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9"/>
  </p:notesMasterIdLst>
  <p:sldIdLst>
    <p:sldId id="367" r:id="rId2"/>
    <p:sldId id="373" r:id="rId3"/>
    <p:sldId id="375" r:id="rId4"/>
    <p:sldId id="376" r:id="rId5"/>
    <p:sldId id="377" r:id="rId6"/>
    <p:sldId id="378" r:id="rId7"/>
    <p:sldId id="374" r:id="rId8"/>
    <p:sldId id="379" r:id="rId9"/>
    <p:sldId id="380" r:id="rId10"/>
    <p:sldId id="381" r:id="rId11"/>
    <p:sldId id="420" r:id="rId12"/>
    <p:sldId id="383" r:id="rId13"/>
    <p:sldId id="387" r:id="rId14"/>
    <p:sldId id="388" r:id="rId15"/>
    <p:sldId id="389" r:id="rId16"/>
    <p:sldId id="384" r:id="rId17"/>
    <p:sldId id="391" r:id="rId18"/>
    <p:sldId id="421" r:id="rId19"/>
    <p:sldId id="393" r:id="rId20"/>
    <p:sldId id="392" r:id="rId21"/>
    <p:sldId id="394" r:id="rId22"/>
    <p:sldId id="395" r:id="rId23"/>
    <p:sldId id="399" r:id="rId24"/>
    <p:sldId id="400" r:id="rId25"/>
    <p:sldId id="401" r:id="rId26"/>
    <p:sldId id="402" r:id="rId27"/>
    <p:sldId id="396" r:id="rId28"/>
    <p:sldId id="397" r:id="rId29"/>
    <p:sldId id="403" r:id="rId30"/>
    <p:sldId id="398" r:id="rId31"/>
    <p:sldId id="405" r:id="rId32"/>
    <p:sldId id="406" r:id="rId33"/>
    <p:sldId id="423" r:id="rId34"/>
    <p:sldId id="424" r:id="rId35"/>
    <p:sldId id="425" r:id="rId36"/>
    <p:sldId id="414" r:id="rId37"/>
    <p:sldId id="408" r:id="rId38"/>
    <p:sldId id="410" r:id="rId39"/>
    <p:sldId id="411" r:id="rId40"/>
    <p:sldId id="412" r:id="rId41"/>
    <p:sldId id="413" r:id="rId42"/>
    <p:sldId id="415" r:id="rId43"/>
    <p:sldId id="416" r:id="rId44"/>
    <p:sldId id="417" r:id="rId45"/>
    <p:sldId id="418" r:id="rId46"/>
    <p:sldId id="263" r:id="rId47"/>
    <p:sldId id="386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78" autoAdjust="0"/>
    <p:restoredTop sz="94646"/>
  </p:normalViewPr>
  <p:slideViewPr>
    <p:cSldViewPr snapToGrid="0">
      <p:cViewPr varScale="1">
        <p:scale>
          <a:sx n="70" d="100"/>
          <a:sy n="70" d="100"/>
        </p:scale>
        <p:origin x="4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C9658-CD5C-4BB4-A00B-7C90EA4FC862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E646B-79D5-4469-88BE-20A9CEACA1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764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66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27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0052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450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1657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913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669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68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69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64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804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345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84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82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9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83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DE696-C37C-48F0-A706-B58646C9910C}" type="datetimeFigureOut">
              <a:rPr lang="fr-FR" smtClean="0"/>
              <a:t>05/01/2020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53758D-50C7-4801-9B53-4CA3FC5043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76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ExtraitsProgAuto/Automatismes%20au%20cycle%204.pdf" TargetMode="External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Pr&#233;sentation/ExtraitsProgAuto/Automatismes%20au%20cycle%204.pdf" TargetMode="External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Relationship Id="rId4" Type="http://schemas.openxmlformats.org/officeDocument/2006/relationships/hyperlink" Target="ExtraitsProgAuto/Automatismes%20en%20seconde.pdf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Pr&#233;sentation/ExtraitsProgAuto/Automatismes%20au%20cycle%204.pdf" TargetMode="External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Relationship Id="rId5" Type="http://schemas.openxmlformats.org/officeDocument/2006/relationships/hyperlink" Target="ExtraitsProgAuto/Automatismes%20en%20premi&#232;re.pdf" TargetMode="External"/><Relationship Id="rId4" Type="http://schemas.openxmlformats.org/officeDocument/2006/relationships/hyperlink" Target="Pr&#233;sentation/ExtraitsProgAuto/Automatismes%20en%20seconde.pdf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ExtraitsProgAuto/Automatismes%20au%20cycle%204.pdf" TargetMode="External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Relationship Id="rId6" Type="http://schemas.openxmlformats.org/officeDocument/2006/relationships/hyperlink" Target="ExtraitsProgAuto/Automatismes%20en%20premi&#232;re.pdf" TargetMode="External"/><Relationship Id="rId5" Type="http://schemas.openxmlformats.org/officeDocument/2006/relationships/hyperlink" Target="Pr&#233;sentation/ExtraitsProgAuto/Automatismes%20en%20premi&#232;re.pdf" TargetMode="External"/><Relationship Id="rId4" Type="http://schemas.openxmlformats.org/officeDocument/2006/relationships/hyperlink" Target="ExtraitsProgAuto/Automatismes%20en%20seconde.pdf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Exemple0%20(vari&#233;t&#233;s%20questions%20possibles).pdf" TargetMode="External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Relationship Id="rId4" Type="http://schemas.openxmlformats.org/officeDocument/2006/relationships/hyperlink" Target="Exemples%20de%20questions.ppt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Exemple%201%20planification%20seconde.pdf" TargetMode="External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Outils1-FichePlanification.pdf" TargetMode="External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6.xml"/><Relationship Id="rId4" Type="http://schemas.openxmlformats.org/officeDocument/2006/relationships/hyperlink" Target="Outils1-Ressources%20Automatismes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auto_plickers-1.pdf" TargetMode="External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ExtraitsProgAuto/Automatismes%20au%20cycle%204.pdf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7079" y="2138314"/>
            <a:ext cx="8510074" cy="1646302"/>
          </a:xfrm>
        </p:spPr>
        <p:txBody>
          <a:bodyPr/>
          <a:lstStyle/>
          <a:p>
            <a:pPr algn="ctr">
              <a:lnSpc>
                <a:spcPct val="150000"/>
              </a:lnSpc>
              <a:spcBef>
                <a:spcPts val="1800"/>
              </a:spcBef>
            </a:pPr>
            <a:r>
              <a:rPr lang="fr-F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Journée de formation :</a:t>
            </a:r>
            <a:br>
              <a:rPr lang="fr-F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AUTOMATISMES AU LYCEE</a:t>
            </a:r>
            <a:endParaRPr lang="fr-FR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7610" y="4050836"/>
            <a:ext cx="8510074" cy="1096899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fr-FR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fr-FR" dirty="0" smtClean="0">
                <a:solidFill>
                  <a:schemeClr val="tx1"/>
                </a:solidFill>
              </a:rPr>
              <a:t>Mardi 7 janvier 2020</a:t>
            </a:r>
          </a:p>
          <a:p>
            <a:pPr>
              <a:spcBef>
                <a:spcPts val="0"/>
              </a:spcBef>
            </a:pPr>
            <a:r>
              <a:rPr lang="fr-FR" dirty="0" smtClean="0">
                <a:solidFill>
                  <a:schemeClr val="tx1"/>
                </a:solidFill>
              </a:rPr>
              <a:t>Rectorat – Site Gergovia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4" name="Google Shape;55;p13"/>
          <p:cNvPicPr/>
          <p:nvPr/>
        </p:nvPicPr>
        <p:blipFill rotWithShape="1">
          <a:blip r:embed="rId2">
            <a:alphaModFix/>
          </a:blip>
          <a:srcRect l="39141" t="8357"/>
          <a:stretch/>
        </p:blipFill>
        <p:spPr bwMode="auto">
          <a:xfrm>
            <a:off x="860919" y="13267"/>
            <a:ext cx="3386455" cy="12534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Sous-titre 2"/>
          <p:cNvSpPr txBox="1">
            <a:spLocks/>
          </p:cNvSpPr>
          <p:nvPr/>
        </p:nvSpPr>
        <p:spPr>
          <a:xfrm>
            <a:off x="765856" y="5534323"/>
            <a:ext cx="8510074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Joffrey COTTIN : Lycée Saint Pierre – Cusset</a:t>
            </a: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Véronique LASSAGNE : Lycée René Descartes – </a:t>
            </a:r>
            <a:r>
              <a:rPr lang="fr-FR" sz="1600" dirty="0" err="1" smtClean="0">
                <a:solidFill>
                  <a:schemeClr val="tx1"/>
                </a:solidFill>
              </a:rPr>
              <a:t>Cournon</a:t>
            </a:r>
            <a:endParaRPr lang="fr-FR" sz="1600" dirty="0" smtClean="0">
              <a:solidFill>
                <a:schemeClr val="tx1"/>
              </a:solidFill>
            </a:endParaRPr>
          </a:p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Groupe IREM « Activités Mentales et Automatismes en Première »</a:t>
            </a:r>
            <a:endParaRPr lang="fr-FR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46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b="26804"/>
          <a:stretch/>
        </p:blipFill>
        <p:spPr>
          <a:xfrm>
            <a:off x="524235" y="529413"/>
            <a:ext cx="8801264" cy="383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1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5" y="529412"/>
            <a:ext cx="8801264" cy="524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88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9" y="526890"/>
            <a:ext cx="8801264" cy="808556"/>
          </a:xfrm>
          <a:prstGeom prst="rect">
            <a:avLst/>
          </a:prstGeom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36785"/>
              </p:ext>
            </p:extLst>
          </p:nvPr>
        </p:nvGraphicFramePr>
        <p:xfrm>
          <a:off x="524238" y="1378852"/>
          <a:ext cx="11159762" cy="4732153"/>
        </p:xfrm>
        <a:graphic>
          <a:graphicData uri="http://schemas.openxmlformats.org/drawingml/2006/table">
            <a:tbl>
              <a:tblPr firstRow="1" firstCol="1" bandRow="1"/>
              <a:tblGrid>
                <a:gridCol w="5527139">
                  <a:extLst>
                    <a:ext uri="{9D8B030D-6E8A-4147-A177-3AD203B41FA5}">
                      <a16:colId xmlns:a16="http://schemas.microsoft.com/office/drawing/2014/main" xmlns="" val="1828536742"/>
                    </a:ext>
                  </a:extLst>
                </a:gridCol>
                <a:gridCol w="5632623">
                  <a:extLst>
                    <a:ext uri="{9D8B030D-6E8A-4147-A177-3AD203B41FA5}">
                      <a16:colId xmlns:a16="http://schemas.microsoft.com/office/drawing/2014/main" xmlns="" val="3687192524"/>
                    </a:ext>
                  </a:extLst>
                </a:gridCol>
              </a:tblGrid>
              <a:tr h="2163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générale et </a:t>
                      </a:r>
                      <a:r>
                        <a:rPr lang="fr-FR" sz="19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technologique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professionnelle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2739394"/>
                  </a:ext>
                </a:extLst>
              </a:tr>
              <a:tr h="233747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soulager la mémoire de travail lors d’activités de recherche ; 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4814713"/>
                  </a:ext>
                </a:extLst>
              </a:tr>
              <a:tr h="24153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traiter l'erreur qui est identifiée, verbalisée, analysée de façon à participer à la construction et la consolidation des apprentissages ;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favoriser la place de l'oral, favorisant les interactions et l'expression au sein de la classe ;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entrainer à l’évaluation pour la voie technologique ;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favoriser l'autonomie et l'initiative de l'élève dans la résolution de problèmes 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gagner en confiance et être en situation de réussite dans l'apprentissage des mathématiques ;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2019194"/>
                  </a:ext>
                </a:extLst>
              </a:tr>
              <a:tr h="467493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acquérir des savoirs et savoir-faire dont une maîtrise insuffisante </a:t>
                      </a:r>
                      <a:r>
                        <a:rPr lang="fr-FR" sz="19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compromet la </a:t>
                      </a: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poursuite d'études.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0195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60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9" y="526890"/>
            <a:ext cx="8801264" cy="808556"/>
          </a:xfrm>
          <a:prstGeom prst="rect">
            <a:avLst/>
          </a:prstGeom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1136"/>
              </p:ext>
            </p:extLst>
          </p:nvPr>
        </p:nvGraphicFramePr>
        <p:xfrm>
          <a:off x="524238" y="1378852"/>
          <a:ext cx="11159762" cy="4732153"/>
        </p:xfrm>
        <a:graphic>
          <a:graphicData uri="http://schemas.openxmlformats.org/drawingml/2006/table">
            <a:tbl>
              <a:tblPr firstRow="1" firstCol="1" bandRow="1"/>
              <a:tblGrid>
                <a:gridCol w="5527139">
                  <a:extLst>
                    <a:ext uri="{9D8B030D-6E8A-4147-A177-3AD203B41FA5}">
                      <a16:colId xmlns:a16="http://schemas.microsoft.com/office/drawing/2014/main" xmlns="" val="1828536742"/>
                    </a:ext>
                  </a:extLst>
                </a:gridCol>
                <a:gridCol w="5632623">
                  <a:extLst>
                    <a:ext uri="{9D8B030D-6E8A-4147-A177-3AD203B41FA5}">
                      <a16:colId xmlns:a16="http://schemas.microsoft.com/office/drawing/2014/main" xmlns="" val="3687192524"/>
                    </a:ext>
                  </a:extLst>
                </a:gridCol>
              </a:tblGrid>
              <a:tr h="2163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générale et </a:t>
                      </a:r>
                      <a:r>
                        <a:rPr lang="fr-FR" sz="19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technologique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professionnelle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2739394"/>
                  </a:ext>
                </a:extLst>
              </a:tr>
              <a:tr h="233747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soulager la mémoire de travail lors d’activités de recherche ; 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4814713"/>
                  </a:ext>
                </a:extLst>
              </a:tr>
              <a:tr h="24153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traiter l'erreur qui est identifiée, verbalisée, analysée de façon à participer à la construction et la consolidation des apprentissages ;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favoriser la place de l'oral, favorisant les interactions et l'expression au sein de la classe ;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entrainer à l’évaluation pour la voie technologique ;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favoriser l'autonomie et l'initiative de l'élève dans la résolution de problèmes 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gagner en confiance et être en situation de réussite dans l'apprentissage des mathématiques ;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2019194"/>
                  </a:ext>
                </a:extLst>
              </a:tr>
              <a:tr h="467493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acquérir des savoirs et savoir-faire dont une maîtrise insuffisante </a:t>
                      </a:r>
                      <a:r>
                        <a:rPr lang="fr-FR" sz="19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compromet la </a:t>
                      </a: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poursuite d'études.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0195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07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9" y="526890"/>
            <a:ext cx="8801264" cy="808556"/>
          </a:xfrm>
          <a:prstGeom prst="rect">
            <a:avLst/>
          </a:prstGeom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276932"/>
              </p:ext>
            </p:extLst>
          </p:nvPr>
        </p:nvGraphicFramePr>
        <p:xfrm>
          <a:off x="524238" y="1378852"/>
          <a:ext cx="11159762" cy="4732153"/>
        </p:xfrm>
        <a:graphic>
          <a:graphicData uri="http://schemas.openxmlformats.org/drawingml/2006/table">
            <a:tbl>
              <a:tblPr firstRow="1" firstCol="1" bandRow="1"/>
              <a:tblGrid>
                <a:gridCol w="5527139">
                  <a:extLst>
                    <a:ext uri="{9D8B030D-6E8A-4147-A177-3AD203B41FA5}">
                      <a16:colId xmlns:a16="http://schemas.microsoft.com/office/drawing/2014/main" xmlns="" val="1828536742"/>
                    </a:ext>
                  </a:extLst>
                </a:gridCol>
                <a:gridCol w="5632623">
                  <a:extLst>
                    <a:ext uri="{9D8B030D-6E8A-4147-A177-3AD203B41FA5}">
                      <a16:colId xmlns:a16="http://schemas.microsoft.com/office/drawing/2014/main" xmlns="" val="3687192524"/>
                    </a:ext>
                  </a:extLst>
                </a:gridCol>
              </a:tblGrid>
              <a:tr h="2163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générale et </a:t>
                      </a:r>
                      <a:r>
                        <a:rPr lang="fr-FR" sz="19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technologique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professionnelle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2739394"/>
                  </a:ext>
                </a:extLst>
              </a:tr>
              <a:tr h="233747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soulager la mémoire de travail lors d’activités de recherche ; 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4814713"/>
                  </a:ext>
                </a:extLst>
              </a:tr>
              <a:tr h="24153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traiter l'erreur qui est identifiée, verbalisée, analysée de façon à participer à la construction et la consolidation des apprentissages 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favoriser la place de l'oral, favorisant les interactions et l'expression au sein de la classe 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entrainer à l’évaluation pour la voie technologique 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favoriser l'autonomie et l'initiative de l'élève dans la résolution de problèmes 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gagner en confiance et être en situation de réussite dans l'apprentissage des mathématiques ;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2019194"/>
                  </a:ext>
                </a:extLst>
              </a:tr>
              <a:tr h="467493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acquérir des savoirs et savoir-faire dont une maîtrise insuffisante </a:t>
                      </a:r>
                      <a:r>
                        <a:rPr lang="fr-FR" sz="19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compromet la </a:t>
                      </a: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poursuite d'études.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0195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87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9" y="526890"/>
            <a:ext cx="8801264" cy="808556"/>
          </a:xfrm>
          <a:prstGeom prst="rect">
            <a:avLst/>
          </a:prstGeom>
        </p:spPr>
      </p:pic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24238" y="1378852"/>
          <a:ext cx="11159762" cy="4732153"/>
        </p:xfrm>
        <a:graphic>
          <a:graphicData uri="http://schemas.openxmlformats.org/drawingml/2006/table">
            <a:tbl>
              <a:tblPr firstRow="1" firstCol="1" bandRow="1"/>
              <a:tblGrid>
                <a:gridCol w="5527139">
                  <a:extLst>
                    <a:ext uri="{9D8B030D-6E8A-4147-A177-3AD203B41FA5}">
                      <a16:colId xmlns:a16="http://schemas.microsoft.com/office/drawing/2014/main" xmlns="" val="1828536742"/>
                    </a:ext>
                  </a:extLst>
                </a:gridCol>
                <a:gridCol w="5632623">
                  <a:extLst>
                    <a:ext uri="{9D8B030D-6E8A-4147-A177-3AD203B41FA5}">
                      <a16:colId xmlns:a16="http://schemas.microsoft.com/office/drawing/2014/main" xmlns="" val="3687192524"/>
                    </a:ext>
                  </a:extLst>
                </a:gridCol>
              </a:tblGrid>
              <a:tr h="2163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générale et </a:t>
                      </a:r>
                      <a:r>
                        <a:rPr lang="fr-FR" sz="19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technologique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professionnelle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2739394"/>
                  </a:ext>
                </a:extLst>
              </a:tr>
              <a:tr h="233747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soulager la mémoire de travail lors d’activités de recherche ; 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4814713"/>
                  </a:ext>
                </a:extLst>
              </a:tr>
              <a:tr h="24153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traiter l'erreur qui est identifiée, verbalisée, analysée de façon à participer à la construction et la consolidation des apprentissages 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favoriser la place de l'oral, favorisant les interactions et l'expression au sein de la classe 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entrainer à l’évaluation pour la voie technologique 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favoriser l'autonomie et l'initiative de l'élève dans la résolution de problèmes 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gagner en confiance et être en situation de réussite dans l'apprentissage des mathématiques 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2019194"/>
                  </a:ext>
                </a:extLst>
              </a:tr>
              <a:tr h="467493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acquérir des savoirs et savoir-faire dont une maîtrise insuffisante </a:t>
                      </a:r>
                      <a:r>
                        <a:rPr lang="fr-FR" sz="19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compromet la </a:t>
                      </a: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poursuite d'études.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0195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69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5" y="528972"/>
            <a:ext cx="8801264" cy="78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8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5" y="528972"/>
            <a:ext cx="8801264" cy="785376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362401"/>
              </p:ext>
            </p:extLst>
          </p:nvPr>
        </p:nvGraphicFramePr>
        <p:xfrm>
          <a:off x="532717" y="1857869"/>
          <a:ext cx="11006139" cy="4475613"/>
        </p:xfrm>
        <a:graphic>
          <a:graphicData uri="http://schemas.openxmlformats.org/drawingml/2006/table">
            <a:tbl>
              <a:tblPr firstRow="1" firstCol="1" bandRow="1"/>
              <a:tblGrid>
                <a:gridCol w="7043740">
                  <a:extLst>
                    <a:ext uri="{9D8B030D-6E8A-4147-A177-3AD203B41FA5}">
                      <a16:colId xmlns:a16="http://schemas.microsoft.com/office/drawing/2014/main" xmlns="" val="3639904790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xmlns="" val="3136668594"/>
                    </a:ext>
                  </a:extLst>
                </a:gridCol>
              </a:tblGrid>
              <a:tr h="3144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générale et technologique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professionnelle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3312693"/>
                  </a:ext>
                </a:extLst>
              </a:tr>
              <a:tr h="241816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consolider et élargir les acquis antérieurs ;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assurer un entraînement faisant appel à des connaissances, procédures, méthodes et stratégies ;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rendre disponibles des réflexes en situation de résolution de problèmes ; 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remémorer régulièrement des éléments en cours d'apprentissage ; 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diagnostiquer des difficultés persistantes ; 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exploiter les erreurs rencontrées ;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rythmer par un temps court et dynamique une partie de séance ;</a:t>
                      </a:r>
                      <a:endParaRPr lang="fr-FR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7873442"/>
                  </a:ext>
                </a:extLst>
              </a:tr>
              <a:tr h="4674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faire verbaliser et formaliser des énoncés et définitions usuels.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6125968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756" y="1283834"/>
            <a:ext cx="8801264" cy="46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85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5" y="528972"/>
            <a:ext cx="8801264" cy="785376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532717" y="1857869"/>
          <a:ext cx="11006139" cy="4475613"/>
        </p:xfrm>
        <a:graphic>
          <a:graphicData uri="http://schemas.openxmlformats.org/drawingml/2006/table">
            <a:tbl>
              <a:tblPr firstRow="1" firstCol="1" bandRow="1"/>
              <a:tblGrid>
                <a:gridCol w="7043740">
                  <a:extLst>
                    <a:ext uri="{9D8B030D-6E8A-4147-A177-3AD203B41FA5}">
                      <a16:colId xmlns:a16="http://schemas.microsoft.com/office/drawing/2014/main" xmlns="" val="3639904790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xmlns="" val="3136668594"/>
                    </a:ext>
                  </a:extLst>
                </a:gridCol>
              </a:tblGrid>
              <a:tr h="3144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générale et technologique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professionnelle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3312693"/>
                  </a:ext>
                </a:extLst>
              </a:tr>
              <a:tr h="241816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consolider et élargir les acquis antérieurs 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assurer un entraînement faisant appel à des connaissances, procédures, méthodes et stratégies 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rendre disponibles des réflexes en situation de résolution de problèmes ; 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remémorer régulièrement des éléments en cours d'apprentissage ; 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diagnostiquer des difficultés persistantes ; 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exploiter les erreurs rencontrées ;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rythmer par un temps court et dynamique une partie de séance ;</a:t>
                      </a:r>
                      <a:endParaRPr lang="fr-FR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7873442"/>
                  </a:ext>
                </a:extLst>
              </a:tr>
              <a:tr h="4674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faire verbaliser et formaliser des énoncés et définitions usuels.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6125968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756" y="1283834"/>
            <a:ext cx="8801264" cy="46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6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5" y="528972"/>
            <a:ext cx="8801264" cy="785376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461905"/>
              </p:ext>
            </p:extLst>
          </p:nvPr>
        </p:nvGraphicFramePr>
        <p:xfrm>
          <a:off x="532717" y="1857869"/>
          <a:ext cx="11006139" cy="4475613"/>
        </p:xfrm>
        <a:graphic>
          <a:graphicData uri="http://schemas.openxmlformats.org/drawingml/2006/table">
            <a:tbl>
              <a:tblPr firstRow="1" firstCol="1" bandRow="1"/>
              <a:tblGrid>
                <a:gridCol w="7043740">
                  <a:extLst>
                    <a:ext uri="{9D8B030D-6E8A-4147-A177-3AD203B41FA5}">
                      <a16:colId xmlns:a16="http://schemas.microsoft.com/office/drawing/2014/main" xmlns="" val="3639904790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xmlns="" val="3136668594"/>
                    </a:ext>
                  </a:extLst>
                </a:gridCol>
              </a:tblGrid>
              <a:tr h="3144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générale et technologique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professionnelle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3312693"/>
                  </a:ext>
                </a:extLst>
              </a:tr>
              <a:tr h="241816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consolider et élargir les acquis antérieurs 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assurer un entraînement faisant appel à des connaissances, procédures, méthodes et stratégies 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rendre disponibles des réflexes en situation de résolution de problèmes ; 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remémorer régulièrement des éléments en cours d'apprentissage ; 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diagnostiquer des difficultés persistantes ; 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exploiter les erreurs rencontrées 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rythmer par un temps court et dynamique une partie de séance ;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7873442"/>
                  </a:ext>
                </a:extLst>
              </a:tr>
              <a:tr h="4674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faire verbaliser et formaliser des énoncés et définitions usuels.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6125968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756" y="1283834"/>
            <a:ext cx="8801264" cy="46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41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8" y="526342"/>
            <a:ext cx="8801264" cy="621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17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5" y="528972"/>
            <a:ext cx="8801264" cy="785376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532717" y="1857869"/>
          <a:ext cx="11006139" cy="4475613"/>
        </p:xfrm>
        <a:graphic>
          <a:graphicData uri="http://schemas.openxmlformats.org/drawingml/2006/table">
            <a:tbl>
              <a:tblPr firstRow="1" firstCol="1" bandRow="1"/>
              <a:tblGrid>
                <a:gridCol w="7043740">
                  <a:extLst>
                    <a:ext uri="{9D8B030D-6E8A-4147-A177-3AD203B41FA5}">
                      <a16:colId xmlns:a16="http://schemas.microsoft.com/office/drawing/2014/main" xmlns="" val="3639904790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xmlns="" val="3136668594"/>
                    </a:ext>
                  </a:extLst>
                </a:gridCol>
              </a:tblGrid>
              <a:tr h="3144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générale et technologique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 professionnelle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3312693"/>
                  </a:ext>
                </a:extLst>
              </a:tr>
              <a:tr h="241816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consolider et élargir les acquis antérieurs 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assurer un entraînement faisant appel à des connaissances, procédures, méthodes et stratégies 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rendre disponibles des réflexes en situation de résolution de problèmes ; 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remémorer régulièrement des éléments en cours d'apprentissage ; 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diagnostiquer des difficultés persistantes ; 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exploiter les erreurs rencontrées ;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rythmer par un temps court et dynamique une partie de séance ;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7873442"/>
                  </a:ext>
                </a:extLst>
              </a:tr>
              <a:tr h="4674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720"/>
                        </a:spcBef>
                        <a:spcAft>
                          <a:spcPts val="600"/>
                        </a:spcAft>
                      </a:pPr>
                      <a:r>
                        <a:rPr lang="fr-FR" sz="1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faire verbaliser et formaliser des énoncés et définitions usuels.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fr-FR" sz="1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06" marR="6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6125968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756" y="1283834"/>
            <a:ext cx="8801264" cy="46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6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40" y="526891"/>
            <a:ext cx="8801264" cy="80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15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7" y="526890"/>
            <a:ext cx="8801264" cy="808556"/>
          </a:xfrm>
          <a:prstGeom prst="rect">
            <a:avLst/>
          </a:prstGeom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311781"/>
              </p:ext>
            </p:extLst>
          </p:nvPr>
        </p:nvGraphicFramePr>
        <p:xfrm>
          <a:off x="582494" y="1359066"/>
          <a:ext cx="10956364" cy="4419127"/>
        </p:xfrm>
        <a:graphic>
          <a:graphicData uri="http://schemas.openxmlformats.org/drawingml/2006/table">
            <a:tbl>
              <a:tblPr firstRow="1" firstCol="1" bandRow="1"/>
              <a:tblGrid>
                <a:gridCol w="1106560">
                  <a:extLst>
                    <a:ext uri="{9D8B030D-6E8A-4147-A177-3AD203B41FA5}">
                      <a16:colId xmlns:a16="http://schemas.microsoft.com/office/drawing/2014/main" xmlns="" val="4024045897"/>
                    </a:ext>
                  </a:extLst>
                </a:gridCol>
                <a:gridCol w="3016086">
                  <a:extLst>
                    <a:ext uri="{9D8B030D-6E8A-4147-A177-3AD203B41FA5}">
                      <a16:colId xmlns:a16="http://schemas.microsoft.com/office/drawing/2014/main" xmlns="" val="3509287265"/>
                    </a:ext>
                  </a:extLst>
                </a:gridCol>
                <a:gridCol w="2916070">
                  <a:extLst>
                    <a:ext uri="{9D8B030D-6E8A-4147-A177-3AD203B41FA5}">
                      <a16:colId xmlns:a16="http://schemas.microsoft.com/office/drawing/2014/main" xmlns="" val="194211574"/>
                    </a:ext>
                  </a:extLst>
                </a:gridCol>
                <a:gridCol w="3917648">
                  <a:extLst>
                    <a:ext uri="{9D8B030D-6E8A-4147-A177-3AD203B41FA5}">
                      <a16:colId xmlns:a16="http://schemas.microsoft.com/office/drawing/2014/main" xmlns="" val="4068959229"/>
                    </a:ext>
                  </a:extLst>
                </a:gridCol>
              </a:tblGrid>
              <a:tr h="233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3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</a:t>
                      </a: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générale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 technologique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 professionnelle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8174616"/>
                  </a:ext>
                </a:extLst>
              </a:tr>
              <a:tr h="1689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Attendus de cycle 4 (voir </a:t>
                      </a:r>
                      <a:r>
                        <a:rPr lang="fr-FR" sz="1400" u="sng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lis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au programme, y compris la programmation.</a:t>
                      </a: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Attendus de cycle 4 (voir liste)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</a:t>
                      </a: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spécifiques au thème « Automatismes » </a:t>
                      </a:r>
                      <a:r>
                        <a:rPr lang="fr-FR" sz="1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dans les autres thèmes du programme, y compris la programmation.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3407397"/>
                  </a:ext>
                </a:extLst>
              </a:tr>
              <a:tr h="23637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Première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au programme, y compris la programmation.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dans le thème « Automatismes » de l'enseignement commun de première technologique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fr-FR" sz="1400" u="sng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voir </a:t>
                      </a:r>
                      <a:r>
                        <a:rPr lang="fr-FR" sz="1400" u="sng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</a:t>
                      </a:r>
                      <a:r>
                        <a:rPr lang="fr-FR" sz="1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spécifiques au thème « Automatismes » </a:t>
                      </a:r>
                      <a:r>
                        <a:rPr lang="fr-FR" sz="1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(- </a:t>
                      </a: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Capacités inscrites dans les autres thèmes du programme, y compris la programmation.</a:t>
                      </a: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5201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6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7" y="526890"/>
            <a:ext cx="8801264" cy="808556"/>
          </a:xfrm>
          <a:prstGeom prst="rect">
            <a:avLst/>
          </a:prstGeom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641082"/>
              </p:ext>
            </p:extLst>
          </p:nvPr>
        </p:nvGraphicFramePr>
        <p:xfrm>
          <a:off x="582494" y="1359066"/>
          <a:ext cx="10956364" cy="4482103"/>
        </p:xfrm>
        <a:graphic>
          <a:graphicData uri="http://schemas.openxmlformats.org/drawingml/2006/table">
            <a:tbl>
              <a:tblPr firstRow="1" firstCol="1" bandRow="1"/>
              <a:tblGrid>
                <a:gridCol w="1106560">
                  <a:extLst>
                    <a:ext uri="{9D8B030D-6E8A-4147-A177-3AD203B41FA5}">
                      <a16:colId xmlns:a16="http://schemas.microsoft.com/office/drawing/2014/main" xmlns="" val="4024045897"/>
                    </a:ext>
                  </a:extLst>
                </a:gridCol>
                <a:gridCol w="3016086">
                  <a:extLst>
                    <a:ext uri="{9D8B030D-6E8A-4147-A177-3AD203B41FA5}">
                      <a16:colId xmlns:a16="http://schemas.microsoft.com/office/drawing/2014/main" xmlns="" val="3509287265"/>
                    </a:ext>
                  </a:extLst>
                </a:gridCol>
                <a:gridCol w="2916070">
                  <a:extLst>
                    <a:ext uri="{9D8B030D-6E8A-4147-A177-3AD203B41FA5}">
                      <a16:colId xmlns:a16="http://schemas.microsoft.com/office/drawing/2014/main" xmlns="" val="194211574"/>
                    </a:ext>
                  </a:extLst>
                </a:gridCol>
                <a:gridCol w="3917648">
                  <a:extLst>
                    <a:ext uri="{9D8B030D-6E8A-4147-A177-3AD203B41FA5}">
                      <a16:colId xmlns:a16="http://schemas.microsoft.com/office/drawing/2014/main" xmlns="" val="4068959229"/>
                    </a:ext>
                  </a:extLst>
                </a:gridCol>
              </a:tblGrid>
              <a:tr h="233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3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</a:t>
                      </a: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générale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 technologique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 professionnelle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8174616"/>
                  </a:ext>
                </a:extLst>
              </a:tr>
              <a:tr h="1689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Attendus de cycle 4 (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3" action="ppaction://hlinkfile"/>
                        </a:rPr>
                        <a:t>voir </a:t>
                      </a:r>
                      <a:r>
                        <a:rPr lang="fr-FR" sz="1400" u="sng" dirty="0">
                          <a:solidFill>
                            <a:srgbClr val="0563C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3" action="ppaction://hlinkfile"/>
                        </a:rPr>
                        <a:t>liste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au programme, y compris la programmation.</a:t>
                      </a: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Attendus de cycle 4 (voir liste)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</a:t>
                      </a: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spécifiques au thème « Automatismes » </a:t>
                      </a:r>
                      <a:r>
                        <a:rPr lang="fr-FR" sz="1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fr-FR" sz="1400" u="sng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voir liste non</a:t>
                      </a:r>
                      <a:endParaRPr lang="fr-FR" sz="140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dans les autres thèmes du programme, y compris la programmation.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3407397"/>
                  </a:ext>
                </a:extLst>
              </a:tr>
              <a:tr h="23637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Première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au programme, y compris la programmation.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dans le thème « Automatismes » de l'enseignement commun de première technologique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fr-FR" sz="1400" u="sng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voir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spécifiques au thème « Automatismes » (</a:t>
                      </a:r>
                      <a:r>
                        <a:rPr lang="fr-FR" sz="1400" u="sng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voir </a:t>
                      </a:r>
                      <a:r>
                        <a:rPr lang="fr-FR" sz="1400" u="sng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liste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Capacités inscrites dans les autres thèmes du programme, y compris la programmation.</a:t>
                      </a: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5201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75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7" y="526890"/>
            <a:ext cx="8801264" cy="808556"/>
          </a:xfrm>
          <a:prstGeom prst="rect">
            <a:avLst/>
          </a:prstGeom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608986"/>
              </p:ext>
            </p:extLst>
          </p:nvPr>
        </p:nvGraphicFramePr>
        <p:xfrm>
          <a:off x="582494" y="1359066"/>
          <a:ext cx="10956364" cy="4442543"/>
        </p:xfrm>
        <a:graphic>
          <a:graphicData uri="http://schemas.openxmlformats.org/drawingml/2006/table">
            <a:tbl>
              <a:tblPr firstRow="1" firstCol="1" bandRow="1"/>
              <a:tblGrid>
                <a:gridCol w="1106560">
                  <a:extLst>
                    <a:ext uri="{9D8B030D-6E8A-4147-A177-3AD203B41FA5}">
                      <a16:colId xmlns:a16="http://schemas.microsoft.com/office/drawing/2014/main" xmlns="" val="4024045897"/>
                    </a:ext>
                  </a:extLst>
                </a:gridCol>
                <a:gridCol w="3016086">
                  <a:extLst>
                    <a:ext uri="{9D8B030D-6E8A-4147-A177-3AD203B41FA5}">
                      <a16:colId xmlns:a16="http://schemas.microsoft.com/office/drawing/2014/main" xmlns="" val="3509287265"/>
                    </a:ext>
                  </a:extLst>
                </a:gridCol>
                <a:gridCol w="2916070">
                  <a:extLst>
                    <a:ext uri="{9D8B030D-6E8A-4147-A177-3AD203B41FA5}">
                      <a16:colId xmlns:a16="http://schemas.microsoft.com/office/drawing/2014/main" xmlns="" val="194211574"/>
                    </a:ext>
                  </a:extLst>
                </a:gridCol>
                <a:gridCol w="3917648">
                  <a:extLst>
                    <a:ext uri="{9D8B030D-6E8A-4147-A177-3AD203B41FA5}">
                      <a16:colId xmlns:a16="http://schemas.microsoft.com/office/drawing/2014/main" xmlns="" val="4068959229"/>
                    </a:ext>
                  </a:extLst>
                </a:gridCol>
              </a:tblGrid>
              <a:tr h="233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3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</a:t>
                      </a: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générale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 technologique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 professionnelle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8174616"/>
                  </a:ext>
                </a:extLst>
              </a:tr>
              <a:tr h="1689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Attendus de cycle 4 (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3" action="ppaction://hlinkfile"/>
                        </a:rPr>
                        <a:t>voir </a:t>
                      </a:r>
                      <a:r>
                        <a:rPr lang="fr-FR" sz="1400" u="sng" dirty="0">
                          <a:solidFill>
                            <a:srgbClr val="0563C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3" action="ppaction://hlinkfile"/>
                        </a:rPr>
                        <a:t>liste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au programme, y compris la programmation.</a:t>
                      </a: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Attendus de cycle 4 (voir liste)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Capacités 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spécifiques au thème « Automatismes » </a:t>
                      </a:r>
                      <a:r>
                        <a:rPr lang="fr-FR" sz="14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fr-FR" sz="1400" u="sng" dirty="0" smtClean="0">
                          <a:solidFill>
                            <a:srgbClr val="0563C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4" action="ppaction://hlinkfile"/>
                        </a:rPr>
                        <a:t>voir liste non exhaustive)</a:t>
                      </a:r>
                      <a:endParaRPr lang="fr-FR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dans les autres thèmes du programme, y compris la programmation.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3407397"/>
                  </a:ext>
                </a:extLst>
              </a:tr>
              <a:tr h="23637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Première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au programme, y compris la programmation.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dans le thème « Automatismes » de l'enseignement commun de première technologique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spécifiques au thème « Automatismes » (</a:t>
                      </a:r>
                      <a:r>
                        <a:rPr lang="fr-FR" sz="1400" u="sng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Capacités inscrites dans les autres thèmes du programme, y compris la programmation.</a:t>
                      </a: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5201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61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7" y="526890"/>
            <a:ext cx="8801264" cy="808556"/>
          </a:xfrm>
          <a:prstGeom prst="rect">
            <a:avLst/>
          </a:prstGeom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387382"/>
              </p:ext>
            </p:extLst>
          </p:nvPr>
        </p:nvGraphicFramePr>
        <p:xfrm>
          <a:off x="582494" y="1359066"/>
          <a:ext cx="10956364" cy="4482103"/>
        </p:xfrm>
        <a:graphic>
          <a:graphicData uri="http://schemas.openxmlformats.org/drawingml/2006/table">
            <a:tbl>
              <a:tblPr firstRow="1" firstCol="1" bandRow="1"/>
              <a:tblGrid>
                <a:gridCol w="1106560">
                  <a:extLst>
                    <a:ext uri="{9D8B030D-6E8A-4147-A177-3AD203B41FA5}">
                      <a16:colId xmlns:a16="http://schemas.microsoft.com/office/drawing/2014/main" xmlns="" val="4024045897"/>
                    </a:ext>
                  </a:extLst>
                </a:gridCol>
                <a:gridCol w="3016086">
                  <a:extLst>
                    <a:ext uri="{9D8B030D-6E8A-4147-A177-3AD203B41FA5}">
                      <a16:colId xmlns:a16="http://schemas.microsoft.com/office/drawing/2014/main" xmlns="" val="3509287265"/>
                    </a:ext>
                  </a:extLst>
                </a:gridCol>
                <a:gridCol w="2916070">
                  <a:extLst>
                    <a:ext uri="{9D8B030D-6E8A-4147-A177-3AD203B41FA5}">
                      <a16:colId xmlns:a16="http://schemas.microsoft.com/office/drawing/2014/main" xmlns="" val="194211574"/>
                    </a:ext>
                  </a:extLst>
                </a:gridCol>
                <a:gridCol w="3917648">
                  <a:extLst>
                    <a:ext uri="{9D8B030D-6E8A-4147-A177-3AD203B41FA5}">
                      <a16:colId xmlns:a16="http://schemas.microsoft.com/office/drawing/2014/main" xmlns="" val="4068959229"/>
                    </a:ext>
                  </a:extLst>
                </a:gridCol>
              </a:tblGrid>
              <a:tr h="233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3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</a:t>
                      </a: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générale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 technologique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 professionnelle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8174616"/>
                  </a:ext>
                </a:extLst>
              </a:tr>
              <a:tr h="1689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Attendus de cycle 4 (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3" action="ppaction://hlinkfile"/>
                        </a:rPr>
                        <a:t>voir </a:t>
                      </a:r>
                      <a:r>
                        <a:rPr lang="fr-FR" sz="1400" u="sng" dirty="0">
                          <a:solidFill>
                            <a:srgbClr val="0563C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3" action="ppaction://hlinkfile"/>
                        </a:rPr>
                        <a:t>liste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au programme, y compris la programmation.</a:t>
                      </a: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Attendus de cycle 4 (voir liste)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Capacités 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spécifiques au thème « Automatismes » </a:t>
                      </a:r>
                      <a:r>
                        <a:rPr lang="fr-FR" sz="14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fr-FR" sz="1400" u="sng" dirty="0" smtClean="0">
                          <a:solidFill>
                            <a:srgbClr val="0563C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4" action="ppaction://hlinkfile"/>
                        </a:rPr>
                        <a:t>voir liste non exhaustive)</a:t>
                      </a:r>
                      <a:endParaRPr lang="fr-FR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dans les autres thèmes du programme, y compris la programmation.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3407397"/>
                  </a:ext>
                </a:extLst>
              </a:tr>
              <a:tr h="23637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Première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au programme, y compris la programmation.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dans le thème « Automatismes » de l'enseignement commun de première technologique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fr-FR" sz="1400" u="sng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5" action="ppaction://hlinkfile"/>
                        </a:rPr>
                        <a:t>voir liste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spécifiques au thème « Automatismes » </a:t>
                      </a:r>
                      <a:r>
                        <a:rPr lang="fr-FR" sz="1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Capacités inscrites dans les autres thèmes du programme, y compris la programmation.</a:t>
                      </a: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5201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33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7" y="526890"/>
            <a:ext cx="8801264" cy="808556"/>
          </a:xfrm>
          <a:prstGeom prst="rect">
            <a:avLst/>
          </a:prstGeom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123217"/>
              </p:ext>
            </p:extLst>
          </p:nvPr>
        </p:nvGraphicFramePr>
        <p:xfrm>
          <a:off x="582494" y="1359066"/>
          <a:ext cx="10956364" cy="4442543"/>
        </p:xfrm>
        <a:graphic>
          <a:graphicData uri="http://schemas.openxmlformats.org/drawingml/2006/table">
            <a:tbl>
              <a:tblPr firstRow="1" firstCol="1" bandRow="1"/>
              <a:tblGrid>
                <a:gridCol w="1106560">
                  <a:extLst>
                    <a:ext uri="{9D8B030D-6E8A-4147-A177-3AD203B41FA5}">
                      <a16:colId xmlns:a16="http://schemas.microsoft.com/office/drawing/2014/main" xmlns="" val="4024045897"/>
                    </a:ext>
                  </a:extLst>
                </a:gridCol>
                <a:gridCol w="3016086">
                  <a:extLst>
                    <a:ext uri="{9D8B030D-6E8A-4147-A177-3AD203B41FA5}">
                      <a16:colId xmlns:a16="http://schemas.microsoft.com/office/drawing/2014/main" xmlns="" val="3509287265"/>
                    </a:ext>
                  </a:extLst>
                </a:gridCol>
                <a:gridCol w="2916070">
                  <a:extLst>
                    <a:ext uri="{9D8B030D-6E8A-4147-A177-3AD203B41FA5}">
                      <a16:colId xmlns:a16="http://schemas.microsoft.com/office/drawing/2014/main" xmlns="" val="194211574"/>
                    </a:ext>
                  </a:extLst>
                </a:gridCol>
                <a:gridCol w="3917648">
                  <a:extLst>
                    <a:ext uri="{9D8B030D-6E8A-4147-A177-3AD203B41FA5}">
                      <a16:colId xmlns:a16="http://schemas.microsoft.com/office/drawing/2014/main" xmlns="" val="4068959229"/>
                    </a:ext>
                  </a:extLst>
                </a:gridCol>
              </a:tblGrid>
              <a:tr h="233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3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</a:t>
                      </a: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générale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 technologique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Voie professionnelle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8174616"/>
                  </a:ext>
                </a:extLst>
              </a:tr>
              <a:tr h="1689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Attendus de cycle 4 (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3" action="ppaction://hlinkfile"/>
                        </a:rPr>
                        <a:t>voir </a:t>
                      </a:r>
                      <a:r>
                        <a:rPr lang="fr-FR" sz="1400" u="sng" dirty="0">
                          <a:solidFill>
                            <a:srgbClr val="0563C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3" action="ppaction://hlinkfile"/>
                        </a:rPr>
                        <a:t>liste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au programme, y compris la programmation.</a:t>
                      </a: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Attendus de cycle 4 (voir liste)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Capacités 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spécifiques au thème « Automatismes » </a:t>
                      </a:r>
                      <a:r>
                        <a:rPr lang="fr-FR" sz="14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fr-FR" sz="1400" u="sng" dirty="0" smtClean="0">
                          <a:solidFill>
                            <a:srgbClr val="0563C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4" action="ppaction://hlinkfile"/>
                        </a:rPr>
                        <a:t>voir liste non exhaustive)</a:t>
                      </a:r>
                      <a:endParaRPr lang="fr-FR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dans les autres thèmes du programme, y compris la programmation.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3407397"/>
                  </a:ext>
                </a:extLst>
              </a:tr>
              <a:tr h="23637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Première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au programme, y compris la programmation.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inscrites dans le thème « Automatismes » de l'enseignement commun de première technologique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fr-FR" sz="1400" u="sng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5" action="ppaction://hlinkfile"/>
                        </a:rPr>
                        <a:t>voir liste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Capacités spécifiques au thème « Automatismes » (</a:t>
                      </a:r>
                      <a:r>
                        <a:rPr lang="fr-FR" sz="1400" u="sng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6" action="ppaction://hlinkfile"/>
                        </a:rPr>
                        <a:t>voir liste</a:t>
                      </a: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Capacités inscrites dans les autres thèmes du programme, y compris la programmation.</a:t>
                      </a: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38" marR="47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5201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37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41" y="521089"/>
            <a:ext cx="8801264" cy="152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1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42" y="527249"/>
            <a:ext cx="8801264" cy="462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66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42" y="527249"/>
            <a:ext cx="8801264" cy="462226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1544" y="5457146"/>
            <a:ext cx="73877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Pourquoi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varier la nature des questions ? Comment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file"/>
              </a:rPr>
              <a:t>Exemples de types de questions.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(1)   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  <a:hlinkClick r:id="rId4" action="ppaction://hlinkpres?slideindex=1&amp;slidetitle="/>
              </a:rPr>
              <a:t>Diaporama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pres?slideindex=1&amp;slidetitle="/>
              </a:rPr>
              <a:t>.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(2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/>
              <a:t> 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659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7" y="526346"/>
            <a:ext cx="8801264" cy="475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91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5" y="526879"/>
            <a:ext cx="8801264" cy="80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13" y="522516"/>
            <a:ext cx="8801264" cy="2331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95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b="37853"/>
          <a:stretch/>
        </p:blipFill>
        <p:spPr>
          <a:xfrm>
            <a:off x="524241" y="515318"/>
            <a:ext cx="8801264" cy="311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b="19020"/>
          <a:stretch/>
        </p:blipFill>
        <p:spPr>
          <a:xfrm>
            <a:off x="524241" y="515318"/>
            <a:ext cx="8801264" cy="405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82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b="12356"/>
          <a:stretch/>
        </p:blipFill>
        <p:spPr>
          <a:xfrm>
            <a:off x="524241" y="515318"/>
            <a:ext cx="8801264" cy="439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93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41" y="515318"/>
            <a:ext cx="8801264" cy="500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42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b="39032"/>
          <a:stretch/>
        </p:blipFill>
        <p:spPr>
          <a:xfrm>
            <a:off x="524240" y="526055"/>
            <a:ext cx="8801264" cy="78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83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9" y="518007"/>
            <a:ext cx="8801264" cy="184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27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43" y="523718"/>
            <a:ext cx="8801264" cy="240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61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7" y="522131"/>
            <a:ext cx="8801264" cy="353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46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42" y="521967"/>
            <a:ext cx="8801264" cy="301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05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8" y="522516"/>
            <a:ext cx="8801264" cy="80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12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8" y="522516"/>
            <a:ext cx="8801264" cy="167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77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40" y="519660"/>
            <a:ext cx="8801264" cy="398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89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b="69605"/>
          <a:stretch/>
        </p:blipFill>
        <p:spPr>
          <a:xfrm>
            <a:off x="524240" y="522516"/>
            <a:ext cx="8801264" cy="4911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5426" y="1177241"/>
            <a:ext cx="743131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file"/>
              </a:rPr>
              <a:t>Un </a:t>
            </a:r>
            <a:r>
              <a:rPr lang="fr-FR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file"/>
              </a:rPr>
              <a:t>exemple</a:t>
            </a: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file"/>
              </a:rPr>
              <a:t> en seconde </a:t>
            </a: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(Voie générale et technologique)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4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752" y="522516"/>
            <a:ext cx="8801264" cy="40496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38752" y="1133451"/>
            <a:ext cx="8605248" cy="2280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Textes officiels et extraits sur les automatismes</a:t>
            </a:r>
            <a:endParaRPr lang="fr-F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 action="ppaction://hlinkfile"/>
              </a:rPr>
              <a:t>Un </a:t>
            </a:r>
            <a:r>
              <a:rPr lang="fr-FR" b="1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 action="ppaction://hlinkfile"/>
              </a:rPr>
              <a:t>exemple de fiche outil</a:t>
            </a: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pour concevoir une planification de séances d’automatismes sur une période donnée</a:t>
            </a:r>
            <a:endParaRPr lang="fr-F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fr-FR" b="1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 action="ppaction://hlinkfile"/>
              </a:rPr>
              <a:t>Listes de références et ressources utiles</a:t>
            </a:r>
            <a:endPara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33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752" y="522508"/>
            <a:ext cx="8801264" cy="4049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8752" y="1394546"/>
            <a:ext cx="8605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- Présentation de </a:t>
            </a:r>
            <a:r>
              <a:rPr lang="fr-FR" b="1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file"/>
              </a:rPr>
              <a:t>dispositifs de récupération et de traitement automatisé de réponses.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981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04010" y="4687613"/>
            <a:ext cx="8596668" cy="1320800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Merci pour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355210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513" y="522516"/>
            <a:ext cx="11872686" cy="1320800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476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9" y="521385"/>
            <a:ext cx="8801264" cy="126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3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41" y="527138"/>
            <a:ext cx="8801264" cy="378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44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513" y="522516"/>
            <a:ext cx="11872686" cy="132080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8" y="521564"/>
            <a:ext cx="8801264" cy="536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87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hlinkClick r:id="rId2" action="ppaction://hlinkfile" tooltip="C4-Liste-auto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240" y="516423"/>
            <a:ext cx="8801264" cy="58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5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13" y="526890"/>
            <a:ext cx="8801264" cy="80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34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2667</TotalTime>
  <Words>1254</Words>
  <Application>Microsoft Office PowerPoint</Application>
  <PresentationFormat>Grand écran</PresentationFormat>
  <Paragraphs>179</Paragraphs>
  <Slides>47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47</vt:i4>
      </vt:variant>
    </vt:vector>
  </HeadingPairs>
  <TitlesOfParts>
    <vt:vector size="53" baseType="lpstr">
      <vt:lpstr>Arial</vt:lpstr>
      <vt:lpstr>Calibri</vt:lpstr>
      <vt:lpstr>Times New Roman</vt:lpstr>
      <vt:lpstr>Trebuchet MS</vt:lpstr>
      <vt:lpstr>Wingdings 3</vt:lpstr>
      <vt:lpstr>Facette</vt:lpstr>
      <vt:lpstr>Journée de formation : AUTOMATISMES AU LYCEE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pour votre attention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accompagner les enseignants fonctionnaires stagiaires dans l’appropriation des savoirs et savoir-faire de métier afin qu’ils deviennent des spécialistes des apprentissages</dc:title>
  <dc:creator>Véronique Lassagne</dc:creator>
  <cp:lastModifiedBy>Véronique Lassagne</cp:lastModifiedBy>
  <cp:revision>235</cp:revision>
  <dcterms:created xsi:type="dcterms:W3CDTF">2019-03-05T09:38:37Z</dcterms:created>
  <dcterms:modified xsi:type="dcterms:W3CDTF">2020-01-05T09:04:15Z</dcterms:modified>
</cp:coreProperties>
</file>