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0" r:id="rId4"/>
    <p:sldId id="261" r:id="rId5"/>
    <p:sldId id="262" r:id="rId6"/>
    <p:sldId id="281" r:id="rId7"/>
    <p:sldId id="263" r:id="rId8"/>
    <p:sldId id="266" r:id="rId9"/>
    <p:sldId id="265" r:id="rId10"/>
    <p:sldId id="269" r:id="rId11"/>
    <p:sldId id="264" r:id="rId12"/>
    <p:sldId id="270" r:id="rId13"/>
    <p:sldId id="257" r:id="rId14"/>
    <p:sldId id="321" r:id="rId15"/>
    <p:sldId id="318" r:id="rId16"/>
    <p:sldId id="315" r:id="rId17"/>
    <p:sldId id="312" r:id="rId18"/>
    <p:sldId id="309" r:id="rId19"/>
    <p:sldId id="306" r:id="rId20"/>
    <p:sldId id="303" r:id="rId21"/>
    <p:sldId id="300" r:id="rId22"/>
    <p:sldId id="297" r:id="rId23"/>
    <p:sldId id="294" r:id="rId24"/>
    <p:sldId id="258" r:id="rId25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0099FF"/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177" autoAdjust="0"/>
    <p:restoredTop sz="94602" autoAdjust="0"/>
  </p:normalViewPr>
  <p:slideViewPr>
    <p:cSldViewPr>
      <p:cViewPr varScale="1">
        <p:scale>
          <a:sx n="72" d="100"/>
          <a:sy n="72" d="100"/>
        </p:scale>
        <p:origin x="1752" y="5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424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248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9B4524-4AA3-48FA-A252-C3A5B71C7C0A}" type="datetimeFigureOut">
              <a:rPr lang="fr-FR" smtClean="0"/>
              <a:t>14/08/2021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BBDA0-1CD6-457A-B9E7-B6F1B9AFF85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318835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9B4524-4AA3-48FA-A252-C3A5B71C7C0A}" type="datetimeFigureOut">
              <a:rPr lang="fr-FR" smtClean="0"/>
              <a:t>14/08/2021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BBDA0-1CD6-457A-B9E7-B6F1B9AFF85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541506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9B4524-4AA3-48FA-A252-C3A5B71C7C0A}" type="datetimeFigureOut">
              <a:rPr lang="fr-FR" smtClean="0"/>
              <a:t>14/08/2021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BBDA0-1CD6-457A-B9E7-B6F1B9AFF85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995451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9B4524-4AA3-48FA-A252-C3A5B71C7C0A}" type="datetimeFigureOut">
              <a:rPr lang="fr-FR" smtClean="0"/>
              <a:t>14/08/2021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BBDA0-1CD6-457A-B9E7-B6F1B9AFF85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748490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9B4524-4AA3-48FA-A252-C3A5B71C7C0A}" type="datetimeFigureOut">
              <a:rPr lang="fr-FR" smtClean="0"/>
              <a:t>14/08/2021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BBDA0-1CD6-457A-B9E7-B6F1B9AFF85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68448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9B4524-4AA3-48FA-A252-C3A5B71C7C0A}" type="datetimeFigureOut">
              <a:rPr lang="fr-FR" smtClean="0"/>
              <a:t>14/08/2021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BBDA0-1CD6-457A-B9E7-B6F1B9AFF85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561801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9B4524-4AA3-48FA-A252-C3A5B71C7C0A}" type="datetimeFigureOut">
              <a:rPr lang="fr-FR" smtClean="0"/>
              <a:t>14/08/2021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BBDA0-1CD6-457A-B9E7-B6F1B9AFF85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37736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9B4524-4AA3-48FA-A252-C3A5B71C7C0A}" type="datetimeFigureOut">
              <a:rPr lang="fr-FR" smtClean="0"/>
              <a:t>14/08/2021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BBDA0-1CD6-457A-B9E7-B6F1B9AFF85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582437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9B4524-4AA3-48FA-A252-C3A5B71C7C0A}" type="datetimeFigureOut">
              <a:rPr lang="fr-FR" smtClean="0"/>
              <a:t>14/08/2021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BBDA0-1CD6-457A-B9E7-B6F1B9AFF85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729213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9B4524-4AA3-48FA-A252-C3A5B71C7C0A}" type="datetimeFigureOut">
              <a:rPr lang="fr-FR" smtClean="0"/>
              <a:t>14/08/2021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BBDA0-1CD6-457A-B9E7-B6F1B9AFF85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699098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9B4524-4AA3-48FA-A252-C3A5B71C7C0A}" type="datetimeFigureOut">
              <a:rPr lang="fr-FR" smtClean="0"/>
              <a:t>14/08/2021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BBDA0-1CD6-457A-B9E7-B6F1B9AFF85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01420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9B4524-4AA3-48FA-A252-C3A5B71C7C0A}" type="datetimeFigureOut">
              <a:rPr lang="fr-FR" smtClean="0"/>
              <a:t>14/08/2021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CBBDA0-1CD6-457A-B9E7-B6F1B9AFF85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265258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à coins arrondis 4"/>
          <p:cNvSpPr/>
          <p:nvPr/>
        </p:nvSpPr>
        <p:spPr>
          <a:xfrm>
            <a:off x="611560" y="1151931"/>
            <a:ext cx="7918450" cy="2880319"/>
          </a:xfrm>
          <a:prstGeom prst="roundRect">
            <a:avLst/>
          </a:prstGeom>
          <a:solidFill>
            <a:schemeClr val="bg1">
              <a:lumMod val="65000"/>
              <a:alpha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0000"/>
              </a:srgbClr>
            </a:outerShdw>
            <a:softEdge rad="12700"/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sz="6000" b="1" cap="small" dirty="0">
                <a:solidFill>
                  <a:srgbClr val="FF0000"/>
                </a:solidFill>
                <a:latin typeface="Georgia" pitchFamily="18" charset="0"/>
                <a:ea typeface="+mj-ea"/>
                <a:cs typeface="Arial" pitchFamily="34" charset="0"/>
              </a:rPr>
              <a:t>Suites</a:t>
            </a:r>
          </a:p>
          <a:p>
            <a:pPr algn="ctr">
              <a:defRPr/>
            </a:pPr>
            <a:r>
              <a:rPr lang="fr-FR" sz="6000" b="1" cap="small" dirty="0" err="1">
                <a:solidFill>
                  <a:srgbClr val="FF0000"/>
                </a:solidFill>
                <a:latin typeface="Georgia" pitchFamily="18" charset="0"/>
                <a:ea typeface="+mj-ea"/>
                <a:cs typeface="Arial" pitchFamily="34" charset="0"/>
              </a:rPr>
              <a:t>Numeriques</a:t>
            </a:r>
            <a:endParaRPr lang="fr-FR" sz="6000" b="1" cap="small" dirty="0">
              <a:solidFill>
                <a:srgbClr val="FF0000"/>
              </a:solidFill>
              <a:latin typeface="Georgia" pitchFamily="18" charset="0"/>
              <a:ea typeface="+mj-ea"/>
              <a:cs typeface="Arial" pitchFamily="34" charset="0"/>
            </a:endParaRPr>
          </a:p>
          <a:p>
            <a:pPr algn="ctr">
              <a:defRPr/>
            </a:pPr>
            <a:r>
              <a:rPr lang="fr-FR" sz="6000" b="1" cap="small" dirty="0">
                <a:solidFill>
                  <a:srgbClr val="FF0000"/>
                </a:solidFill>
                <a:latin typeface="Georgia" pitchFamily="18" charset="0"/>
                <a:ea typeface="+mj-ea"/>
                <a:cs typeface="Arial" pitchFamily="34" charset="0"/>
              </a:rPr>
              <a:t>Série 3</a:t>
            </a:r>
            <a:endParaRPr lang="fr-FR" sz="6000" dirty="0">
              <a:solidFill>
                <a:srgbClr val="FF0000"/>
              </a:solidFill>
            </a:endParaRPr>
          </a:p>
        </p:txBody>
      </p:sp>
      <p:sp>
        <p:nvSpPr>
          <p:cNvPr id="6" name="Sous-titre 2"/>
          <p:cNvSpPr>
            <a:spLocks noGrp="1"/>
          </p:cNvSpPr>
          <p:nvPr>
            <p:ph type="subTitle" idx="1"/>
          </p:nvPr>
        </p:nvSpPr>
        <p:spPr>
          <a:xfrm>
            <a:off x="0" y="4412704"/>
            <a:ext cx="9144000" cy="1752600"/>
          </a:xfrm>
        </p:spPr>
        <p:txBody>
          <a:bodyPr/>
          <a:lstStyle/>
          <a:p>
            <a:r>
              <a:rPr lang="fr-FR" dirty="0">
                <a:latin typeface="Cambria" panose="02040503050406030204" pitchFamily="18" charset="0"/>
              </a:rPr>
              <a:t>Activités mentales et automatismes </a:t>
            </a:r>
          </a:p>
          <a:p>
            <a:r>
              <a:rPr lang="fr-FR" dirty="0">
                <a:latin typeface="Cambria" panose="02040503050406030204" pitchFamily="18" charset="0"/>
              </a:rPr>
              <a:t>IREM de Clermont Ferrand</a:t>
            </a: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11554769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 txBox="1">
            <a:spLocks/>
          </p:cNvSpPr>
          <p:nvPr/>
        </p:nvSpPr>
        <p:spPr>
          <a:xfrm>
            <a:off x="0" y="384473"/>
            <a:ext cx="9144000" cy="92333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5400" b="1" dirty="0">
                <a:solidFill>
                  <a:srgbClr val="FF0000"/>
                </a:solidFill>
                <a:latin typeface="Cambria" panose="02040503050406030204" pitchFamily="18" charset="0"/>
                <a:cs typeface="Arial" panose="020B0604020202020204" pitchFamily="34" charset="0"/>
              </a:rPr>
              <a:t>N° 8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Espace réservé du contenu 7"/>
              <p:cNvSpPr txBox="1">
                <a:spLocks/>
              </p:cNvSpPr>
              <p:nvPr/>
            </p:nvSpPr>
            <p:spPr>
              <a:xfrm>
                <a:off x="0" y="1600200"/>
                <a:ext cx="9144000" cy="5257800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endParaRPr lang="fr-FR" sz="4800" dirty="0">
                  <a:latin typeface="Cambria" panose="02040503050406030204" pitchFamily="18" charset="0"/>
                </a:endParaRPr>
              </a:p>
              <a:p>
                <a:pPr marL="0" indent="0">
                  <a:buNone/>
                </a:pPr>
                <a:r>
                  <a:rPr lang="fr-FR" sz="4800" dirty="0">
                    <a:latin typeface="Cambria" panose="02040503050406030204" pitchFamily="18" charset="0"/>
                  </a:rPr>
                  <a:t>		Pour tout entier </a:t>
                </a:r>
                <a14:m>
                  <m:oMath xmlns:m="http://schemas.openxmlformats.org/officeDocument/2006/math">
                    <m:r>
                      <a:rPr lang="fr-FR" sz="4800" i="1">
                        <a:latin typeface="Cambria Math"/>
                      </a:rPr>
                      <m:t>𝑛</m:t>
                    </m:r>
                    <m:r>
                      <a:rPr lang="fr-FR" sz="4800" i="1">
                        <a:latin typeface="Cambria Math"/>
                      </a:rPr>
                      <m:t>≥0,</m:t>
                    </m:r>
                  </m:oMath>
                </a14:m>
                <a:endParaRPr lang="fr-FR" sz="4800" i="1" dirty="0">
                  <a:latin typeface="Cambria Math"/>
                </a:endParaRPr>
              </a:p>
              <a:p>
                <a:pPr marL="0" indent="0">
                  <a:buNone/>
                </a:pPr>
                <a:r>
                  <a:rPr lang="fr-FR" sz="4800" dirty="0"/>
                  <a:t>	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4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4800" i="1">
                            <a:latin typeface="Cambria Math"/>
                          </a:rPr>
                          <m:t>𝑢</m:t>
                        </m:r>
                      </m:e>
                      <m:sub>
                        <m:r>
                          <a:rPr lang="fr-FR" sz="4800" i="1">
                            <a:latin typeface="Cambria Math"/>
                          </a:rPr>
                          <m:t>𝑛</m:t>
                        </m:r>
                      </m:sub>
                    </m:sSub>
                    <m:r>
                      <a:rPr lang="fr-FR" sz="4800" i="1">
                        <a:latin typeface="Cambria Math"/>
                      </a:rPr>
                      <m:t>=</m:t>
                    </m:r>
                    <m:r>
                      <a:rPr lang="fr-FR" sz="4800" b="0" i="1" smtClean="0">
                        <a:latin typeface="Cambria Math"/>
                      </a:rPr>
                      <m:t>6</m:t>
                    </m:r>
                  </m:oMath>
                </a14:m>
                <a:endParaRPr lang="fr-FR" sz="4800" dirty="0"/>
              </a:p>
              <a:p>
                <a:pPr marL="0" indent="0">
                  <a:buNone/>
                </a:pPr>
                <a:r>
                  <a:rPr lang="fr-FR" sz="4800" dirty="0"/>
                  <a:t>	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4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4800" i="1">
                            <a:latin typeface="Cambria Math"/>
                          </a:rPr>
                          <m:t>𝑢</m:t>
                        </m:r>
                      </m:e>
                      <m:sub>
                        <m:r>
                          <a:rPr lang="fr-FR" sz="4800" b="0" i="1" smtClean="0">
                            <a:latin typeface="Cambria Math"/>
                          </a:rPr>
                          <m:t>3</m:t>
                        </m:r>
                      </m:sub>
                    </m:sSub>
                    <m:r>
                      <a:rPr lang="fr-FR" sz="4800" b="0" i="1" smtClean="0">
                        <a:latin typeface="Cambria Math"/>
                      </a:rPr>
                      <m:t>=</m:t>
                    </m:r>
                  </m:oMath>
                </a14:m>
                <a:endParaRPr lang="fr-FR" sz="4800" dirty="0"/>
              </a:p>
            </p:txBody>
          </p:sp>
        </mc:Choice>
        <mc:Fallback xmlns="">
          <p:sp>
            <p:nvSpPr>
              <p:cNvPr id="5" name="Espace réservé du contenu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1600200"/>
                <a:ext cx="9144000" cy="5257800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66121013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 txBox="1">
            <a:spLocks/>
          </p:cNvSpPr>
          <p:nvPr/>
        </p:nvSpPr>
        <p:spPr>
          <a:xfrm>
            <a:off x="0" y="384473"/>
            <a:ext cx="9144000" cy="92333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5400" b="1" dirty="0">
                <a:solidFill>
                  <a:srgbClr val="FF0000"/>
                </a:solidFill>
                <a:latin typeface="Cambria" panose="02040503050406030204" pitchFamily="18" charset="0"/>
                <a:cs typeface="Arial" panose="020B0604020202020204" pitchFamily="34" charset="0"/>
              </a:rPr>
              <a:t>N°9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Espace réservé du contenu 7"/>
              <p:cNvSpPr txBox="1">
                <a:spLocks/>
              </p:cNvSpPr>
              <p:nvPr/>
            </p:nvSpPr>
            <p:spPr>
              <a:xfrm>
                <a:off x="0" y="1600200"/>
                <a:ext cx="9144000" cy="5257800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None/>
                </a:pPr>
                <a:endParaRPr lang="fr-FR" sz="4800" dirty="0">
                  <a:latin typeface="Cambria" panose="02040503050406030204" pitchFamily="18" charset="0"/>
                </a:endParaRPr>
              </a:p>
              <a:p>
                <a:pPr marL="0" indent="0">
                  <a:buNone/>
                </a:pPr>
                <a:r>
                  <a:rPr lang="fr-FR" sz="4800" dirty="0">
                    <a:latin typeface="Cambria" panose="02040503050406030204" pitchFamily="18" charset="0"/>
                  </a:rPr>
                  <a:t>		Pour tout entier </a:t>
                </a:r>
                <a14:m>
                  <m:oMath xmlns:m="http://schemas.openxmlformats.org/officeDocument/2006/math">
                    <m:r>
                      <a:rPr lang="fr-FR" sz="4800" i="1">
                        <a:latin typeface="Cambria Math"/>
                      </a:rPr>
                      <m:t>𝑛</m:t>
                    </m:r>
                    <m:r>
                      <a:rPr lang="fr-FR" sz="4800" i="1">
                        <a:latin typeface="Cambria Math"/>
                      </a:rPr>
                      <m:t>≥0,</m:t>
                    </m:r>
                  </m:oMath>
                </a14:m>
                <a:endParaRPr lang="fr-FR" sz="4800" dirty="0">
                  <a:latin typeface="Cambria" panose="02040503050406030204" pitchFamily="18" charset="0"/>
                </a:endParaRPr>
              </a:p>
              <a:p>
                <a:pPr marL="0" indent="0">
                  <a:buNone/>
                </a:pPr>
                <a:r>
                  <a:rPr lang="fr-FR" sz="4800" dirty="0">
                    <a:latin typeface="Cambria" panose="02040503050406030204" pitchFamily="18" charset="0"/>
                  </a:rPr>
                  <a:t>	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4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4800" i="1">
                            <a:latin typeface="Cambria Math"/>
                          </a:rPr>
                          <m:t>𝑢</m:t>
                        </m:r>
                      </m:e>
                      <m:sub>
                        <m:r>
                          <a:rPr lang="fr-FR" sz="4800" i="1">
                            <a:latin typeface="Cambria Math"/>
                          </a:rPr>
                          <m:t>𝑛</m:t>
                        </m:r>
                      </m:sub>
                    </m:sSub>
                    <m:r>
                      <a:rPr lang="fr-FR" sz="4800" i="1"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fr-FR" sz="48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fr-FR" sz="48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fr-FR" sz="4800" b="0" i="1" smtClean="0">
                                <a:latin typeface="Cambria Math"/>
                              </a:rPr>
                              <m:t>2</m:t>
                            </m:r>
                            <m:r>
                              <a:rPr lang="fr-FR" sz="4800" b="0" i="1" smtClean="0">
                                <a:latin typeface="Cambria Math"/>
                              </a:rPr>
                              <m:t>𝑛</m:t>
                            </m:r>
                            <m:r>
                              <a:rPr lang="fr-FR" sz="4800" b="0" i="1" smtClean="0">
                                <a:latin typeface="Cambria Math"/>
                              </a:rPr>
                              <m:t>−1</m:t>
                            </m:r>
                          </m:e>
                        </m:d>
                      </m:e>
                      <m:sup>
                        <m:r>
                          <a:rPr lang="fr-FR" sz="4800" b="0" i="1" smtClean="0"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endParaRPr lang="fr-FR" sz="4800" b="0" dirty="0">
                  <a:latin typeface="Cambria" panose="02040503050406030204" pitchFamily="18" charset="0"/>
                </a:endParaRPr>
              </a:p>
              <a:p>
                <a:pPr marL="0" indent="0">
                  <a:buNone/>
                </a:pPr>
                <a:r>
                  <a:rPr lang="fr-FR" sz="4800" b="0" dirty="0">
                    <a:latin typeface="Cambria" panose="02040503050406030204" pitchFamily="18" charset="0"/>
                  </a:rPr>
                  <a:t>	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4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4800" i="1">
                            <a:latin typeface="Cambria Math"/>
                          </a:rPr>
                          <m:t>𝑢</m:t>
                        </m:r>
                      </m:e>
                      <m:sub>
                        <m:r>
                          <a:rPr lang="fr-FR" sz="4800" b="0" i="1" smtClean="0">
                            <a:latin typeface="Cambria Math"/>
                          </a:rPr>
                          <m:t>0</m:t>
                        </m:r>
                      </m:sub>
                    </m:sSub>
                    <m:r>
                      <a:rPr lang="fr-FR" sz="4800" b="0" i="1" smtClean="0">
                        <a:latin typeface="Cambria Math"/>
                      </a:rPr>
                      <m:t>=</m:t>
                    </m:r>
                  </m:oMath>
                </a14:m>
                <a:endParaRPr lang="fr-FR" sz="4800" b="0" dirty="0">
                  <a:latin typeface="Cambria" panose="02040503050406030204" pitchFamily="18" charset="0"/>
                </a:endParaRPr>
              </a:p>
              <a:p>
                <a:pPr marL="0" indent="0">
                  <a:buNone/>
                </a:pPr>
                <a:endParaRPr lang="fr-FR" sz="4800" dirty="0">
                  <a:latin typeface="Cambria" panose="02040503050406030204" pitchFamily="18" charset="0"/>
                </a:endParaRPr>
              </a:p>
            </p:txBody>
          </p:sp>
        </mc:Choice>
        <mc:Fallback xmlns="">
          <p:sp>
            <p:nvSpPr>
              <p:cNvPr id="5" name="Espace réservé du contenu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1600200"/>
                <a:ext cx="9144000" cy="5257800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69492805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 txBox="1">
            <a:spLocks/>
          </p:cNvSpPr>
          <p:nvPr/>
        </p:nvSpPr>
        <p:spPr>
          <a:xfrm>
            <a:off x="0" y="384473"/>
            <a:ext cx="9144000" cy="92333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5400" b="1" dirty="0">
                <a:solidFill>
                  <a:srgbClr val="FF0000"/>
                </a:solidFill>
                <a:latin typeface="Cambria" panose="02040503050406030204" pitchFamily="18" charset="0"/>
                <a:cs typeface="Arial" panose="020B0604020202020204" pitchFamily="34" charset="0"/>
              </a:rPr>
              <a:t>N°10</a:t>
            </a:r>
          </a:p>
        </p:txBody>
      </p:sp>
      <p:sp>
        <p:nvSpPr>
          <p:cNvPr id="5" name="Espace réservé du contenu 7"/>
          <p:cNvSpPr txBox="1">
            <a:spLocks/>
          </p:cNvSpPr>
          <p:nvPr/>
        </p:nvSpPr>
        <p:spPr>
          <a:xfrm>
            <a:off x="0" y="1600200"/>
            <a:ext cx="9144000" cy="5257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endParaRPr lang="fr-FR" sz="12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Espace réservé du contenu 7"/>
              <p:cNvSpPr txBox="1">
                <a:spLocks/>
              </p:cNvSpPr>
              <p:nvPr/>
            </p:nvSpPr>
            <p:spPr>
              <a:xfrm>
                <a:off x="0" y="1602000"/>
                <a:ext cx="9144000" cy="5105400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 lnSpcReduction="10000"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None/>
                </a:pPr>
                <a:endParaRPr lang="fr-FR" sz="4800" dirty="0"/>
              </a:p>
              <a:p>
                <a:pPr marL="0" indent="0">
                  <a:buNone/>
                </a:pPr>
                <a:r>
                  <a:rPr lang="fr-FR" sz="4800" dirty="0">
                    <a:latin typeface="Cambria" panose="02040503050406030204" pitchFamily="18" charset="0"/>
                  </a:rPr>
                  <a:t>		Pour tout entier </a:t>
                </a:r>
                <a14:m>
                  <m:oMath xmlns:m="http://schemas.openxmlformats.org/officeDocument/2006/math">
                    <m:r>
                      <a:rPr lang="fr-FR" sz="4800" i="1">
                        <a:latin typeface="Cambria Math"/>
                      </a:rPr>
                      <m:t>𝑛</m:t>
                    </m:r>
                    <m:r>
                      <a:rPr lang="fr-FR" sz="4800" i="1">
                        <a:latin typeface="Cambria Math"/>
                      </a:rPr>
                      <m:t>≥1,</m:t>
                    </m:r>
                  </m:oMath>
                </a14:m>
                <a:endParaRPr lang="fr-FR" sz="4800" dirty="0">
                  <a:latin typeface="Cambria" panose="02040503050406030204" pitchFamily="18" charset="0"/>
                </a:endParaRPr>
              </a:p>
              <a:p>
                <a:pPr marL="0" indent="0">
                  <a:buNone/>
                </a:pPr>
                <a:r>
                  <a:rPr lang="fr-FR" sz="4800" dirty="0">
                    <a:latin typeface="Cambria" panose="02040503050406030204" pitchFamily="18" charset="0"/>
                  </a:rPr>
                  <a:t>		</a:t>
                </a:r>
                <a:r>
                  <a:rPr lang="fr-FR" sz="4800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4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4800" i="1">
                            <a:latin typeface="Cambria Math"/>
                          </a:rPr>
                          <m:t>𝑢</m:t>
                        </m:r>
                      </m:e>
                      <m:sub>
                        <m:r>
                          <a:rPr lang="fr-FR" sz="4800" i="1">
                            <a:latin typeface="Cambria Math"/>
                          </a:rPr>
                          <m:t>𝑛</m:t>
                        </m:r>
                        <m:r>
                          <a:rPr lang="fr-FR" sz="4800" b="0" i="1" smtClean="0">
                            <a:latin typeface="Cambria Math"/>
                          </a:rPr>
                          <m:t>−1</m:t>
                        </m:r>
                      </m:sub>
                    </m:sSub>
                    <m:r>
                      <a:rPr lang="fr-FR" sz="4800" i="1">
                        <a:latin typeface="Cambria Math"/>
                      </a:rPr>
                      <m:t>=</m:t>
                    </m:r>
                    <m:r>
                      <a:rPr lang="fr-FR" sz="4800" b="0" i="1" smtClean="0">
                        <a:latin typeface="Cambria Math"/>
                      </a:rPr>
                      <m:t>𝑛</m:t>
                    </m:r>
                    <m:sSup>
                      <m:sSupPr>
                        <m:ctrlPr>
                          <a:rPr lang="fr-FR" sz="48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fr-FR" sz="48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fr-FR" sz="4800" b="0" i="1" smtClean="0">
                                <a:latin typeface="Cambria Math"/>
                              </a:rPr>
                              <m:t>𝑛</m:t>
                            </m:r>
                            <m:r>
                              <a:rPr lang="fr-FR" sz="4800" b="0" i="1" smtClean="0">
                                <a:latin typeface="Cambria Math"/>
                              </a:rPr>
                              <m:t>+1</m:t>
                            </m:r>
                          </m:e>
                        </m:d>
                      </m:e>
                      <m:sup>
                        <m:r>
                          <a:rPr lang="fr-FR" sz="4800" b="0" i="1" smtClean="0"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endParaRPr lang="fr-FR" sz="4800" b="0" dirty="0"/>
              </a:p>
              <a:p>
                <a:pPr marL="0" indent="0">
                  <a:buNone/>
                </a:pPr>
                <a:r>
                  <a:rPr lang="fr-FR" sz="4800" dirty="0">
                    <a:latin typeface="Cambria" panose="02040503050406030204" pitchFamily="18" charset="0"/>
                  </a:rPr>
                  <a:t>		</a:t>
                </a:r>
                <a:r>
                  <a:rPr lang="fr-FR" sz="4800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4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4800" i="1">
                            <a:latin typeface="Cambria Math"/>
                          </a:rPr>
                          <m:t>𝑢</m:t>
                        </m:r>
                      </m:e>
                      <m:sub>
                        <m:r>
                          <a:rPr lang="fr-FR" sz="4800" b="0" i="1" smtClean="0">
                            <a:latin typeface="Cambria Math"/>
                          </a:rPr>
                          <m:t>0</m:t>
                        </m:r>
                      </m:sub>
                    </m:sSub>
                  </m:oMath>
                </a14:m>
                <a:endParaRPr lang="fr-FR" sz="4800" dirty="0">
                  <a:latin typeface="Cambria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4800" dirty="0"/>
              </a:p>
              <a:p>
                <a:pPr marL="0" indent="0" algn="ctr">
                  <a:buNone/>
                </a:pPr>
                <a:r>
                  <a:rPr lang="fr-FR" sz="4800" dirty="0"/>
                  <a:t> </a:t>
                </a:r>
              </a:p>
              <a:p>
                <a:pPr marL="0" indent="0" algn="ctr">
                  <a:buNone/>
                </a:pPr>
                <a:endParaRPr lang="fr-FR" sz="4800" dirty="0"/>
              </a:p>
            </p:txBody>
          </p:sp>
        </mc:Choice>
        <mc:Fallback xmlns="">
          <p:sp>
            <p:nvSpPr>
              <p:cNvPr id="6" name="Espace réservé du contenu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1602000"/>
                <a:ext cx="9144000" cy="5105400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39221857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contenu 3"/>
          <p:cNvSpPr txBox="1">
            <a:spLocks/>
          </p:cNvSpPr>
          <p:nvPr/>
        </p:nvSpPr>
        <p:spPr>
          <a:xfrm>
            <a:off x="457200" y="2348880"/>
            <a:ext cx="8229600" cy="2232248"/>
          </a:xfrm>
          <a:prstGeom prst="roundRect">
            <a:avLst/>
          </a:prstGeom>
          <a:solidFill>
            <a:schemeClr val="bg1">
              <a:lumMod val="65000"/>
              <a:alpha val="60000"/>
            </a:schemeClr>
          </a:solidFill>
          <a:ln w="25400" cap="flat" cmpd="sng" algn="ctr">
            <a:noFill/>
            <a:prstDash val="solid"/>
          </a:ln>
          <a:effectLst>
            <a:outerShdw blurRad="44450" dist="27940" dir="5400000" algn="ctr">
              <a:srgbClr val="000000">
                <a:alpha val="30000"/>
              </a:srgbClr>
            </a:outerShdw>
            <a:softEdge rad="12700"/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fr-FR" sz="6000" b="1" cap="small">
                <a:solidFill>
                  <a:srgbClr val="FF0000"/>
                </a:solidFill>
                <a:latin typeface="Georgia" pitchFamily="18" charset="0"/>
                <a:ea typeface="+mj-ea"/>
                <a:cs typeface="Arial" pitchFamily="34" charset="0"/>
              </a:rPr>
              <a:t>Correction</a:t>
            </a:r>
            <a:endParaRPr lang="fr-FR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136362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 txBox="1">
            <a:spLocks/>
          </p:cNvSpPr>
          <p:nvPr/>
        </p:nvSpPr>
        <p:spPr>
          <a:xfrm>
            <a:off x="0" y="384473"/>
            <a:ext cx="9144000" cy="92333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5400" b="1" dirty="0">
                <a:solidFill>
                  <a:srgbClr val="FF0000"/>
                </a:solidFill>
                <a:latin typeface="Cambria" panose="02040503050406030204" pitchFamily="18" charset="0"/>
                <a:cs typeface="Arial" panose="020B0604020202020204" pitchFamily="34" charset="0"/>
              </a:rPr>
              <a:t>N°1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Espace réservé du contenu 7"/>
              <p:cNvSpPr txBox="1">
                <a:spLocks/>
              </p:cNvSpPr>
              <p:nvPr/>
            </p:nvSpPr>
            <p:spPr>
              <a:xfrm>
                <a:off x="0" y="1600200"/>
                <a:ext cx="9144000" cy="5257800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Font typeface="Arial" panose="020B0604020202020204" pitchFamily="34" charset="0"/>
                  <a:buNone/>
                </a:pPr>
                <a:endParaRPr lang="fr-FR" sz="4800" dirty="0"/>
              </a:p>
              <a:p>
                <a:pPr marL="0" indent="0">
                  <a:buFont typeface="Arial" panose="020B0604020202020204" pitchFamily="34" charset="0"/>
                  <a:buNone/>
                </a:pPr>
                <a:r>
                  <a:rPr lang="fr-FR" sz="4800" dirty="0">
                    <a:latin typeface="Cambria" panose="02040503050406030204" pitchFamily="18" charset="0"/>
                  </a:rPr>
                  <a:t>		Pour tout entier </a:t>
                </a:r>
                <a14:m>
                  <m:oMath xmlns:m="http://schemas.openxmlformats.org/officeDocument/2006/math">
                    <m:r>
                      <a:rPr lang="fr-FR" sz="4800" b="0" i="1" smtClean="0">
                        <a:latin typeface="Cambria Math"/>
                      </a:rPr>
                      <m:t>𝑛</m:t>
                    </m:r>
                    <m:r>
                      <a:rPr lang="fr-FR" sz="4800" b="0" i="1" smtClean="0">
                        <a:latin typeface="Cambria Math"/>
                      </a:rPr>
                      <m:t>≥0,</m:t>
                    </m:r>
                  </m:oMath>
                </a14:m>
                <a:endParaRPr lang="fr-FR" sz="4800" b="0" dirty="0">
                  <a:latin typeface="Cambria" panose="02040503050406030204" pitchFamily="18" charset="0"/>
                </a:endParaRPr>
              </a:p>
              <a:p>
                <a:pPr marL="0" indent="0">
                  <a:buFont typeface="Arial" panose="020B0604020202020204" pitchFamily="34" charset="0"/>
                  <a:buNone/>
                </a:pPr>
                <a:r>
                  <a:rPr lang="fr-FR" sz="4800" b="0" dirty="0"/>
                  <a:t>	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4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4800" b="0" i="1" smtClean="0">
                            <a:latin typeface="Cambria Math"/>
                          </a:rPr>
                          <m:t>𝑢</m:t>
                        </m:r>
                      </m:e>
                      <m:sub>
                        <m:r>
                          <a:rPr lang="fr-FR" sz="4800" b="0" i="1" smtClean="0">
                            <a:latin typeface="Cambria Math"/>
                          </a:rPr>
                          <m:t>𝑛</m:t>
                        </m:r>
                      </m:sub>
                    </m:sSub>
                    <m:r>
                      <a:rPr lang="fr-FR" sz="4800" b="0" i="1" smtClean="0">
                        <a:latin typeface="Cambria Math"/>
                      </a:rPr>
                      <m:t>=−5</m:t>
                    </m:r>
                    <m:r>
                      <a:rPr lang="fr-FR" sz="4800" b="0" i="1" smtClean="0">
                        <a:latin typeface="Cambria Math"/>
                      </a:rPr>
                      <m:t>𝑛</m:t>
                    </m:r>
                    <m:r>
                      <a:rPr lang="fr-FR" sz="4800" b="0" i="1" smtClean="0">
                        <a:latin typeface="Cambria Math"/>
                      </a:rPr>
                      <m:t>+2</m:t>
                    </m:r>
                  </m:oMath>
                </a14:m>
                <a:endParaRPr lang="fr-FR" sz="4800" b="0" dirty="0"/>
              </a:p>
              <a:p>
                <a:pPr marL="0" indent="0">
                  <a:buNone/>
                </a:pPr>
                <a:r>
                  <a:rPr lang="fr-FR" sz="4800" dirty="0"/>
                  <a:t>	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4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4800" i="1">
                            <a:latin typeface="Cambria Math"/>
                          </a:rPr>
                          <m:t>𝑢</m:t>
                        </m:r>
                      </m:e>
                      <m:sub>
                        <m:r>
                          <a:rPr lang="fr-FR" sz="4800" b="0" i="1" smtClean="0">
                            <a:latin typeface="Cambria Math"/>
                          </a:rPr>
                          <m:t>5</m:t>
                        </m:r>
                      </m:sub>
                    </m:sSub>
                    <m:r>
                      <a:rPr lang="fr-FR" sz="4800" i="1">
                        <a:latin typeface="Cambria Math"/>
                      </a:rPr>
                      <m:t>=</m:t>
                    </m:r>
                  </m:oMath>
                </a14:m>
                <a:endParaRPr lang="fr-FR" sz="4800" b="0" dirty="0"/>
              </a:p>
            </p:txBody>
          </p:sp>
        </mc:Choice>
        <mc:Fallback xmlns="">
          <p:sp>
            <p:nvSpPr>
              <p:cNvPr id="5" name="Espace réservé du contenu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1600200"/>
                <a:ext cx="9144000" cy="5257800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Espace réservé du contenu 7"/>
              <p:cNvSpPr txBox="1">
                <a:spLocks/>
              </p:cNvSpPr>
              <p:nvPr/>
            </p:nvSpPr>
            <p:spPr>
              <a:xfrm>
                <a:off x="0" y="1602000"/>
                <a:ext cx="9144000" cy="5257800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Font typeface="Arial" panose="020B0604020202020204" pitchFamily="34" charset="0"/>
                  <a:buNone/>
                </a:pPr>
                <a:endParaRPr lang="fr-FR" sz="4800" dirty="0"/>
              </a:p>
              <a:p>
                <a:pPr marL="0" indent="0">
                  <a:buFont typeface="Arial" panose="020B0604020202020204" pitchFamily="34" charset="0"/>
                  <a:buNone/>
                </a:pPr>
                <a:r>
                  <a:rPr lang="fr-FR" sz="4800" dirty="0">
                    <a:latin typeface="Cambria" panose="02040503050406030204" pitchFamily="18" charset="0"/>
                  </a:rPr>
                  <a:t>		Pour tout entier </a:t>
                </a:r>
                <a14:m>
                  <m:oMath xmlns:m="http://schemas.openxmlformats.org/officeDocument/2006/math">
                    <m:r>
                      <a:rPr lang="fr-FR" sz="4800" b="0" i="1" smtClean="0">
                        <a:latin typeface="Cambria Math"/>
                      </a:rPr>
                      <m:t>𝑛</m:t>
                    </m:r>
                    <m:r>
                      <a:rPr lang="fr-FR" sz="4800" b="0" i="1" smtClean="0">
                        <a:latin typeface="Cambria Math"/>
                      </a:rPr>
                      <m:t>≥0,</m:t>
                    </m:r>
                  </m:oMath>
                </a14:m>
                <a:endParaRPr lang="fr-FR" sz="4800" b="0" dirty="0">
                  <a:latin typeface="Cambria" panose="02040503050406030204" pitchFamily="18" charset="0"/>
                </a:endParaRPr>
              </a:p>
              <a:p>
                <a:pPr marL="0" indent="0">
                  <a:buFont typeface="Arial" panose="020B0604020202020204" pitchFamily="34" charset="0"/>
                  <a:buNone/>
                </a:pPr>
                <a:r>
                  <a:rPr lang="fr-FR" sz="4800" b="0" dirty="0"/>
                  <a:t>	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4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4800" b="0" i="1" smtClean="0">
                            <a:latin typeface="Cambria Math"/>
                          </a:rPr>
                          <m:t>𝑢</m:t>
                        </m:r>
                      </m:e>
                      <m:sub>
                        <m:r>
                          <a:rPr lang="fr-FR" sz="4800" b="0" i="1" smtClean="0">
                            <a:solidFill>
                              <a:srgbClr val="0099FF"/>
                            </a:solidFill>
                            <a:latin typeface="Cambria Math"/>
                          </a:rPr>
                          <m:t>𝑛</m:t>
                        </m:r>
                      </m:sub>
                    </m:sSub>
                    <m:r>
                      <a:rPr lang="fr-FR" sz="4800" b="0" i="1" smtClean="0">
                        <a:latin typeface="Cambria Math"/>
                      </a:rPr>
                      <m:t>=−5</m:t>
                    </m:r>
                    <m:r>
                      <a:rPr lang="fr-FR" sz="4800" b="0" i="1" smtClean="0">
                        <a:solidFill>
                          <a:srgbClr val="0099FF"/>
                        </a:solidFill>
                        <a:latin typeface="Cambria Math"/>
                      </a:rPr>
                      <m:t>𝑛</m:t>
                    </m:r>
                    <m:r>
                      <a:rPr lang="fr-FR" sz="4800" b="0" i="1" smtClean="0">
                        <a:latin typeface="Cambria Math"/>
                      </a:rPr>
                      <m:t>+2</m:t>
                    </m:r>
                  </m:oMath>
                </a14:m>
                <a:endParaRPr lang="fr-FR" sz="4800" b="0" dirty="0"/>
              </a:p>
              <a:p>
                <a:pPr marL="0" indent="0">
                  <a:buNone/>
                </a:pPr>
                <a:r>
                  <a:rPr lang="fr-FR" sz="4800" dirty="0"/>
                  <a:t>	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4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4800" i="1">
                            <a:latin typeface="Cambria Math"/>
                          </a:rPr>
                          <m:t>𝑢</m:t>
                        </m:r>
                      </m:e>
                      <m:sub>
                        <m:r>
                          <a:rPr lang="fr-FR" sz="4800" b="0" i="1" smtClean="0">
                            <a:solidFill>
                              <a:srgbClr val="0099FF"/>
                            </a:solidFill>
                            <a:latin typeface="Cambria Math"/>
                          </a:rPr>
                          <m:t>5</m:t>
                        </m:r>
                      </m:sub>
                    </m:sSub>
                    <m:r>
                      <a:rPr lang="fr-FR" sz="4800" i="1">
                        <a:latin typeface="Cambria Math"/>
                      </a:rPr>
                      <m:t>=</m:t>
                    </m:r>
                    <m:r>
                      <a:rPr lang="fr-FR" sz="4800" b="0" i="1" smtClean="0">
                        <a:latin typeface="Cambria Math"/>
                      </a:rPr>
                      <m:t>−5</m:t>
                    </m:r>
                    <m:r>
                      <a:rPr lang="fr-FR" sz="4800" b="0" i="1" smtClean="0">
                        <a:latin typeface="Cambria Math"/>
                        <a:ea typeface="Cambria Math"/>
                      </a:rPr>
                      <m:t>×</m:t>
                    </m:r>
                    <m:r>
                      <a:rPr lang="fr-FR" sz="4800" b="0" i="1" smtClean="0">
                        <a:solidFill>
                          <a:srgbClr val="0099FF"/>
                        </a:solidFill>
                        <a:latin typeface="Cambria Math"/>
                        <a:ea typeface="Cambria Math"/>
                      </a:rPr>
                      <m:t>5</m:t>
                    </m:r>
                    <m:r>
                      <a:rPr lang="fr-FR" sz="4800" b="0" i="1" smtClean="0">
                        <a:latin typeface="Cambria Math"/>
                        <a:ea typeface="Cambria Math"/>
                      </a:rPr>
                      <m:t>+2=</m:t>
                    </m:r>
                    <m:r>
                      <a:rPr lang="fr-FR" sz="4800" b="0" i="1" smtClean="0">
                        <a:solidFill>
                          <a:srgbClr val="FF0000"/>
                        </a:solidFill>
                        <a:latin typeface="Cambria Math"/>
                        <a:ea typeface="Cambria Math"/>
                      </a:rPr>
                      <m:t>−23</m:t>
                    </m:r>
                  </m:oMath>
                </a14:m>
                <a:endParaRPr lang="fr-FR" sz="4800" b="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6" name="Espace réservé du contenu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1602000"/>
                <a:ext cx="9144000" cy="5257800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Pensées 2"/>
          <p:cNvSpPr/>
          <p:nvPr/>
        </p:nvSpPr>
        <p:spPr>
          <a:xfrm>
            <a:off x="6153009" y="1052736"/>
            <a:ext cx="914400" cy="612648"/>
          </a:xfrm>
          <a:prstGeom prst="cloudCallou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N=5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Étoile à 6 branches 13"/>
              <p:cNvSpPr/>
              <p:nvPr/>
            </p:nvSpPr>
            <p:spPr>
              <a:xfrm>
                <a:off x="323528" y="908720"/>
                <a:ext cx="2952328" cy="1368152"/>
              </a:xfrm>
              <a:prstGeom prst="star6">
                <a:avLst/>
              </a:prstGeom>
              <a:solidFill>
                <a:schemeClr val="bg1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4800" i="1" dirty="0">
                          <a:solidFill>
                            <a:srgbClr val="0099FF"/>
                          </a:solidFill>
                          <a:latin typeface="Cambria Math"/>
                        </a:rPr>
                        <m:t>𝑛</m:t>
                      </m:r>
                      <m:r>
                        <a:rPr lang="fr-FR" sz="4800" i="1" dirty="0">
                          <a:solidFill>
                            <a:srgbClr val="0099FF"/>
                          </a:solidFill>
                          <a:latin typeface="Cambria Math"/>
                        </a:rPr>
                        <m:t>=5</m:t>
                      </m:r>
                    </m:oMath>
                  </m:oMathPara>
                </a14:m>
                <a:endParaRPr lang="fr-FR" sz="4800" dirty="0">
                  <a:solidFill>
                    <a:srgbClr val="0099FF"/>
                  </a:solidFill>
                </a:endParaRPr>
              </a:p>
            </p:txBody>
          </p:sp>
        </mc:Choice>
        <mc:Fallback xmlns="">
          <p:sp>
            <p:nvSpPr>
              <p:cNvPr id="14" name="Étoile à 6 branches 1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3528" y="908720"/>
                <a:ext cx="2952328" cy="1368152"/>
              </a:xfrm>
              <a:prstGeom prst="star6">
                <a:avLst/>
              </a:prstGeom>
              <a:blipFill rotWithShape="1">
                <a:blip r:embed="rId4"/>
                <a:stretch>
                  <a:fillRect/>
                </a:stretch>
              </a:blipFill>
              <a:ln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1436001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4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 txBox="1">
            <a:spLocks/>
          </p:cNvSpPr>
          <p:nvPr/>
        </p:nvSpPr>
        <p:spPr>
          <a:xfrm>
            <a:off x="0" y="384473"/>
            <a:ext cx="9144000" cy="92333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5400" b="1" dirty="0">
                <a:solidFill>
                  <a:srgbClr val="FF0000"/>
                </a:solidFill>
                <a:latin typeface="Cambria" panose="02040503050406030204" pitchFamily="18" charset="0"/>
                <a:cs typeface="Arial" panose="020B0604020202020204" pitchFamily="34" charset="0"/>
              </a:rPr>
              <a:t>N°2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Étoile à 6 branches 5"/>
              <p:cNvSpPr/>
              <p:nvPr/>
            </p:nvSpPr>
            <p:spPr>
              <a:xfrm>
                <a:off x="323528" y="908720"/>
                <a:ext cx="2952328" cy="1368152"/>
              </a:xfrm>
              <a:prstGeom prst="star6">
                <a:avLst/>
              </a:prstGeom>
              <a:solidFill>
                <a:schemeClr val="bg1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4800" i="1" dirty="0" smtClean="0">
                          <a:solidFill>
                            <a:srgbClr val="0099FF"/>
                          </a:solidFill>
                          <a:latin typeface="Cambria Math"/>
                        </a:rPr>
                        <m:t>𝑛</m:t>
                      </m:r>
                      <m:r>
                        <a:rPr lang="fr-FR" sz="4800" i="1" dirty="0" smtClean="0">
                          <a:solidFill>
                            <a:srgbClr val="0099FF"/>
                          </a:solidFill>
                          <a:latin typeface="Cambria Math"/>
                        </a:rPr>
                        <m:t>=7</m:t>
                      </m:r>
                    </m:oMath>
                  </m:oMathPara>
                </a14:m>
                <a:endParaRPr lang="fr-FR" sz="4800" dirty="0">
                  <a:solidFill>
                    <a:srgbClr val="0099FF"/>
                  </a:solidFill>
                </a:endParaRPr>
              </a:p>
            </p:txBody>
          </p:sp>
        </mc:Choice>
        <mc:Fallback xmlns="">
          <p:sp>
            <p:nvSpPr>
              <p:cNvPr id="6" name="Étoile à 6 branches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3528" y="908720"/>
                <a:ext cx="2952328" cy="1368152"/>
              </a:xfrm>
              <a:prstGeom prst="star6">
                <a:avLst/>
              </a:prstGeom>
              <a:blipFill rotWithShape="1">
                <a:blip r:embed="rId2"/>
                <a:stretch>
                  <a:fillRect/>
                </a:stretch>
              </a:blipFill>
              <a:ln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Rectangle 1"/>
          <p:cNvSpPr/>
          <p:nvPr/>
        </p:nvSpPr>
        <p:spPr>
          <a:xfrm>
            <a:off x="5652120" y="4230900"/>
            <a:ext cx="2016224" cy="7822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Espace réservé du contenu 7"/>
              <p:cNvSpPr txBox="1">
                <a:spLocks/>
              </p:cNvSpPr>
              <p:nvPr/>
            </p:nvSpPr>
            <p:spPr>
              <a:xfrm>
                <a:off x="0" y="1600200"/>
                <a:ext cx="9144000" cy="5257800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None/>
                </a:pPr>
                <a:endParaRPr lang="fr-FR" sz="4800" dirty="0">
                  <a:latin typeface="Cambria" panose="02040503050406030204" pitchFamily="18" charset="0"/>
                </a:endParaRPr>
              </a:p>
              <a:p>
                <a:pPr marL="0" indent="0">
                  <a:buNone/>
                </a:pPr>
                <a:r>
                  <a:rPr lang="fr-FR" sz="4800" dirty="0">
                    <a:latin typeface="Cambria" panose="02040503050406030204" pitchFamily="18" charset="0"/>
                  </a:rPr>
                  <a:t>		Pour tout entier </a:t>
                </a:r>
                <a14:m>
                  <m:oMath xmlns:m="http://schemas.openxmlformats.org/officeDocument/2006/math">
                    <m:r>
                      <a:rPr lang="fr-FR" sz="4800" i="1">
                        <a:latin typeface="Cambria Math"/>
                      </a:rPr>
                      <m:t>𝑛</m:t>
                    </m:r>
                    <m:r>
                      <a:rPr lang="fr-FR" sz="4800" i="1">
                        <a:latin typeface="Cambria Math"/>
                      </a:rPr>
                      <m:t>≥0,</m:t>
                    </m:r>
                  </m:oMath>
                </a14:m>
                <a:endParaRPr lang="fr-FR" sz="4800" dirty="0">
                  <a:latin typeface="Cambria" panose="02040503050406030204" pitchFamily="18" charset="0"/>
                </a:endParaRPr>
              </a:p>
              <a:p>
                <a:pPr marL="0" indent="0">
                  <a:buNone/>
                </a:pPr>
                <a:r>
                  <a:rPr lang="fr-FR" sz="4800" dirty="0">
                    <a:latin typeface="Cambria" panose="02040503050406030204" pitchFamily="18" charset="0"/>
                  </a:rPr>
                  <a:t>	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4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4800" i="1">
                            <a:latin typeface="Cambria Math"/>
                          </a:rPr>
                          <m:t>𝑢</m:t>
                        </m:r>
                      </m:e>
                      <m:sub>
                        <m:r>
                          <a:rPr lang="fr-FR" sz="4800" i="1">
                            <a:latin typeface="Cambria Math"/>
                          </a:rPr>
                          <m:t>𝑛</m:t>
                        </m:r>
                      </m:sub>
                    </m:sSub>
                    <m:r>
                      <a:rPr lang="fr-FR" sz="4800" i="1">
                        <a:latin typeface="Cambria Math"/>
                      </a:rPr>
                      <m:t>=−</m:t>
                    </m:r>
                    <m:sSup>
                      <m:sSupPr>
                        <m:ctrlPr>
                          <a:rPr lang="fr-FR" sz="48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fr-FR" sz="4800" b="0" i="1" smtClean="0">
                            <a:latin typeface="Cambria Math"/>
                          </a:rPr>
                          <m:t>𝑛</m:t>
                        </m:r>
                      </m:e>
                      <m:sup>
                        <m:r>
                          <a:rPr lang="fr-FR" sz="4800" b="0" i="1" smtClean="0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fr-FR" sz="4800" i="1">
                        <a:latin typeface="Cambria Math"/>
                      </a:rPr>
                      <m:t>+2</m:t>
                    </m:r>
                  </m:oMath>
                </a14:m>
                <a:endParaRPr lang="fr-FR" sz="4800" dirty="0"/>
              </a:p>
              <a:p>
                <a:pPr marL="0" indent="0">
                  <a:buNone/>
                </a:pPr>
                <a:r>
                  <a:rPr lang="fr-FR" sz="4800" dirty="0">
                    <a:latin typeface="Cambria" panose="02040503050406030204" pitchFamily="18" charset="0"/>
                  </a:rPr>
                  <a:t>	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4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4800" i="1">
                            <a:latin typeface="Cambria Math"/>
                          </a:rPr>
                          <m:t>𝑢</m:t>
                        </m:r>
                      </m:e>
                      <m:sub>
                        <m:r>
                          <a:rPr lang="fr-FR" sz="4800" b="0" i="1" smtClean="0">
                            <a:latin typeface="Cambria Math"/>
                          </a:rPr>
                          <m:t>7</m:t>
                        </m:r>
                      </m:sub>
                    </m:sSub>
                    <m:r>
                      <a:rPr lang="fr-FR" sz="4800" b="0" i="1" smtClean="0">
                        <a:latin typeface="Cambria Math"/>
                      </a:rPr>
                      <m:t>=</m:t>
                    </m:r>
                  </m:oMath>
                </a14:m>
                <a:endParaRPr lang="fr-FR" sz="4800" dirty="0">
                  <a:latin typeface="Cambria" panose="02040503050406030204" pitchFamily="18" charset="0"/>
                </a:endParaRPr>
              </a:p>
            </p:txBody>
          </p:sp>
        </mc:Choice>
        <mc:Fallback xmlns="">
          <p:sp>
            <p:nvSpPr>
              <p:cNvPr id="9" name="Espace réservé du contenu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1600200"/>
                <a:ext cx="9144000" cy="5257800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Espace réservé du contenu 7"/>
              <p:cNvSpPr txBox="1">
                <a:spLocks/>
              </p:cNvSpPr>
              <p:nvPr/>
            </p:nvSpPr>
            <p:spPr>
              <a:xfrm>
                <a:off x="0" y="1602000"/>
                <a:ext cx="9144000" cy="5257800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None/>
                </a:pPr>
                <a:endParaRPr lang="fr-FR" sz="4800" dirty="0">
                  <a:latin typeface="Cambria" panose="02040503050406030204" pitchFamily="18" charset="0"/>
                </a:endParaRPr>
              </a:p>
              <a:p>
                <a:pPr marL="0" indent="0">
                  <a:buNone/>
                </a:pPr>
                <a:r>
                  <a:rPr lang="fr-FR" sz="4800" dirty="0">
                    <a:latin typeface="Cambria" panose="02040503050406030204" pitchFamily="18" charset="0"/>
                  </a:rPr>
                  <a:t>		Pour tout entier </a:t>
                </a:r>
                <a14:m>
                  <m:oMath xmlns:m="http://schemas.openxmlformats.org/officeDocument/2006/math">
                    <m:r>
                      <a:rPr lang="fr-FR" sz="4800" i="1">
                        <a:latin typeface="Cambria Math"/>
                      </a:rPr>
                      <m:t>𝑛</m:t>
                    </m:r>
                    <m:r>
                      <a:rPr lang="fr-FR" sz="4800" i="1">
                        <a:latin typeface="Cambria Math"/>
                      </a:rPr>
                      <m:t>≥0,</m:t>
                    </m:r>
                  </m:oMath>
                </a14:m>
                <a:endParaRPr lang="fr-FR" sz="4800" dirty="0">
                  <a:latin typeface="Cambria" panose="02040503050406030204" pitchFamily="18" charset="0"/>
                </a:endParaRPr>
              </a:p>
              <a:p>
                <a:pPr marL="0" indent="0">
                  <a:buNone/>
                </a:pPr>
                <a:r>
                  <a:rPr lang="fr-FR" sz="4800" dirty="0">
                    <a:latin typeface="Cambria" panose="02040503050406030204" pitchFamily="18" charset="0"/>
                  </a:rPr>
                  <a:t>	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4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4800" i="1">
                            <a:latin typeface="Cambria Math"/>
                          </a:rPr>
                          <m:t>𝑢</m:t>
                        </m:r>
                      </m:e>
                      <m:sub>
                        <m:r>
                          <a:rPr lang="fr-FR" sz="4800" i="1" smtClean="0">
                            <a:solidFill>
                              <a:srgbClr val="0099FF"/>
                            </a:solidFill>
                            <a:latin typeface="Cambria Math"/>
                          </a:rPr>
                          <m:t>𝑛</m:t>
                        </m:r>
                      </m:sub>
                    </m:sSub>
                    <m:r>
                      <a:rPr lang="fr-FR" sz="4800" i="1">
                        <a:latin typeface="Cambria Math"/>
                      </a:rPr>
                      <m:t>=−</m:t>
                    </m:r>
                    <m:sSup>
                      <m:sSupPr>
                        <m:ctrlPr>
                          <a:rPr lang="fr-FR" sz="48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fr-FR" sz="4800" b="0" i="1" smtClean="0">
                            <a:solidFill>
                              <a:srgbClr val="0099FF"/>
                            </a:solidFill>
                            <a:latin typeface="Cambria Math"/>
                          </a:rPr>
                          <m:t>𝑛</m:t>
                        </m:r>
                      </m:e>
                      <m:sup>
                        <m:r>
                          <a:rPr lang="fr-FR" sz="4800" b="0" i="1" smtClean="0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fr-FR" sz="4800" i="1">
                        <a:latin typeface="Cambria Math"/>
                      </a:rPr>
                      <m:t>+2</m:t>
                    </m:r>
                  </m:oMath>
                </a14:m>
                <a:endParaRPr lang="fr-FR" sz="4800" dirty="0"/>
              </a:p>
              <a:p>
                <a:pPr marL="0" indent="0">
                  <a:buNone/>
                </a:pPr>
                <a:r>
                  <a:rPr lang="fr-FR" sz="4800" dirty="0">
                    <a:latin typeface="Cambria" panose="02040503050406030204" pitchFamily="18" charset="0"/>
                  </a:rPr>
                  <a:t>	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4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4800" i="1">
                            <a:latin typeface="Cambria Math"/>
                          </a:rPr>
                          <m:t>𝑢</m:t>
                        </m:r>
                      </m:e>
                      <m:sub>
                        <m:r>
                          <a:rPr lang="fr-FR" sz="4800" b="0" i="1" smtClean="0">
                            <a:solidFill>
                              <a:srgbClr val="0099FF"/>
                            </a:solidFill>
                            <a:latin typeface="Cambria Math"/>
                          </a:rPr>
                          <m:t>7</m:t>
                        </m:r>
                      </m:sub>
                    </m:sSub>
                    <m:r>
                      <a:rPr lang="fr-FR" sz="4800" b="0" i="1" smtClean="0">
                        <a:latin typeface="Cambria Math"/>
                      </a:rPr>
                      <m:t>=−</m:t>
                    </m:r>
                    <m:sSup>
                      <m:sSupPr>
                        <m:ctrlPr>
                          <a:rPr lang="fr-FR" sz="48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fr-FR" sz="4800" b="0" i="1" smtClean="0">
                            <a:solidFill>
                              <a:srgbClr val="0099FF"/>
                            </a:solidFill>
                            <a:latin typeface="Cambria Math"/>
                          </a:rPr>
                          <m:t>7</m:t>
                        </m:r>
                      </m:e>
                      <m:sup>
                        <m:r>
                          <a:rPr lang="fr-FR" sz="4800" b="0" i="1" smtClean="0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fr-FR" sz="4800" b="0" i="1" smtClean="0">
                        <a:latin typeface="Cambria Math"/>
                      </a:rPr>
                      <m:t>+2=</m:t>
                    </m:r>
                    <m:r>
                      <a:rPr lang="fr-FR" sz="4800" b="0" i="1" smtClean="0">
                        <a:solidFill>
                          <a:srgbClr val="FF0000"/>
                        </a:solidFill>
                        <a:latin typeface="Cambria Math"/>
                      </a:rPr>
                      <m:t>−47</m:t>
                    </m:r>
                  </m:oMath>
                </a14:m>
                <a:endParaRPr lang="fr-FR" sz="4800" dirty="0">
                  <a:solidFill>
                    <a:srgbClr val="FF0000"/>
                  </a:solidFill>
                </a:endParaRPr>
              </a:p>
              <a:p>
                <a:pPr marL="0" indent="0">
                  <a:buNone/>
                </a:pPr>
                <a:endParaRPr lang="fr-FR" sz="4800" dirty="0">
                  <a:latin typeface="Cambria" panose="02040503050406030204" pitchFamily="18" charset="0"/>
                </a:endParaRPr>
              </a:p>
            </p:txBody>
          </p:sp>
        </mc:Choice>
        <mc:Fallback xmlns="">
          <p:sp>
            <p:nvSpPr>
              <p:cNvPr id="10" name="Espace réservé du contenu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1602000"/>
                <a:ext cx="9144000" cy="5257800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7997295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0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 txBox="1">
            <a:spLocks/>
          </p:cNvSpPr>
          <p:nvPr/>
        </p:nvSpPr>
        <p:spPr>
          <a:xfrm>
            <a:off x="0" y="384473"/>
            <a:ext cx="9144000" cy="92333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5400" b="1" dirty="0">
                <a:solidFill>
                  <a:srgbClr val="FF0000"/>
                </a:solidFill>
                <a:latin typeface="Cambria" panose="02040503050406030204" pitchFamily="18" charset="0"/>
                <a:cs typeface="Arial" panose="020B0604020202020204" pitchFamily="34" charset="0"/>
              </a:rPr>
              <a:t>N°3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Espace réservé du contenu 7"/>
              <p:cNvSpPr txBox="1">
                <a:spLocks/>
              </p:cNvSpPr>
              <p:nvPr/>
            </p:nvSpPr>
            <p:spPr>
              <a:xfrm>
                <a:off x="0" y="1600200"/>
                <a:ext cx="9144000" cy="5257800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None/>
                </a:pPr>
                <a:endParaRPr lang="fr-FR" sz="4800" dirty="0">
                  <a:latin typeface="Cambria" panose="02040503050406030204" pitchFamily="18" charset="0"/>
                </a:endParaRPr>
              </a:p>
              <a:p>
                <a:pPr marL="0" indent="0">
                  <a:buNone/>
                </a:pPr>
                <a:r>
                  <a:rPr lang="fr-FR" sz="4800" dirty="0">
                    <a:latin typeface="Cambria" panose="02040503050406030204" pitchFamily="18" charset="0"/>
                  </a:rPr>
                  <a:t>		Pour tout entier </a:t>
                </a:r>
                <a14:m>
                  <m:oMath xmlns:m="http://schemas.openxmlformats.org/officeDocument/2006/math">
                    <m:r>
                      <a:rPr lang="fr-FR" sz="4800" i="1">
                        <a:latin typeface="Cambria Math"/>
                      </a:rPr>
                      <m:t>𝑛</m:t>
                    </m:r>
                    <m:r>
                      <a:rPr lang="fr-FR" sz="4800" i="1">
                        <a:latin typeface="Cambria Math"/>
                      </a:rPr>
                      <m:t>≥0,</m:t>
                    </m:r>
                  </m:oMath>
                </a14:m>
                <a:endParaRPr lang="fr-FR" sz="4800" dirty="0">
                  <a:latin typeface="Cambria" panose="02040503050406030204" pitchFamily="18" charset="0"/>
                </a:endParaRPr>
              </a:p>
              <a:p>
                <a:pPr marL="0" indent="0">
                  <a:buNone/>
                </a:pPr>
                <a:r>
                  <a:rPr lang="fr-FR" sz="4800" dirty="0"/>
                  <a:t>	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4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4800" i="1">
                            <a:latin typeface="Cambria Math"/>
                          </a:rPr>
                          <m:t>𝑢</m:t>
                        </m:r>
                      </m:e>
                      <m:sub>
                        <m:r>
                          <a:rPr lang="fr-FR" sz="4800" i="1">
                            <a:latin typeface="Cambria Math"/>
                          </a:rPr>
                          <m:t>𝑛</m:t>
                        </m:r>
                        <m:r>
                          <a:rPr lang="fr-FR" sz="4800" b="0" i="1" smtClean="0">
                            <a:latin typeface="Cambria Math"/>
                          </a:rPr>
                          <m:t>+1</m:t>
                        </m:r>
                      </m:sub>
                    </m:sSub>
                    <m:r>
                      <a:rPr lang="fr-FR" sz="4800" i="1"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fr-FR" sz="48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fr-FR" sz="4800" b="0" i="1" smtClean="0">
                            <a:latin typeface="Cambria Math"/>
                          </a:rPr>
                          <m:t>𝑛</m:t>
                        </m:r>
                      </m:e>
                      <m:sup>
                        <m:r>
                          <a:rPr lang="fr-FR" sz="4800" b="0" i="1" smtClean="0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fr-FR" sz="4800" b="0" i="1" smtClean="0">
                        <a:latin typeface="Cambria Math"/>
                      </a:rPr>
                      <m:t>+2</m:t>
                    </m:r>
                    <m:r>
                      <a:rPr lang="fr-FR" sz="4800" b="0" i="1" smtClean="0">
                        <a:latin typeface="Cambria Math"/>
                      </a:rPr>
                      <m:t>𝑛</m:t>
                    </m:r>
                    <m:r>
                      <a:rPr lang="fr-FR" sz="4800" b="0" i="1" smtClean="0">
                        <a:latin typeface="Cambria Math"/>
                      </a:rPr>
                      <m:t>−1</m:t>
                    </m:r>
                  </m:oMath>
                </a14:m>
                <a:endParaRPr lang="fr-FR" sz="4800" dirty="0"/>
              </a:p>
              <a:p>
                <a:pPr marL="0" indent="0">
                  <a:buNone/>
                </a:pPr>
                <a:r>
                  <a:rPr lang="fr-FR" sz="4800" dirty="0"/>
                  <a:t>	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4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4800" i="1">
                            <a:latin typeface="Cambria Math"/>
                          </a:rPr>
                          <m:t>𝑢</m:t>
                        </m:r>
                      </m:e>
                      <m:sub>
                        <m:r>
                          <a:rPr lang="fr-FR" sz="4800" i="1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fr-FR" sz="4800" b="0" i="1" smtClean="0">
                        <a:latin typeface="Cambria Math"/>
                      </a:rPr>
                      <m:t>=</m:t>
                    </m:r>
                  </m:oMath>
                </a14:m>
                <a:endParaRPr lang="fr-FR" sz="4800" dirty="0"/>
              </a:p>
              <a:p>
                <a:pPr marL="0" indent="0" algn="ctr">
                  <a:buNone/>
                </a:pPr>
                <a:r>
                  <a:rPr lang="fr-FR" sz="4800" dirty="0"/>
                  <a:t> </a:t>
                </a:r>
              </a:p>
            </p:txBody>
          </p:sp>
        </mc:Choice>
        <mc:Fallback xmlns="">
          <p:sp>
            <p:nvSpPr>
              <p:cNvPr id="5" name="Espace réservé du contenu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1600200"/>
                <a:ext cx="9144000" cy="5257800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Espace réservé du contenu 7"/>
              <p:cNvSpPr txBox="1">
                <a:spLocks/>
              </p:cNvSpPr>
              <p:nvPr/>
            </p:nvSpPr>
            <p:spPr>
              <a:xfrm>
                <a:off x="0" y="1602000"/>
                <a:ext cx="9144000" cy="5257800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None/>
                </a:pPr>
                <a:endParaRPr lang="fr-FR" sz="4800" dirty="0">
                  <a:latin typeface="Cambria" panose="02040503050406030204" pitchFamily="18" charset="0"/>
                </a:endParaRPr>
              </a:p>
              <a:p>
                <a:pPr marL="0" indent="0">
                  <a:buNone/>
                </a:pPr>
                <a:r>
                  <a:rPr lang="fr-FR" sz="4800" dirty="0">
                    <a:latin typeface="Cambria" panose="02040503050406030204" pitchFamily="18" charset="0"/>
                  </a:rPr>
                  <a:t>		Pour tout entier </a:t>
                </a:r>
                <a14:m>
                  <m:oMath xmlns:m="http://schemas.openxmlformats.org/officeDocument/2006/math">
                    <m:r>
                      <a:rPr lang="fr-FR" sz="4800" i="1">
                        <a:latin typeface="Cambria Math"/>
                      </a:rPr>
                      <m:t>𝑛</m:t>
                    </m:r>
                    <m:r>
                      <a:rPr lang="fr-FR" sz="4800" i="1">
                        <a:latin typeface="Cambria Math"/>
                      </a:rPr>
                      <m:t>≥0,</m:t>
                    </m:r>
                  </m:oMath>
                </a14:m>
                <a:endParaRPr lang="fr-FR" sz="4800" dirty="0">
                  <a:latin typeface="Cambria" panose="02040503050406030204" pitchFamily="18" charset="0"/>
                </a:endParaRPr>
              </a:p>
              <a:p>
                <a:pPr marL="0" indent="0">
                  <a:buNone/>
                </a:pPr>
                <a:r>
                  <a:rPr lang="fr-FR" sz="4800" dirty="0"/>
                  <a:t>	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4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4800" i="1">
                            <a:latin typeface="Cambria Math"/>
                          </a:rPr>
                          <m:t>𝑢</m:t>
                        </m:r>
                      </m:e>
                      <m:sub>
                        <m:r>
                          <a:rPr lang="fr-FR" sz="4800" i="1" smtClean="0">
                            <a:solidFill>
                              <a:srgbClr val="0099FF"/>
                            </a:solidFill>
                            <a:latin typeface="Cambria Math"/>
                          </a:rPr>
                          <m:t>𝑛</m:t>
                        </m:r>
                        <m:r>
                          <a:rPr lang="fr-FR" sz="4800" b="0" i="1" smtClean="0">
                            <a:latin typeface="Cambria Math"/>
                          </a:rPr>
                          <m:t>+1</m:t>
                        </m:r>
                      </m:sub>
                    </m:sSub>
                    <m:r>
                      <a:rPr lang="fr-FR" sz="4800" i="1"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fr-FR" sz="48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fr-FR" sz="4800" b="0" i="1" smtClean="0">
                            <a:solidFill>
                              <a:srgbClr val="0099FF"/>
                            </a:solidFill>
                            <a:latin typeface="Cambria Math"/>
                          </a:rPr>
                          <m:t>𝑛</m:t>
                        </m:r>
                      </m:e>
                      <m:sup>
                        <m:r>
                          <a:rPr lang="fr-FR" sz="4800" b="0" i="1" smtClean="0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fr-FR" sz="4800" b="0" i="1" smtClean="0">
                        <a:latin typeface="Cambria Math"/>
                      </a:rPr>
                      <m:t>+2</m:t>
                    </m:r>
                    <m:r>
                      <a:rPr lang="fr-FR" sz="4800" b="0" i="1" smtClean="0">
                        <a:solidFill>
                          <a:srgbClr val="0099FF"/>
                        </a:solidFill>
                        <a:latin typeface="Cambria Math"/>
                      </a:rPr>
                      <m:t>𝑛</m:t>
                    </m:r>
                    <m:r>
                      <a:rPr lang="fr-FR" sz="4800" b="0" i="1" smtClean="0">
                        <a:latin typeface="Cambria Math"/>
                      </a:rPr>
                      <m:t>−1</m:t>
                    </m:r>
                  </m:oMath>
                </a14:m>
                <a:endParaRPr lang="fr-FR" sz="4800" dirty="0"/>
              </a:p>
              <a:p>
                <a:pPr marL="0" indent="0">
                  <a:buNone/>
                </a:pPr>
                <a:r>
                  <a:rPr lang="fr-FR" sz="4800" dirty="0"/>
                  <a:t>	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4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4800" i="1">
                            <a:latin typeface="Cambria Math"/>
                          </a:rPr>
                          <m:t>𝑢</m:t>
                        </m:r>
                      </m:e>
                      <m:sub>
                        <m:r>
                          <a:rPr lang="fr-FR" sz="4800" b="0" i="1" smtClean="0">
                            <a:solidFill>
                              <a:srgbClr val="0099FF"/>
                            </a:solidFill>
                            <a:latin typeface="Cambria Math"/>
                          </a:rPr>
                          <m:t>0</m:t>
                        </m:r>
                        <m:r>
                          <a:rPr lang="fr-FR" sz="4800" b="0" i="1" smtClean="0">
                            <a:latin typeface="Cambria Math"/>
                          </a:rPr>
                          <m:t>+</m:t>
                        </m:r>
                        <m:r>
                          <a:rPr lang="fr-FR" sz="4800" i="1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fr-FR" sz="4800" b="0" i="1" smtClean="0"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fr-FR" sz="48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fr-FR" sz="4800" b="0" i="0" smtClean="0">
                            <a:solidFill>
                              <a:srgbClr val="0099FF"/>
                            </a:solidFill>
                            <a:latin typeface="Cambria Math"/>
                          </a:rPr>
                          <m:t>0</m:t>
                        </m:r>
                      </m:e>
                      <m:sup>
                        <m:r>
                          <a:rPr lang="fr-FR" sz="4800" b="0" i="0" smtClean="0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fr-FR" sz="4800" b="0" i="0" smtClean="0">
                        <a:latin typeface="Cambria Math"/>
                      </a:rPr>
                      <m:t>+2</m:t>
                    </m:r>
                    <m:r>
                      <a:rPr lang="fr-FR" sz="4800" b="0" i="1" smtClean="0">
                        <a:latin typeface="Cambria Math"/>
                        <a:ea typeface="Cambria Math"/>
                      </a:rPr>
                      <m:t>×</m:t>
                    </m:r>
                    <m:r>
                      <a:rPr lang="fr-FR" sz="4800" b="0" i="1" smtClean="0">
                        <a:solidFill>
                          <a:srgbClr val="0099FF"/>
                        </a:solidFill>
                        <a:latin typeface="Cambria Math"/>
                        <a:ea typeface="Cambria Math"/>
                      </a:rPr>
                      <m:t>0</m:t>
                    </m:r>
                    <m:r>
                      <a:rPr lang="fr-FR" sz="4800" b="0" i="1" smtClean="0">
                        <a:latin typeface="Cambria Math"/>
                        <a:ea typeface="Cambria Math"/>
                      </a:rPr>
                      <m:t>−1</m:t>
                    </m:r>
                  </m:oMath>
                </a14:m>
                <a:endParaRPr lang="fr-FR" sz="4800" dirty="0"/>
              </a:p>
              <a:p>
                <a:pPr marL="0" indent="0">
                  <a:buNone/>
                </a:pPr>
                <a:r>
                  <a:rPr lang="fr-FR" sz="4800" dirty="0"/>
                  <a:t>	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4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4800" i="1">
                            <a:latin typeface="Cambria Math"/>
                          </a:rPr>
                          <m:t>𝑢</m:t>
                        </m:r>
                      </m:e>
                      <m:sub>
                        <m:r>
                          <a:rPr lang="fr-FR" sz="4800" i="1">
                            <a:solidFill>
                              <a:srgbClr val="0099FF"/>
                            </a:solidFill>
                            <a:latin typeface="Cambria Math"/>
                          </a:rPr>
                          <m:t>0</m:t>
                        </m:r>
                        <m:r>
                          <a:rPr lang="fr-FR" sz="4800" i="1">
                            <a:latin typeface="Cambria Math"/>
                          </a:rPr>
                          <m:t>+1</m:t>
                        </m:r>
                      </m:sub>
                    </m:sSub>
                    <m:r>
                      <a:rPr lang="fr-FR" sz="4800" b="0" i="0" smtClean="0">
                        <a:latin typeface="Cambria Math"/>
                      </a:rPr>
                      <m:t>=</m:t>
                    </m:r>
                    <m:r>
                      <a:rPr lang="fr-FR" sz="4800" b="0" i="0" smtClean="0">
                        <a:solidFill>
                          <a:srgbClr val="FF0000"/>
                        </a:solidFill>
                        <a:latin typeface="Cambria Math"/>
                      </a:rPr>
                      <m:t>−1</m:t>
                    </m:r>
                  </m:oMath>
                </a14:m>
                <a:endParaRPr lang="fr-FR" sz="4800" dirty="0"/>
              </a:p>
              <a:p>
                <a:pPr marL="0" indent="0" algn="ctr">
                  <a:buNone/>
                </a:pPr>
                <a:r>
                  <a:rPr lang="fr-FR" sz="4800" dirty="0"/>
                  <a:t> </a:t>
                </a:r>
              </a:p>
            </p:txBody>
          </p:sp>
        </mc:Choice>
        <mc:Fallback xmlns="">
          <p:sp>
            <p:nvSpPr>
              <p:cNvPr id="7" name="Espace réservé du contenu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1602000"/>
                <a:ext cx="9144000" cy="5257800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Étoile à 6 branches 5"/>
              <p:cNvSpPr/>
              <p:nvPr/>
            </p:nvSpPr>
            <p:spPr>
              <a:xfrm>
                <a:off x="323528" y="908720"/>
                <a:ext cx="2952328" cy="1368152"/>
              </a:xfrm>
              <a:prstGeom prst="star6">
                <a:avLst/>
              </a:prstGeom>
              <a:solidFill>
                <a:schemeClr val="bg1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4800" i="1" dirty="0" smtClean="0">
                          <a:solidFill>
                            <a:srgbClr val="0099FF"/>
                          </a:solidFill>
                          <a:latin typeface="Cambria Math"/>
                        </a:rPr>
                        <m:t>𝑛</m:t>
                      </m:r>
                      <m:r>
                        <a:rPr lang="fr-FR" sz="4800" i="1" dirty="0" smtClean="0">
                          <a:solidFill>
                            <a:srgbClr val="0099FF"/>
                          </a:solidFill>
                          <a:latin typeface="Cambria Math"/>
                        </a:rPr>
                        <m:t>=0</m:t>
                      </m:r>
                    </m:oMath>
                  </m:oMathPara>
                </a14:m>
                <a:endParaRPr lang="fr-FR" sz="4800" dirty="0">
                  <a:solidFill>
                    <a:srgbClr val="0099FF"/>
                  </a:solidFill>
                </a:endParaRPr>
              </a:p>
            </p:txBody>
          </p:sp>
        </mc:Choice>
        <mc:Fallback xmlns="">
          <p:sp>
            <p:nvSpPr>
              <p:cNvPr id="6" name="Étoile à 6 branches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3528" y="908720"/>
                <a:ext cx="2952328" cy="1368152"/>
              </a:xfrm>
              <a:prstGeom prst="star6">
                <a:avLst/>
              </a:prstGeom>
              <a:blipFill rotWithShape="1">
                <a:blip r:embed="rId4"/>
                <a:stretch>
                  <a:fillRect/>
                </a:stretch>
              </a:blipFill>
              <a:ln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6992946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6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 txBox="1">
            <a:spLocks/>
          </p:cNvSpPr>
          <p:nvPr/>
        </p:nvSpPr>
        <p:spPr>
          <a:xfrm>
            <a:off x="0" y="384473"/>
            <a:ext cx="9144000" cy="92333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5400" b="1" dirty="0">
                <a:solidFill>
                  <a:srgbClr val="FF0000"/>
                </a:solidFill>
                <a:latin typeface="Cambria" panose="02040503050406030204" pitchFamily="18" charset="0"/>
                <a:cs typeface="Arial" panose="020B0604020202020204" pitchFamily="34" charset="0"/>
              </a:rPr>
              <a:t>N°4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Espace réservé du contenu 7"/>
              <p:cNvSpPr txBox="1">
                <a:spLocks/>
              </p:cNvSpPr>
              <p:nvPr/>
            </p:nvSpPr>
            <p:spPr>
              <a:xfrm>
                <a:off x="0" y="1600200"/>
                <a:ext cx="9144000" cy="5257800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None/>
                </a:pPr>
                <a:endParaRPr lang="fr-FR" sz="4800" dirty="0">
                  <a:latin typeface="Cambria" panose="02040503050406030204" pitchFamily="18" charset="0"/>
                </a:endParaRPr>
              </a:p>
              <a:p>
                <a:pPr marL="0" indent="0">
                  <a:buNone/>
                </a:pPr>
                <a:r>
                  <a:rPr lang="fr-FR" sz="4800" dirty="0">
                    <a:latin typeface="Cambria" panose="02040503050406030204" pitchFamily="18" charset="0"/>
                  </a:rPr>
                  <a:t>		Pour tout entier </a:t>
                </a:r>
                <a14:m>
                  <m:oMath xmlns:m="http://schemas.openxmlformats.org/officeDocument/2006/math">
                    <m:r>
                      <a:rPr lang="fr-FR" sz="4800" i="1">
                        <a:latin typeface="Cambria Math"/>
                      </a:rPr>
                      <m:t>𝑛</m:t>
                    </m:r>
                    <m:r>
                      <a:rPr lang="fr-FR" sz="4800" i="1">
                        <a:latin typeface="Cambria Math"/>
                      </a:rPr>
                      <m:t>≥1,</m:t>
                    </m:r>
                  </m:oMath>
                </a14:m>
                <a:endParaRPr lang="fr-FR" sz="4800" dirty="0">
                  <a:latin typeface="Cambria" panose="02040503050406030204" pitchFamily="18" charset="0"/>
                </a:endParaRPr>
              </a:p>
              <a:p>
                <a:pPr marL="0" indent="0">
                  <a:buNone/>
                </a:pPr>
                <a:r>
                  <a:rPr lang="fr-FR" sz="4800" dirty="0">
                    <a:latin typeface="Cambria" panose="02040503050406030204" pitchFamily="18" charset="0"/>
                  </a:rPr>
                  <a:t>	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4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4800" i="1">
                            <a:latin typeface="Cambria Math"/>
                          </a:rPr>
                          <m:t>𝑢</m:t>
                        </m:r>
                      </m:e>
                      <m:sub>
                        <m:r>
                          <a:rPr lang="fr-FR" sz="4800" i="1">
                            <a:latin typeface="Cambria Math"/>
                          </a:rPr>
                          <m:t>𝑛</m:t>
                        </m:r>
                      </m:sub>
                    </m:sSub>
                    <m:r>
                      <a:rPr lang="fr-FR" sz="4800" i="1"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fr-FR" sz="48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fr-FR" sz="48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fr-FR" sz="4800" b="0" i="1" smtClean="0">
                                <a:latin typeface="Cambria Math"/>
                              </a:rPr>
                              <m:t>𝑛</m:t>
                            </m:r>
                            <m:r>
                              <a:rPr lang="fr-FR" sz="4800" b="0" i="1" smtClean="0">
                                <a:latin typeface="Cambria Math"/>
                              </a:rPr>
                              <m:t>−1</m:t>
                            </m:r>
                          </m:e>
                        </m:d>
                      </m:e>
                      <m:sup>
                        <m:r>
                          <a:rPr lang="fr-FR" sz="4800" b="0" i="1" smtClean="0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fr-FR" sz="4800" i="1">
                        <a:latin typeface="Cambria Math"/>
                      </a:rPr>
                      <m:t>+1</m:t>
                    </m:r>
                  </m:oMath>
                </a14:m>
                <a:endParaRPr lang="fr-FR" sz="4800" dirty="0"/>
              </a:p>
              <a:p>
                <a:pPr marL="0" indent="0">
                  <a:buNone/>
                </a:pPr>
                <a:r>
                  <a:rPr lang="fr-FR" sz="4800" dirty="0">
                    <a:latin typeface="Cambria" panose="02040503050406030204" pitchFamily="18" charset="0"/>
                  </a:rPr>
                  <a:t>	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4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4800" i="1">
                            <a:latin typeface="Cambria Math"/>
                          </a:rPr>
                          <m:t>𝑢</m:t>
                        </m:r>
                      </m:e>
                      <m:sub>
                        <m:r>
                          <a:rPr lang="fr-FR" sz="4800" b="0" i="1" smtClean="0">
                            <a:latin typeface="Cambria Math"/>
                          </a:rPr>
                          <m:t>3</m:t>
                        </m:r>
                      </m:sub>
                    </m:sSub>
                    <m:r>
                      <a:rPr lang="fr-FR" sz="4800" b="0" i="1" smtClean="0">
                        <a:latin typeface="Cambria Math"/>
                      </a:rPr>
                      <m:t>=</m:t>
                    </m:r>
                  </m:oMath>
                </a14:m>
                <a:endParaRPr lang="fr-FR" sz="4800" dirty="0"/>
              </a:p>
              <a:p>
                <a:pPr marL="0" indent="0">
                  <a:buNone/>
                </a:pPr>
                <a:endParaRPr lang="fr-FR" sz="4800" dirty="0">
                  <a:latin typeface="Cambria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4800" dirty="0"/>
              </a:p>
            </p:txBody>
          </p:sp>
        </mc:Choice>
        <mc:Fallback xmlns="">
          <p:sp>
            <p:nvSpPr>
              <p:cNvPr id="5" name="Espace réservé du contenu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1600200"/>
                <a:ext cx="9144000" cy="5257800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Espace réservé du contenu 7"/>
              <p:cNvSpPr txBox="1">
                <a:spLocks/>
              </p:cNvSpPr>
              <p:nvPr/>
            </p:nvSpPr>
            <p:spPr>
              <a:xfrm>
                <a:off x="0" y="1602000"/>
                <a:ext cx="9144000" cy="5257800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None/>
                </a:pPr>
                <a:endParaRPr lang="fr-FR" sz="4800" dirty="0">
                  <a:latin typeface="Cambria" panose="02040503050406030204" pitchFamily="18" charset="0"/>
                </a:endParaRPr>
              </a:p>
              <a:p>
                <a:pPr marL="0" indent="0">
                  <a:buNone/>
                </a:pPr>
                <a:r>
                  <a:rPr lang="fr-FR" sz="4800" dirty="0">
                    <a:latin typeface="Cambria" panose="02040503050406030204" pitchFamily="18" charset="0"/>
                  </a:rPr>
                  <a:t>		Pour tout entier </a:t>
                </a:r>
                <a14:m>
                  <m:oMath xmlns:m="http://schemas.openxmlformats.org/officeDocument/2006/math">
                    <m:r>
                      <a:rPr lang="fr-FR" sz="4800" i="1">
                        <a:latin typeface="Cambria Math"/>
                      </a:rPr>
                      <m:t>𝑛</m:t>
                    </m:r>
                    <m:r>
                      <a:rPr lang="fr-FR" sz="4800" i="1">
                        <a:latin typeface="Cambria Math"/>
                      </a:rPr>
                      <m:t>≥1,</m:t>
                    </m:r>
                  </m:oMath>
                </a14:m>
                <a:endParaRPr lang="fr-FR" sz="4800" dirty="0">
                  <a:latin typeface="Cambria" panose="02040503050406030204" pitchFamily="18" charset="0"/>
                </a:endParaRPr>
              </a:p>
              <a:p>
                <a:pPr marL="0" indent="0">
                  <a:buNone/>
                </a:pPr>
                <a:r>
                  <a:rPr lang="fr-FR" sz="4800" dirty="0">
                    <a:latin typeface="Cambria" panose="02040503050406030204" pitchFamily="18" charset="0"/>
                  </a:rPr>
                  <a:t>	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4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4800" i="1">
                            <a:latin typeface="Cambria Math"/>
                          </a:rPr>
                          <m:t>𝑢</m:t>
                        </m:r>
                      </m:e>
                      <m:sub>
                        <m:r>
                          <a:rPr lang="fr-FR" sz="4800" i="1" smtClean="0">
                            <a:solidFill>
                              <a:srgbClr val="0099FF"/>
                            </a:solidFill>
                            <a:latin typeface="Cambria Math"/>
                          </a:rPr>
                          <m:t>𝑛</m:t>
                        </m:r>
                      </m:sub>
                    </m:sSub>
                    <m:r>
                      <a:rPr lang="fr-FR" sz="4800" i="1"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fr-FR" sz="48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fr-FR" sz="48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fr-FR" sz="4800" b="0" i="1" smtClean="0">
                                <a:solidFill>
                                  <a:srgbClr val="0099FF"/>
                                </a:solidFill>
                                <a:latin typeface="Cambria Math"/>
                              </a:rPr>
                              <m:t>𝑛</m:t>
                            </m:r>
                            <m:r>
                              <a:rPr lang="fr-FR" sz="4800" b="0" i="1" smtClean="0">
                                <a:latin typeface="Cambria Math"/>
                              </a:rPr>
                              <m:t>−1</m:t>
                            </m:r>
                          </m:e>
                        </m:d>
                      </m:e>
                      <m:sup>
                        <m:r>
                          <a:rPr lang="fr-FR" sz="4800" b="0" i="1" smtClean="0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fr-FR" sz="4800" i="1">
                        <a:latin typeface="Cambria Math"/>
                      </a:rPr>
                      <m:t>+1</m:t>
                    </m:r>
                  </m:oMath>
                </a14:m>
                <a:endParaRPr lang="fr-FR" sz="4800" dirty="0"/>
              </a:p>
              <a:p>
                <a:pPr marL="0" indent="0">
                  <a:buNone/>
                </a:pPr>
                <a:r>
                  <a:rPr lang="fr-FR" sz="4800" dirty="0">
                    <a:latin typeface="Cambria" panose="02040503050406030204" pitchFamily="18" charset="0"/>
                  </a:rPr>
                  <a:t>	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4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4800" i="1">
                            <a:latin typeface="Cambria Math"/>
                          </a:rPr>
                          <m:t>𝑢</m:t>
                        </m:r>
                      </m:e>
                      <m:sub>
                        <m:r>
                          <a:rPr lang="fr-FR" sz="4800" b="0" i="1" smtClean="0">
                            <a:solidFill>
                              <a:srgbClr val="0099FF"/>
                            </a:solidFill>
                            <a:latin typeface="Cambria Math"/>
                          </a:rPr>
                          <m:t>3</m:t>
                        </m:r>
                      </m:sub>
                    </m:sSub>
                    <m:r>
                      <a:rPr lang="fr-FR" sz="4800" b="0" i="1" smtClean="0"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fr-FR" sz="48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fr-FR" sz="48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fr-FR" sz="4800" b="0" i="1" smtClean="0">
                                <a:solidFill>
                                  <a:srgbClr val="0099FF"/>
                                </a:solidFill>
                                <a:latin typeface="Cambria Math"/>
                              </a:rPr>
                              <m:t>3</m:t>
                            </m:r>
                            <m:r>
                              <a:rPr lang="fr-FR" sz="4800" b="0" i="1" smtClean="0">
                                <a:latin typeface="Cambria Math"/>
                              </a:rPr>
                              <m:t>−1</m:t>
                            </m:r>
                          </m:e>
                        </m:d>
                      </m:e>
                      <m:sup>
                        <m:r>
                          <a:rPr lang="fr-FR" sz="4800" b="0" i="1" smtClean="0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fr-FR" sz="4800" b="0" i="1" smtClean="0">
                        <a:latin typeface="Cambria Math"/>
                      </a:rPr>
                      <m:t>+1=</m:t>
                    </m:r>
                    <m:r>
                      <a:rPr lang="fr-FR" sz="4800" b="0" i="1" smtClean="0">
                        <a:solidFill>
                          <a:srgbClr val="FF0000"/>
                        </a:solidFill>
                        <a:latin typeface="Cambria Math"/>
                      </a:rPr>
                      <m:t>5</m:t>
                    </m:r>
                  </m:oMath>
                </a14:m>
                <a:endParaRPr lang="fr-FR" sz="4800" dirty="0">
                  <a:solidFill>
                    <a:srgbClr val="FF0000"/>
                  </a:solidFill>
                </a:endParaRPr>
              </a:p>
              <a:p>
                <a:pPr marL="0" indent="0">
                  <a:buNone/>
                </a:pPr>
                <a:endParaRPr lang="fr-FR" sz="4800" dirty="0">
                  <a:latin typeface="Cambria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4800" dirty="0"/>
              </a:p>
            </p:txBody>
          </p:sp>
        </mc:Choice>
        <mc:Fallback xmlns="">
          <p:sp>
            <p:nvSpPr>
              <p:cNvPr id="7" name="Espace réservé du contenu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1602000"/>
                <a:ext cx="9144000" cy="5257800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Étoile à 6 branches 5"/>
              <p:cNvSpPr/>
              <p:nvPr/>
            </p:nvSpPr>
            <p:spPr>
              <a:xfrm>
                <a:off x="323528" y="908720"/>
                <a:ext cx="2952328" cy="1368152"/>
              </a:xfrm>
              <a:prstGeom prst="star6">
                <a:avLst/>
              </a:prstGeom>
              <a:solidFill>
                <a:schemeClr val="bg1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4800" i="1" dirty="0" smtClean="0">
                          <a:solidFill>
                            <a:srgbClr val="0099FF"/>
                          </a:solidFill>
                          <a:latin typeface="Cambria Math"/>
                        </a:rPr>
                        <m:t>𝑛</m:t>
                      </m:r>
                      <m:r>
                        <a:rPr lang="fr-FR" sz="4800" i="1" dirty="0" smtClean="0">
                          <a:solidFill>
                            <a:srgbClr val="0099FF"/>
                          </a:solidFill>
                          <a:latin typeface="Cambria Math"/>
                        </a:rPr>
                        <m:t>=3</m:t>
                      </m:r>
                    </m:oMath>
                  </m:oMathPara>
                </a14:m>
                <a:endParaRPr lang="fr-FR" sz="4800" dirty="0">
                  <a:solidFill>
                    <a:srgbClr val="0099FF"/>
                  </a:solidFill>
                </a:endParaRPr>
              </a:p>
            </p:txBody>
          </p:sp>
        </mc:Choice>
        <mc:Fallback xmlns="">
          <p:sp>
            <p:nvSpPr>
              <p:cNvPr id="6" name="Étoile à 6 branches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3528" y="908720"/>
                <a:ext cx="2952328" cy="1368152"/>
              </a:xfrm>
              <a:prstGeom prst="star6">
                <a:avLst/>
              </a:prstGeom>
              <a:blipFill rotWithShape="1">
                <a:blip r:embed="rId4"/>
                <a:stretch>
                  <a:fillRect/>
                </a:stretch>
              </a:blipFill>
              <a:ln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0857806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6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 txBox="1">
            <a:spLocks/>
          </p:cNvSpPr>
          <p:nvPr/>
        </p:nvSpPr>
        <p:spPr>
          <a:xfrm>
            <a:off x="0" y="384473"/>
            <a:ext cx="9144000" cy="92333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5400" b="1" dirty="0">
                <a:solidFill>
                  <a:srgbClr val="FF0000"/>
                </a:solidFill>
                <a:latin typeface="Cambria" panose="02040503050406030204" pitchFamily="18" charset="0"/>
                <a:cs typeface="Arial" panose="020B0604020202020204" pitchFamily="34" charset="0"/>
              </a:rPr>
              <a:t>N°5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Espace réservé du contenu 7"/>
              <p:cNvSpPr txBox="1">
                <a:spLocks/>
              </p:cNvSpPr>
              <p:nvPr/>
            </p:nvSpPr>
            <p:spPr>
              <a:xfrm>
                <a:off x="0" y="1600200"/>
                <a:ext cx="9144000" cy="5257800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None/>
                </a:pPr>
                <a:endParaRPr lang="fr-FR" sz="4800" dirty="0">
                  <a:latin typeface="Cambria" panose="02040503050406030204" pitchFamily="18" charset="0"/>
                </a:endParaRPr>
              </a:p>
              <a:p>
                <a:pPr marL="0" indent="0">
                  <a:buNone/>
                </a:pPr>
                <a:r>
                  <a:rPr lang="fr-FR" sz="4800" dirty="0">
                    <a:latin typeface="Cambria" panose="02040503050406030204" pitchFamily="18" charset="0"/>
                  </a:rPr>
                  <a:t>		Pour tout entier </a:t>
                </a:r>
                <a14:m>
                  <m:oMath xmlns:m="http://schemas.openxmlformats.org/officeDocument/2006/math">
                    <m:r>
                      <a:rPr lang="fr-FR" sz="4800" i="1">
                        <a:latin typeface="Cambria Math"/>
                      </a:rPr>
                      <m:t>𝑛</m:t>
                    </m:r>
                    <m:r>
                      <a:rPr lang="fr-FR" sz="4800" i="1">
                        <a:latin typeface="Cambria Math"/>
                      </a:rPr>
                      <m:t>≥0,</m:t>
                    </m:r>
                  </m:oMath>
                </a14:m>
                <a:endParaRPr lang="fr-FR" sz="4800" dirty="0">
                  <a:latin typeface="Cambria" panose="02040503050406030204" pitchFamily="18" charset="0"/>
                </a:endParaRPr>
              </a:p>
              <a:p>
                <a:pPr marL="0" indent="0">
                  <a:buNone/>
                </a:pPr>
                <a:r>
                  <a:rPr lang="fr-FR" sz="4800" dirty="0">
                    <a:latin typeface="Cambria" panose="02040503050406030204" pitchFamily="18" charset="0"/>
                  </a:rPr>
                  <a:t>		</a:t>
                </a:r>
                <a:r>
                  <a:rPr lang="fr-FR" sz="4800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4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4800" i="1">
                            <a:latin typeface="Cambria Math"/>
                          </a:rPr>
                          <m:t>𝑢</m:t>
                        </m:r>
                      </m:e>
                      <m:sub>
                        <m:r>
                          <a:rPr lang="fr-FR" sz="4800" i="1">
                            <a:latin typeface="Cambria Math"/>
                          </a:rPr>
                          <m:t>𝑛</m:t>
                        </m:r>
                      </m:sub>
                    </m:sSub>
                    <m:r>
                      <a:rPr lang="fr-FR" sz="4800" i="1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fr-FR" sz="48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fr-FR" sz="4800" i="1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fr-FR" sz="4800" i="1">
                            <a:latin typeface="Cambria Math"/>
                          </a:rPr>
                          <m:t>𝑛</m:t>
                        </m:r>
                        <m:r>
                          <a:rPr lang="fr-FR" sz="4800" i="1">
                            <a:latin typeface="Cambria Math"/>
                          </a:rPr>
                          <m:t>+1</m:t>
                        </m:r>
                      </m:den>
                    </m:f>
                  </m:oMath>
                </a14:m>
                <a:endParaRPr lang="fr-FR" sz="4800" dirty="0">
                  <a:latin typeface="Cambria" panose="02040503050406030204" pitchFamily="18" charset="0"/>
                </a:endParaRPr>
              </a:p>
              <a:p>
                <a:pPr marL="0" indent="0">
                  <a:buNone/>
                </a:pPr>
                <a:r>
                  <a:rPr lang="fr-FR" sz="4800" dirty="0">
                    <a:latin typeface="Cambria" panose="02040503050406030204" pitchFamily="18" charset="0"/>
                  </a:rPr>
                  <a:t>		</a:t>
                </a:r>
                <a:r>
                  <a:rPr lang="fr-FR" sz="4800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4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4800" i="1">
                            <a:latin typeface="Cambria Math"/>
                          </a:rPr>
                          <m:t>𝑢</m:t>
                        </m:r>
                      </m:e>
                      <m:sub>
                        <m:r>
                          <a:rPr lang="fr-FR" sz="4800" b="0" i="1" smtClean="0"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lang="fr-FR" sz="4800" b="0" i="1" smtClean="0">
                        <a:latin typeface="Cambria Math"/>
                      </a:rPr>
                      <m:t>=</m:t>
                    </m:r>
                  </m:oMath>
                </a14:m>
                <a:endParaRPr lang="fr-FR" sz="4800" dirty="0">
                  <a:latin typeface="Cambria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4800" dirty="0"/>
              </a:p>
              <a:p>
                <a:pPr marL="0" indent="0">
                  <a:buNone/>
                </a:pPr>
                <a:endParaRPr lang="fr-FR" sz="4800" dirty="0"/>
              </a:p>
            </p:txBody>
          </p:sp>
        </mc:Choice>
        <mc:Fallback xmlns="">
          <p:sp>
            <p:nvSpPr>
              <p:cNvPr id="5" name="Espace réservé du contenu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1600200"/>
                <a:ext cx="9144000" cy="5257800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Espace réservé du contenu 7"/>
              <p:cNvSpPr txBox="1">
                <a:spLocks/>
              </p:cNvSpPr>
              <p:nvPr/>
            </p:nvSpPr>
            <p:spPr>
              <a:xfrm>
                <a:off x="0" y="1602000"/>
                <a:ext cx="9144000" cy="5257800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None/>
                </a:pPr>
                <a:endParaRPr lang="fr-FR" sz="4800" dirty="0">
                  <a:latin typeface="Cambria" panose="02040503050406030204" pitchFamily="18" charset="0"/>
                </a:endParaRPr>
              </a:p>
              <a:p>
                <a:pPr marL="0" indent="0">
                  <a:buNone/>
                </a:pPr>
                <a:r>
                  <a:rPr lang="fr-FR" sz="4800" dirty="0">
                    <a:latin typeface="Cambria" panose="02040503050406030204" pitchFamily="18" charset="0"/>
                  </a:rPr>
                  <a:t>		Pour tout entier </a:t>
                </a:r>
                <a14:m>
                  <m:oMath xmlns:m="http://schemas.openxmlformats.org/officeDocument/2006/math">
                    <m:r>
                      <a:rPr lang="fr-FR" sz="4800" i="1">
                        <a:latin typeface="Cambria Math"/>
                      </a:rPr>
                      <m:t>𝑛</m:t>
                    </m:r>
                    <m:r>
                      <a:rPr lang="fr-FR" sz="4800" i="1">
                        <a:latin typeface="Cambria Math"/>
                      </a:rPr>
                      <m:t>≥0,</m:t>
                    </m:r>
                  </m:oMath>
                </a14:m>
                <a:endParaRPr lang="fr-FR" sz="4800" dirty="0">
                  <a:latin typeface="Cambria" panose="02040503050406030204" pitchFamily="18" charset="0"/>
                </a:endParaRPr>
              </a:p>
              <a:p>
                <a:pPr marL="0" indent="0">
                  <a:buNone/>
                </a:pPr>
                <a:r>
                  <a:rPr lang="fr-FR" sz="4800" dirty="0">
                    <a:latin typeface="Cambria" panose="02040503050406030204" pitchFamily="18" charset="0"/>
                  </a:rPr>
                  <a:t>		</a:t>
                </a:r>
                <a:r>
                  <a:rPr lang="fr-FR" sz="4800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4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4800" i="1">
                            <a:latin typeface="Cambria Math"/>
                          </a:rPr>
                          <m:t>𝑢</m:t>
                        </m:r>
                      </m:e>
                      <m:sub>
                        <m:r>
                          <a:rPr lang="fr-FR" sz="4800" i="1" smtClean="0">
                            <a:solidFill>
                              <a:srgbClr val="0099FF"/>
                            </a:solidFill>
                            <a:latin typeface="Cambria Math"/>
                          </a:rPr>
                          <m:t>𝑛</m:t>
                        </m:r>
                      </m:sub>
                    </m:sSub>
                    <m:r>
                      <a:rPr lang="fr-FR" sz="4800" i="1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fr-FR" sz="48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fr-FR" sz="4800" i="1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fr-FR" sz="4800" i="1" smtClean="0">
                            <a:solidFill>
                              <a:srgbClr val="0099FF"/>
                            </a:solidFill>
                            <a:latin typeface="Cambria Math"/>
                          </a:rPr>
                          <m:t>𝑛</m:t>
                        </m:r>
                        <m:r>
                          <a:rPr lang="fr-FR" sz="4800" i="1">
                            <a:latin typeface="Cambria Math"/>
                          </a:rPr>
                          <m:t>+1</m:t>
                        </m:r>
                      </m:den>
                    </m:f>
                  </m:oMath>
                </a14:m>
                <a:endParaRPr lang="fr-FR" sz="4800" dirty="0">
                  <a:latin typeface="Cambria" panose="02040503050406030204" pitchFamily="18" charset="0"/>
                </a:endParaRPr>
              </a:p>
              <a:p>
                <a:pPr marL="0" indent="0">
                  <a:buNone/>
                </a:pPr>
                <a:r>
                  <a:rPr lang="fr-FR" sz="4800" dirty="0">
                    <a:latin typeface="Cambria" panose="02040503050406030204" pitchFamily="18" charset="0"/>
                  </a:rPr>
                  <a:t>		</a:t>
                </a:r>
                <a:r>
                  <a:rPr lang="fr-FR" sz="4800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4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4800" i="1">
                            <a:latin typeface="Cambria Math"/>
                          </a:rPr>
                          <m:t>𝑢</m:t>
                        </m:r>
                      </m:e>
                      <m:sub>
                        <m:r>
                          <a:rPr lang="fr-FR" sz="4800" b="0" i="1" smtClean="0">
                            <a:solidFill>
                              <a:srgbClr val="0099FF"/>
                            </a:solidFill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lang="fr-FR" sz="4800" b="0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fr-FR" sz="48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fr-FR" sz="4800" b="0" i="1" smtClean="0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fr-FR" sz="4800" b="0" i="1" smtClean="0">
                            <a:solidFill>
                              <a:srgbClr val="0099FF"/>
                            </a:solidFill>
                            <a:latin typeface="Cambria Math"/>
                          </a:rPr>
                          <m:t>2</m:t>
                        </m:r>
                        <m:r>
                          <a:rPr lang="fr-FR" sz="4800" b="0" i="1" smtClean="0">
                            <a:latin typeface="Cambria Math"/>
                          </a:rPr>
                          <m:t>+1</m:t>
                        </m:r>
                      </m:den>
                    </m:f>
                    <m:r>
                      <a:rPr lang="fr-FR" sz="4800" b="0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fr-FR" sz="48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fr-FR" sz="48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fr-FR" sz="48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3</m:t>
                        </m:r>
                      </m:den>
                    </m:f>
                  </m:oMath>
                </a14:m>
                <a:endParaRPr lang="fr-FR" sz="4800" dirty="0">
                  <a:latin typeface="Cambria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4800" dirty="0"/>
              </a:p>
              <a:p>
                <a:pPr marL="0" indent="0">
                  <a:buNone/>
                </a:pPr>
                <a:endParaRPr lang="fr-FR" sz="4800" dirty="0"/>
              </a:p>
            </p:txBody>
          </p:sp>
        </mc:Choice>
        <mc:Fallback xmlns="">
          <p:sp>
            <p:nvSpPr>
              <p:cNvPr id="8" name="Espace réservé du contenu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1602000"/>
                <a:ext cx="9144000" cy="5257800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Étoile à 6 branches 5"/>
              <p:cNvSpPr/>
              <p:nvPr/>
            </p:nvSpPr>
            <p:spPr>
              <a:xfrm>
                <a:off x="323528" y="908720"/>
                <a:ext cx="2952328" cy="1368152"/>
              </a:xfrm>
              <a:prstGeom prst="star6">
                <a:avLst/>
              </a:prstGeom>
              <a:solidFill>
                <a:schemeClr val="bg1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4800" i="1" dirty="0" smtClean="0">
                          <a:solidFill>
                            <a:srgbClr val="0099FF"/>
                          </a:solidFill>
                          <a:latin typeface="Cambria Math"/>
                        </a:rPr>
                        <m:t>𝑛</m:t>
                      </m:r>
                      <m:r>
                        <a:rPr lang="fr-FR" sz="4800" i="1" dirty="0" smtClean="0">
                          <a:solidFill>
                            <a:srgbClr val="0099FF"/>
                          </a:solidFill>
                          <a:latin typeface="Cambria Math"/>
                        </a:rPr>
                        <m:t>=2</m:t>
                      </m:r>
                    </m:oMath>
                  </m:oMathPara>
                </a14:m>
                <a:endParaRPr lang="fr-FR" sz="4800" dirty="0">
                  <a:solidFill>
                    <a:srgbClr val="0099FF"/>
                  </a:solidFill>
                </a:endParaRPr>
              </a:p>
            </p:txBody>
          </p:sp>
        </mc:Choice>
        <mc:Fallback xmlns="">
          <p:sp>
            <p:nvSpPr>
              <p:cNvPr id="6" name="Étoile à 6 branches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3528" y="908720"/>
                <a:ext cx="2952328" cy="1368152"/>
              </a:xfrm>
              <a:prstGeom prst="star6">
                <a:avLst/>
              </a:prstGeom>
              <a:blipFill rotWithShape="1">
                <a:blip r:embed="rId4"/>
                <a:stretch>
                  <a:fillRect/>
                </a:stretch>
              </a:blipFill>
              <a:ln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1330087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6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 txBox="1">
            <a:spLocks/>
          </p:cNvSpPr>
          <p:nvPr/>
        </p:nvSpPr>
        <p:spPr>
          <a:xfrm>
            <a:off x="0" y="384473"/>
            <a:ext cx="9144000" cy="92333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5400" b="1" dirty="0">
                <a:solidFill>
                  <a:srgbClr val="FF0000"/>
                </a:solidFill>
                <a:latin typeface="Cambria" panose="02040503050406030204" pitchFamily="18" charset="0"/>
                <a:cs typeface="Arial" panose="020B0604020202020204" pitchFamily="34" charset="0"/>
              </a:rPr>
              <a:t>N°6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Espace réservé du contenu 7"/>
              <p:cNvSpPr txBox="1">
                <a:spLocks/>
              </p:cNvSpPr>
              <p:nvPr/>
            </p:nvSpPr>
            <p:spPr>
              <a:xfrm>
                <a:off x="0" y="1600200"/>
                <a:ext cx="9144000" cy="5257800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None/>
                </a:pPr>
                <a:endParaRPr lang="fr-FR" sz="4800" dirty="0">
                  <a:latin typeface="Cambria" panose="02040503050406030204" pitchFamily="18" charset="0"/>
                </a:endParaRPr>
              </a:p>
              <a:p>
                <a:pPr marL="0" indent="0">
                  <a:buNone/>
                </a:pPr>
                <a:r>
                  <a:rPr lang="fr-FR" sz="4800" dirty="0">
                    <a:latin typeface="Cambria" panose="02040503050406030204" pitchFamily="18" charset="0"/>
                  </a:rPr>
                  <a:t>		Pour tout entier </a:t>
                </a:r>
                <a14:m>
                  <m:oMath xmlns:m="http://schemas.openxmlformats.org/officeDocument/2006/math">
                    <m:r>
                      <a:rPr lang="fr-FR" sz="4800" i="1">
                        <a:latin typeface="Cambria Math"/>
                      </a:rPr>
                      <m:t>𝑛</m:t>
                    </m:r>
                    <m:r>
                      <a:rPr lang="fr-FR" sz="4800" i="1">
                        <a:latin typeface="Cambria Math"/>
                      </a:rPr>
                      <m:t>≥0,</m:t>
                    </m:r>
                  </m:oMath>
                </a14:m>
                <a:endParaRPr lang="fr-FR" sz="4800" dirty="0">
                  <a:latin typeface="Cambria" panose="02040503050406030204" pitchFamily="18" charset="0"/>
                </a:endParaRPr>
              </a:p>
              <a:p>
                <a:pPr marL="0" indent="0">
                  <a:buNone/>
                </a:pPr>
                <a:r>
                  <a:rPr lang="fr-FR" sz="4800" dirty="0">
                    <a:latin typeface="Cambria" panose="02040503050406030204" pitchFamily="18" charset="0"/>
                  </a:rPr>
                  <a:t>	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4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4800" i="1">
                            <a:latin typeface="Cambria Math"/>
                          </a:rPr>
                          <m:t>𝑢</m:t>
                        </m:r>
                      </m:e>
                      <m:sub>
                        <m:r>
                          <a:rPr lang="fr-FR" sz="4800" i="1">
                            <a:latin typeface="Cambria Math"/>
                          </a:rPr>
                          <m:t>𝑛</m:t>
                        </m:r>
                      </m:sub>
                    </m:sSub>
                    <m:r>
                      <a:rPr lang="fr-FR" sz="4800" i="1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fr-FR" sz="48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fr-FR" sz="4800" b="0" i="1" smtClean="0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fr-FR" sz="4800" b="0" i="1" smtClean="0">
                            <a:latin typeface="Cambria Math"/>
                          </a:rPr>
                          <m:t>2</m:t>
                        </m:r>
                      </m:den>
                    </m:f>
                    <m:r>
                      <a:rPr lang="fr-FR" sz="4800" b="0" i="1" smtClean="0">
                        <a:latin typeface="Cambria Math"/>
                      </a:rPr>
                      <m:t>𝑛</m:t>
                    </m:r>
                    <m:r>
                      <a:rPr lang="fr-FR" sz="4800" b="0" i="1" smtClean="0">
                        <a:latin typeface="Cambria Math"/>
                      </a:rPr>
                      <m:t>+3</m:t>
                    </m:r>
                  </m:oMath>
                </a14:m>
                <a:endParaRPr lang="fr-FR" sz="4800" b="0" dirty="0">
                  <a:latin typeface="Cambria" panose="02040503050406030204" pitchFamily="18" charset="0"/>
                </a:endParaRPr>
              </a:p>
              <a:p>
                <a:pPr marL="0" indent="0">
                  <a:buNone/>
                </a:pPr>
                <a:r>
                  <a:rPr lang="fr-FR" sz="4800" dirty="0">
                    <a:latin typeface="Cambria" panose="02040503050406030204" pitchFamily="18" charset="0"/>
                  </a:rPr>
                  <a:t>	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4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4800" i="1">
                            <a:latin typeface="Cambria Math"/>
                          </a:rPr>
                          <m:t>𝑢</m:t>
                        </m:r>
                      </m:e>
                      <m:sub>
                        <m:r>
                          <a:rPr lang="fr-FR" sz="4800" b="0" i="1" smtClean="0">
                            <a:latin typeface="Cambria Math"/>
                          </a:rPr>
                          <m:t>8</m:t>
                        </m:r>
                      </m:sub>
                    </m:sSub>
                    <m:r>
                      <a:rPr lang="fr-FR" sz="4800" i="1">
                        <a:latin typeface="Cambria Math"/>
                      </a:rPr>
                      <m:t>=</m:t>
                    </m:r>
                  </m:oMath>
                </a14:m>
                <a:endParaRPr lang="fr-FR" sz="4800" dirty="0"/>
              </a:p>
              <a:p>
                <a:pPr marL="0" indent="0">
                  <a:buNone/>
                </a:pPr>
                <a:endParaRPr lang="fr-FR" sz="4800" dirty="0">
                  <a:latin typeface="Cambria" panose="02040503050406030204" pitchFamily="18" charset="0"/>
                </a:endParaRPr>
              </a:p>
              <a:p>
                <a:pPr marL="0" indent="0">
                  <a:buNone/>
                </a:pPr>
                <a:endParaRPr lang="fr-FR" sz="4800" dirty="0"/>
              </a:p>
            </p:txBody>
          </p:sp>
        </mc:Choice>
        <mc:Fallback xmlns="">
          <p:sp>
            <p:nvSpPr>
              <p:cNvPr id="5" name="Espace réservé du contenu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1600200"/>
                <a:ext cx="9144000" cy="5257800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Espace réservé du contenu 7"/>
              <p:cNvSpPr txBox="1">
                <a:spLocks/>
              </p:cNvSpPr>
              <p:nvPr/>
            </p:nvSpPr>
            <p:spPr>
              <a:xfrm>
                <a:off x="0" y="1602000"/>
                <a:ext cx="9144000" cy="5257800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None/>
                </a:pPr>
                <a:endParaRPr lang="fr-FR" sz="4800" dirty="0">
                  <a:latin typeface="Cambria" panose="02040503050406030204" pitchFamily="18" charset="0"/>
                </a:endParaRPr>
              </a:p>
              <a:p>
                <a:pPr marL="0" indent="0">
                  <a:buNone/>
                </a:pPr>
                <a:r>
                  <a:rPr lang="fr-FR" sz="4800" dirty="0">
                    <a:latin typeface="Cambria" panose="02040503050406030204" pitchFamily="18" charset="0"/>
                  </a:rPr>
                  <a:t>		Pour tout entier </a:t>
                </a:r>
                <a14:m>
                  <m:oMath xmlns:m="http://schemas.openxmlformats.org/officeDocument/2006/math">
                    <m:r>
                      <a:rPr lang="fr-FR" sz="4800" i="1">
                        <a:latin typeface="Cambria Math"/>
                      </a:rPr>
                      <m:t>𝑛</m:t>
                    </m:r>
                    <m:r>
                      <a:rPr lang="fr-FR" sz="4800" i="1">
                        <a:latin typeface="Cambria Math"/>
                      </a:rPr>
                      <m:t>≥0,</m:t>
                    </m:r>
                  </m:oMath>
                </a14:m>
                <a:endParaRPr lang="fr-FR" sz="4800" dirty="0">
                  <a:latin typeface="Cambria" panose="02040503050406030204" pitchFamily="18" charset="0"/>
                </a:endParaRPr>
              </a:p>
              <a:p>
                <a:pPr marL="0" indent="0">
                  <a:buNone/>
                </a:pPr>
                <a:r>
                  <a:rPr lang="fr-FR" sz="4800" dirty="0">
                    <a:latin typeface="Cambria" panose="02040503050406030204" pitchFamily="18" charset="0"/>
                  </a:rPr>
                  <a:t>	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4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4800" i="1">
                            <a:latin typeface="Cambria Math"/>
                          </a:rPr>
                          <m:t>𝑢</m:t>
                        </m:r>
                      </m:e>
                      <m:sub>
                        <m:r>
                          <a:rPr lang="fr-FR" sz="4800" i="1" smtClean="0">
                            <a:solidFill>
                              <a:srgbClr val="0099FF"/>
                            </a:solidFill>
                            <a:latin typeface="Cambria Math"/>
                          </a:rPr>
                          <m:t>𝑛</m:t>
                        </m:r>
                      </m:sub>
                    </m:sSub>
                    <m:r>
                      <a:rPr lang="fr-FR" sz="4800" i="1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fr-FR" sz="48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fr-FR" sz="4800" b="0" i="1" smtClean="0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fr-FR" sz="4800" b="0" i="1" smtClean="0">
                            <a:latin typeface="Cambria Math"/>
                          </a:rPr>
                          <m:t>2</m:t>
                        </m:r>
                      </m:den>
                    </m:f>
                    <m:r>
                      <a:rPr lang="fr-FR" sz="4800" b="0" i="1" smtClean="0">
                        <a:solidFill>
                          <a:srgbClr val="0099FF"/>
                        </a:solidFill>
                        <a:latin typeface="Cambria Math"/>
                      </a:rPr>
                      <m:t>𝑛</m:t>
                    </m:r>
                    <m:r>
                      <a:rPr lang="fr-FR" sz="4800" b="0" i="1" smtClean="0">
                        <a:latin typeface="Cambria Math"/>
                      </a:rPr>
                      <m:t>+3</m:t>
                    </m:r>
                  </m:oMath>
                </a14:m>
                <a:endParaRPr lang="fr-FR" sz="4800" b="0" dirty="0">
                  <a:latin typeface="Cambria" panose="02040503050406030204" pitchFamily="18" charset="0"/>
                </a:endParaRPr>
              </a:p>
              <a:p>
                <a:pPr marL="0" indent="0">
                  <a:buNone/>
                </a:pPr>
                <a:r>
                  <a:rPr lang="fr-FR" sz="4800" dirty="0">
                    <a:latin typeface="Cambria" panose="02040503050406030204" pitchFamily="18" charset="0"/>
                  </a:rPr>
                  <a:t>	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4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4800" i="1">
                            <a:latin typeface="Cambria Math"/>
                          </a:rPr>
                          <m:t>𝑢</m:t>
                        </m:r>
                      </m:e>
                      <m:sub>
                        <m:r>
                          <a:rPr lang="fr-FR" sz="4800" b="0" i="1" smtClean="0">
                            <a:solidFill>
                              <a:srgbClr val="0099FF"/>
                            </a:solidFill>
                            <a:latin typeface="Cambria Math"/>
                          </a:rPr>
                          <m:t>8</m:t>
                        </m:r>
                      </m:sub>
                    </m:sSub>
                    <m:r>
                      <a:rPr lang="fr-FR" sz="4800" i="1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fr-FR" sz="48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fr-FR" sz="4800" b="0" i="1" smtClean="0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fr-FR" sz="4800" b="0" i="1" smtClean="0">
                            <a:latin typeface="Cambria Math"/>
                          </a:rPr>
                          <m:t>2</m:t>
                        </m:r>
                      </m:den>
                    </m:f>
                    <m:r>
                      <a:rPr lang="fr-FR" sz="4800" i="1" smtClean="0">
                        <a:latin typeface="Cambria Math"/>
                        <a:ea typeface="Cambria Math"/>
                      </a:rPr>
                      <m:t>×</m:t>
                    </m:r>
                    <m:r>
                      <a:rPr lang="fr-FR" sz="4800" b="0" i="1" smtClean="0">
                        <a:solidFill>
                          <a:srgbClr val="0099FF"/>
                        </a:solidFill>
                        <a:latin typeface="Cambria Math"/>
                        <a:ea typeface="Cambria Math"/>
                      </a:rPr>
                      <m:t>8</m:t>
                    </m:r>
                    <m:r>
                      <a:rPr lang="fr-FR" sz="4800" b="0" i="1" smtClean="0">
                        <a:latin typeface="Cambria Math"/>
                        <a:ea typeface="Cambria Math"/>
                      </a:rPr>
                      <m:t>+3=</m:t>
                    </m:r>
                    <m:r>
                      <a:rPr lang="fr-FR" sz="4800" b="0" i="1" smtClean="0">
                        <a:solidFill>
                          <a:srgbClr val="FF0000"/>
                        </a:solidFill>
                        <a:latin typeface="Cambria Math"/>
                        <a:ea typeface="Cambria Math"/>
                      </a:rPr>
                      <m:t>7</m:t>
                    </m:r>
                  </m:oMath>
                </a14:m>
                <a:endParaRPr lang="fr-FR" sz="4800" dirty="0">
                  <a:solidFill>
                    <a:srgbClr val="FF0000"/>
                  </a:solidFill>
                </a:endParaRPr>
              </a:p>
              <a:p>
                <a:pPr marL="0" indent="0">
                  <a:buNone/>
                </a:pPr>
                <a:endParaRPr lang="fr-FR" sz="4800" dirty="0">
                  <a:latin typeface="Cambria" panose="02040503050406030204" pitchFamily="18" charset="0"/>
                </a:endParaRPr>
              </a:p>
              <a:p>
                <a:pPr marL="0" indent="0">
                  <a:buNone/>
                </a:pPr>
                <a:endParaRPr lang="fr-FR" sz="4800" dirty="0"/>
              </a:p>
            </p:txBody>
          </p:sp>
        </mc:Choice>
        <mc:Fallback xmlns="">
          <p:sp>
            <p:nvSpPr>
              <p:cNvPr id="7" name="Espace réservé du contenu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1602000"/>
                <a:ext cx="9144000" cy="5257800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Étoile à 6 branches 5"/>
              <p:cNvSpPr/>
              <p:nvPr/>
            </p:nvSpPr>
            <p:spPr>
              <a:xfrm>
                <a:off x="323528" y="908720"/>
                <a:ext cx="2952328" cy="1368152"/>
              </a:xfrm>
              <a:prstGeom prst="star6">
                <a:avLst/>
              </a:prstGeom>
              <a:solidFill>
                <a:schemeClr val="bg1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4800" i="1" dirty="0" smtClean="0">
                          <a:solidFill>
                            <a:srgbClr val="0099FF"/>
                          </a:solidFill>
                          <a:latin typeface="Cambria Math"/>
                        </a:rPr>
                        <m:t>𝑛</m:t>
                      </m:r>
                      <m:r>
                        <a:rPr lang="fr-FR" sz="4800" i="1" dirty="0" smtClean="0">
                          <a:solidFill>
                            <a:srgbClr val="0099FF"/>
                          </a:solidFill>
                          <a:latin typeface="Cambria Math"/>
                        </a:rPr>
                        <m:t>=8</m:t>
                      </m:r>
                    </m:oMath>
                  </m:oMathPara>
                </a14:m>
                <a:endParaRPr lang="fr-FR" sz="4800" dirty="0">
                  <a:solidFill>
                    <a:srgbClr val="0099FF"/>
                  </a:solidFill>
                </a:endParaRPr>
              </a:p>
            </p:txBody>
          </p:sp>
        </mc:Choice>
        <mc:Fallback xmlns="">
          <p:sp>
            <p:nvSpPr>
              <p:cNvPr id="6" name="Étoile à 6 branches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3528" y="908720"/>
                <a:ext cx="2952328" cy="1368152"/>
              </a:xfrm>
              <a:prstGeom prst="star6">
                <a:avLst/>
              </a:prstGeom>
              <a:blipFill rotWithShape="1">
                <a:blip r:embed="rId4"/>
                <a:stretch>
                  <a:fillRect/>
                </a:stretch>
              </a:blipFill>
              <a:ln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0658761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6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contenu 2"/>
          <p:cNvSpPr>
            <a:spLocks noGrp="1"/>
          </p:cNvSpPr>
          <p:nvPr>
            <p:ph idx="1"/>
          </p:nvPr>
        </p:nvSpPr>
        <p:spPr>
          <a:xfrm>
            <a:off x="251520" y="260648"/>
            <a:ext cx="8892480" cy="6597352"/>
          </a:xfrm>
        </p:spPr>
        <p:txBody>
          <a:bodyPr>
            <a:noAutofit/>
          </a:bodyPr>
          <a:lstStyle/>
          <a:p>
            <a:pPr marL="0" indent="0">
              <a:buNone/>
            </a:pPr>
            <a:endParaRPr lang="fr-FR" sz="4800" dirty="0">
              <a:latin typeface="Cambria" panose="02040503050406030204" pitchFamily="18" charset="0"/>
            </a:endParaRPr>
          </a:p>
          <a:p>
            <a:pPr marL="0" indent="0">
              <a:buNone/>
            </a:pPr>
            <a:r>
              <a:rPr lang="fr-FR" sz="4800" dirty="0">
                <a:latin typeface="Cambria" panose="02040503050406030204" pitchFamily="18" charset="0"/>
              </a:rPr>
              <a:t>Dans chacun des cas suivants, on donne une suite définie par une formule explicite.</a:t>
            </a:r>
          </a:p>
          <a:p>
            <a:pPr marL="0" indent="0">
              <a:buNone/>
            </a:pPr>
            <a:r>
              <a:rPr lang="fr-FR" sz="4800" dirty="0">
                <a:latin typeface="Cambria" panose="02040503050406030204" pitchFamily="18" charset="0"/>
              </a:rPr>
              <a:t>Calculer le </a:t>
            </a:r>
            <a:r>
              <a:rPr lang="fr-FR" sz="4800">
                <a:latin typeface="Cambria" panose="02040503050406030204" pitchFamily="18" charset="0"/>
              </a:rPr>
              <a:t>terme demandé.</a:t>
            </a:r>
            <a:endParaRPr lang="fr-FR" sz="4800" dirty="0"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908397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 txBox="1">
            <a:spLocks/>
          </p:cNvSpPr>
          <p:nvPr/>
        </p:nvSpPr>
        <p:spPr>
          <a:xfrm>
            <a:off x="0" y="384473"/>
            <a:ext cx="9144000" cy="92333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5400" b="1" dirty="0">
                <a:solidFill>
                  <a:srgbClr val="FF0000"/>
                </a:solidFill>
                <a:latin typeface="Cambria" panose="02040503050406030204" pitchFamily="18" charset="0"/>
                <a:cs typeface="Arial" panose="020B0604020202020204" pitchFamily="34" charset="0"/>
              </a:rPr>
              <a:t>N°7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Espace réservé du contenu 7"/>
              <p:cNvSpPr txBox="1">
                <a:spLocks/>
              </p:cNvSpPr>
              <p:nvPr/>
            </p:nvSpPr>
            <p:spPr>
              <a:xfrm>
                <a:off x="0" y="1600200"/>
                <a:ext cx="9144000" cy="5257800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endParaRPr lang="fr-FR" sz="4800" dirty="0">
                  <a:latin typeface="Cambria" panose="02040503050406030204" pitchFamily="18" charset="0"/>
                </a:endParaRPr>
              </a:p>
              <a:p>
                <a:pPr marL="0" indent="0">
                  <a:buNone/>
                </a:pPr>
                <a:r>
                  <a:rPr lang="fr-FR" sz="4800" dirty="0">
                    <a:latin typeface="Cambria" panose="02040503050406030204" pitchFamily="18" charset="0"/>
                  </a:rPr>
                  <a:t>		Pour tout entier </a:t>
                </a:r>
                <a14:m>
                  <m:oMath xmlns:m="http://schemas.openxmlformats.org/officeDocument/2006/math">
                    <m:r>
                      <a:rPr lang="fr-FR" sz="4800" i="1">
                        <a:latin typeface="Cambria Math"/>
                      </a:rPr>
                      <m:t>𝑛</m:t>
                    </m:r>
                    <m:r>
                      <a:rPr lang="fr-FR" sz="4800" i="1">
                        <a:latin typeface="Cambria Math"/>
                      </a:rPr>
                      <m:t>≥0,</m:t>
                    </m:r>
                  </m:oMath>
                </a14:m>
                <a:endParaRPr lang="fr-FR" sz="4800" dirty="0">
                  <a:latin typeface="Cambria" panose="02040503050406030204" pitchFamily="18" charset="0"/>
                </a:endParaRPr>
              </a:p>
              <a:p>
                <a:pPr marL="0" indent="0">
                  <a:buNone/>
                </a:pPr>
                <a:r>
                  <a:rPr lang="fr-FR" sz="4800" dirty="0"/>
                  <a:t>	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4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4800" i="1">
                            <a:latin typeface="Cambria Math"/>
                          </a:rPr>
                          <m:t>𝑢</m:t>
                        </m:r>
                      </m:e>
                      <m:sub>
                        <m:r>
                          <a:rPr lang="fr-FR" sz="4800" i="1">
                            <a:latin typeface="Cambria Math"/>
                          </a:rPr>
                          <m:t>𝑛</m:t>
                        </m:r>
                        <m:r>
                          <a:rPr lang="fr-FR" sz="4800" b="0" i="1" smtClean="0">
                            <a:latin typeface="Cambria Math"/>
                          </a:rPr>
                          <m:t>+1</m:t>
                        </m:r>
                      </m:sub>
                    </m:sSub>
                    <m:r>
                      <a:rPr lang="fr-FR" sz="4800" b="0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fr-FR" sz="48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fr-FR" sz="4800" b="0" i="1" smtClean="0">
                            <a:latin typeface="Cambria Math"/>
                          </a:rPr>
                          <m:t>4</m:t>
                        </m:r>
                      </m:num>
                      <m:den>
                        <m:r>
                          <a:rPr lang="fr-FR" sz="4800" b="0" i="1" smtClean="0">
                            <a:latin typeface="Cambria Math"/>
                          </a:rPr>
                          <m:t>3</m:t>
                        </m:r>
                      </m:den>
                    </m:f>
                    <m:r>
                      <a:rPr lang="fr-FR" sz="4800" b="0" i="1" smtClean="0">
                        <a:latin typeface="Cambria Math"/>
                      </a:rPr>
                      <m:t>(</m:t>
                    </m:r>
                    <m:r>
                      <a:rPr lang="fr-FR" sz="4800" b="0" i="1" smtClean="0">
                        <a:latin typeface="Cambria Math"/>
                      </a:rPr>
                      <m:t>𝑛</m:t>
                    </m:r>
                    <m:r>
                      <a:rPr lang="fr-FR" sz="4800" b="0" i="1" smtClean="0">
                        <a:latin typeface="Cambria Math"/>
                      </a:rPr>
                      <m:t>−1)</m:t>
                    </m:r>
                  </m:oMath>
                </a14:m>
                <a:endParaRPr lang="fr-FR" sz="4800" dirty="0"/>
              </a:p>
              <a:p>
                <a:pPr marL="0" indent="0">
                  <a:buNone/>
                </a:pPr>
                <a:r>
                  <a:rPr lang="fr-FR" sz="4800" dirty="0"/>
                  <a:t>	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4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4800" i="1">
                            <a:latin typeface="Cambria Math"/>
                          </a:rPr>
                          <m:t>𝑢</m:t>
                        </m:r>
                      </m:e>
                      <m:sub>
                        <m:r>
                          <a:rPr lang="fr-FR" sz="4800" b="0" i="1" smtClean="0">
                            <a:latin typeface="Cambria Math"/>
                          </a:rPr>
                          <m:t>5</m:t>
                        </m:r>
                      </m:sub>
                    </m:sSub>
                    <m:r>
                      <a:rPr lang="fr-FR" sz="4800" b="0" i="1" smtClean="0">
                        <a:latin typeface="Cambria Math"/>
                      </a:rPr>
                      <m:t>=</m:t>
                    </m:r>
                  </m:oMath>
                </a14:m>
                <a:endParaRPr lang="fr-FR" sz="4800" dirty="0"/>
              </a:p>
              <a:p>
                <a:pPr marL="0" indent="0">
                  <a:buFont typeface="Arial" panose="020B0604020202020204" pitchFamily="34" charset="0"/>
                  <a:buNone/>
                </a:pPr>
                <a:endParaRPr lang="fr-FR" sz="4800" dirty="0"/>
              </a:p>
            </p:txBody>
          </p:sp>
        </mc:Choice>
        <mc:Fallback xmlns="">
          <p:sp>
            <p:nvSpPr>
              <p:cNvPr id="5" name="Espace réservé du contenu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1600200"/>
                <a:ext cx="9144000" cy="5257800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Espace réservé du contenu 7"/>
              <p:cNvSpPr txBox="1">
                <a:spLocks/>
              </p:cNvSpPr>
              <p:nvPr/>
            </p:nvSpPr>
            <p:spPr>
              <a:xfrm>
                <a:off x="0" y="1602000"/>
                <a:ext cx="9144000" cy="5257800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endParaRPr lang="fr-FR" sz="4800" dirty="0">
                  <a:latin typeface="Cambria" panose="02040503050406030204" pitchFamily="18" charset="0"/>
                </a:endParaRPr>
              </a:p>
              <a:p>
                <a:pPr marL="0" indent="0">
                  <a:buNone/>
                </a:pPr>
                <a:r>
                  <a:rPr lang="fr-FR" sz="4800" dirty="0">
                    <a:latin typeface="Cambria" panose="02040503050406030204" pitchFamily="18" charset="0"/>
                  </a:rPr>
                  <a:t>		Pour tout entier </a:t>
                </a:r>
                <a14:m>
                  <m:oMath xmlns:m="http://schemas.openxmlformats.org/officeDocument/2006/math">
                    <m:r>
                      <a:rPr lang="fr-FR" sz="4800" i="1">
                        <a:latin typeface="Cambria Math"/>
                      </a:rPr>
                      <m:t>𝑛</m:t>
                    </m:r>
                    <m:r>
                      <a:rPr lang="fr-FR" sz="4800" i="1">
                        <a:latin typeface="Cambria Math"/>
                      </a:rPr>
                      <m:t>≥0,</m:t>
                    </m:r>
                  </m:oMath>
                </a14:m>
                <a:endParaRPr lang="fr-FR" sz="4800" dirty="0">
                  <a:latin typeface="Cambria" panose="02040503050406030204" pitchFamily="18" charset="0"/>
                </a:endParaRPr>
              </a:p>
              <a:p>
                <a:pPr marL="0" indent="0">
                  <a:buNone/>
                </a:pPr>
                <a:r>
                  <a:rPr lang="fr-FR" sz="4800" dirty="0"/>
                  <a:t>	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4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4800" i="1">
                            <a:latin typeface="Cambria Math"/>
                          </a:rPr>
                          <m:t>𝑢</m:t>
                        </m:r>
                      </m:e>
                      <m:sub>
                        <m:r>
                          <a:rPr lang="fr-FR" sz="4800" i="1" smtClean="0">
                            <a:solidFill>
                              <a:srgbClr val="0099FF"/>
                            </a:solidFill>
                            <a:latin typeface="Cambria Math"/>
                          </a:rPr>
                          <m:t>𝑛</m:t>
                        </m:r>
                        <m:r>
                          <a:rPr lang="fr-FR" sz="4800" b="0" i="1" smtClean="0">
                            <a:latin typeface="Cambria Math"/>
                          </a:rPr>
                          <m:t>+1</m:t>
                        </m:r>
                      </m:sub>
                    </m:sSub>
                    <m:r>
                      <a:rPr lang="fr-FR" sz="4800" b="0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fr-FR" sz="48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fr-FR" sz="4800" b="0" i="1" smtClean="0">
                            <a:latin typeface="Cambria Math"/>
                          </a:rPr>
                          <m:t>4</m:t>
                        </m:r>
                      </m:num>
                      <m:den>
                        <m:r>
                          <a:rPr lang="fr-FR" sz="4800" b="0" i="1" smtClean="0">
                            <a:latin typeface="Cambria Math"/>
                          </a:rPr>
                          <m:t>3</m:t>
                        </m:r>
                      </m:den>
                    </m:f>
                    <m:r>
                      <a:rPr lang="fr-FR" sz="4800" b="0" i="1" smtClean="0">
                        <a:latin typeface="Cambria Math"/>
                      </a:rPr>
                      <m:t>(</m:t>
                    </m:r>
                    <m:r>
                      <a:rPr lang="fr-FR" sz="4800" b="0" i="1" smtClean="0">
                        <a:solidFill>
                          <a:srgbClr val="0099FF"/>
                        </a:solidFill>
                        <a:latin typeface="Cambria Math"/>
                      </a:rPr>
                      <m:t>𝑛</m:t>
                    </m:r>
                    <m:r>
                      <a:rPr lang="fr-FR" sz="4800" b="0" i="1" smtClean="0">
                        <a:latin typeface="Cambria Math"/>
                      </a:rPr>
                      <m:t>−1)</m:t>
                    </m:r>
                  </m:oMath>
                </a14:m>
                <a:endParaRPr lang="fr-FR" sz="4800" dirty="0"/>
              </a:p>
              <a:p>
                <a:pPr marL="0" indent="0">
                  <a:buNone/>
                </a:pPr>
                <a:r>
                  <a:rPr lang="fr-FR" sz="4800" dirty="0"/>
                  <a:t>	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4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4800" i="1">
                            <a:latin typeface="Cambria Math"/>
                          </a:rPr>
                          <m:t>𝑢</m:t>
                        </m:r>
                      </m:e>
                      <m:sub>
                        <m:r>
                          <a:rPr lang="fr-FR" sz="4800" b="0" i="1" smtClean="0">
                            <a:solidFill>
                              <a:srgbClr val="0099FF"/>
                            </a:solidFill>
                            <a:latin typeface="Cambria Math"/>
                          </a:rPr>
                          <m:t>4</m:t>
                        </m:r>
                        <m:r>
                          <a:rPr lang="fr-FR" sz="4800" b="0" i="1" smtClean="0">
                            <a:latin typeface="Cambria Math"/>
                          </a:rPr>
                          <m:t>+1</m:t>
                        </m:r>
                      </m:sub>
                    </m:sSub>
                    <m:r>
                      <a:rPr lang="fr-FR" sz="4800" b="0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fr-FR" sz="48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fr-FR" sz="4800" b="0" i="1" smtClean="0">
                            <a:latin typeface="Cambria Math"/>
                          </a:rPr>
                          <m:t>4</m:t>
                        </m:r>
                      </m:num>
                      <m:den>
                        <m:r>
                          <a:rPr lang="fr-FR" sz="4800" b="0" i="1" smtClean="0">
                            <a:latin typeface="Cambria Math"/>
                          </a:rPr>
                          <m:t>3</m:t>
                        </m:r>
                      </m:den>
                    </m:f>
                    <m:d>
                      <m:dPr>
                        <m:ctrlPr>
                          <a:rPr lang="fr-FR" sz="48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FR" sz="4800" b="0" i="1" smtClean="0">
                            <a:solidFill>
                              <a:srgbClr val="0099FF"/>
                            </a:solidFill>
                            <a:latin typeface="Cambria Math"/>
                          </a:rPr>
                          <m:t>4</m:t>
                        </m:r>
                        <m:r>
                          <a:rPr lang="fr-FR" sz="4800" b="0" i="1" smtClean="0">
                            <a:latin typeface="Cambria Math"/>
                          </a:rPr>
                          <m:t>−1</m:t>
                        </m:r>
                      </m:e>
                    </m:d>
                    <m:r>
                      <a:rPr lang="fr-FR" sz="4800" b="0" i="1" smtClean="0">
                        <a:latin typeface="Cambria Math"/>
                      </a:rPr>
                      <m:t>=</m:t>
                    </m:r>
                    <m:r>
                      <a:rPr lang="fr-FR" sz="4800" b="0" i="1" smtClean="0">
                        <a:solidFill>
                          <a:srgbClr val="FF0000"/>
                        </a:solidFill>
                        <a:latin typeface="Cambria Math"/>
                      </a:rPr>
                      <m:t>4</m:t>
                    </m:r>
                  </m:oMath>
                </a14:m>
                <a:endParaRPr lang="fr-FR" sz="4800" dirty="0"/>
              </a:p>
              <a:p>
                <a:pPr marL="0" indent="0">
                  <a:buFont typeface="Arial" panose="020B0604020202020204" pitchFamily="34" charset="0"/>
                  <a:buNone/>
                </a:pPr>
                <a:endParaRPr lang="fr-FR" sz="4800" dirty="0"/>
              </a:p>
            </p:txBody>
          </p:sp>
        </mc:Choice>
        <mc:Fallback xmlns="">
          <p:sp>
            <p:nvSpPr>
              <p:cNvPr id="7" name="Espace réservé du contenu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1602000"/>
                <a:ext cx="9144000" cy="5257800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Étoile à 6 branches 5"/>
              <p:cNvSpPr/>
              <p:nvPr/>
            </p:nvSpPr>
            <p:spPr>
              <a:xfrm>
                <a:off x="323528" y="908720"/>
                <a:ext cx="2952328" cy="1368152"/>
              </a:xfrm>
              <a:prstGeom prst="star6">
                <a:avLst/>
              </a:prstGeom>
              <a:solidFill>
                <a:schemeClr val="bg1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4800" i="1" dirty="0" smtClean="0">
                          <a:solidFill>
                            <a:srgbClr val="0099FF"/>
                          </a:solidFill>
                          <a:latin typeface="Cambria Math"/>
                        </a:rPr>
                        <m:t>𝑛</m:t>
                      </m:r>
                      <m:r>
                        <a:rPr lang="fr-FR" sz="4800" i="1" dirty="0" smtClean="0">
                          <a:solidFill>
                            <a:srgbClr val="0099FF"/>
                          </a:solidFill>
                          <a:latin typeface="Cambria Math"/>
                        </a:rPr>
                        <m:t>=4</m:t>
                      </m:r>
                    </m:oMath>
                  </m:oMathPara>
                </a14:m>
                <a:endParaRPr lang="fr-FR" sz="4800" dirty="0">
                  <a:solidFill>
                    <a:srgbClr val="0099FF"/>
                  </a:solidFill>
                </a:endParaRPr>
              </a:p>
            </p:txBody>
          </p:sp>
        </mc:Choice>
        <mc:Fallback xmlns="">
          <p:sp>
            <p:nvSpPr>
              <p:cNvPr id="6" name="Étoile à 6 branches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3528" y="908720"/>
                <a:ext cx="2952328" cy="1368152"/>
              </a:xfrm>
              <a:prstGeom prst="star6">
                <a:avLst/>
              </a:prstGeom>
              <a:blipFill rotWithShape="1">
                <a:blip r:embed="rId4"/>
                <a:stretch>
                  <a:fillRect/>
                </a:stretch>
              </a:blipFill>
              <a:ln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1103223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6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 txBox="1">
            <a:spLocks/>
          </p:cNvSpPr>
          <p:nvPr/>
        </p:nvSpPr>
        <p:spPr>
          <a:xfrm>
            <a:off x="0" y="384473"/>
            <a:ext cx="9144000" cy="92333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5400" b="1" dirty="0">
                <a:solidFill>
                  <a:srgbClr val="FF0000"/>
                </a:solidFill>
                <a:latin typeface="Cambria" panose="02040503050406030204" pitchFamily="18" charset="0"/>
                <a:cs typeface="Arial" panose="020B0604020202020204" pitchFamily="34" charset="0"/>
              </a:rPr>
              <a:t>N° 8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Espace réservé du contenu 7"/>
              <p:cNvSpPr txBox="1">
                <a:spLocks/>
              </p:cNvSpPr>
              <p:nvPr/>
            </p:nvSpPr>
            <p:spPr>
              <a:xfrm>
                <a:off x="0" y="1600200"/>
                <a:ext cx="9144000" cy="5257800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endParaRPr lang="fr-FR" sz="4800" dirty="0">
                  <a:latin typeface="Cambria" panose="02040503050406030204" pitchFamily="18" charset="0"/>
                </a:endParaRPr>
              </a:p>
              <a:p>
                <a:pPr marL="0" indent="0">
                  <a:buNone/>
                </a:pPr>
                <a:r>
                  <a:rPr lang="fr-FR" sz="4800" dirty="0">
                    <a:latin typeface="Cambria" panose="02040503050406030204" pitchFamily="18" charset="0"/>
                  </a:rPr>
                  <a:t>		Pour tout entier </a:t>
                </a:r>
                <a14:m>
                  <m:oMath xmlns:m="http://schemas.openxmlformats.org/officeDocument/2006/math">
                    <m:r>
                      <a:rPr lang="fr-FR" sz="4800" i="1">
                        <a:latin typeface="Cambria Math"/>
                      </a:rPr>
                      <m:t>𝑛</m:t>
                    </m:r>
                    <m:r>
                      <a:rPr lang="fr-FR" sz="4800" i="1">
                        <a:latin typeface="Cambria Math"/>
                      </a:rPr>
                      <m:t>≥0,</m:t>
                    </m:r>
                  </m:oMath>
                </a14:m>
                <a:endParaRPr lang="fr-FR" sz="4800" i="1" dirty="0">
                  <a:latin typeface="Cambria Math"/>
                </a:endParaRPr>
              </a:p>
              <a:p>
                <a:pPr marL="0" indent="0">
                  <a:buNone/>
                </a:pPr>
                <a:r>
                  <a:rPr lang="fr-FR" sz="4800" dirty="0"/>
                  <a:t>	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4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4800" i="1">
                            <a:latin typeface="Cambria Math"/>
                          </a:rPr>
                          <m:t>𝑢</m:t>
                        </m:r>
                      </m:e>
                      <m:sub>
                        <m:r>
                          <a:rPr lang="fr-FR" sz="4800" i="1">
                            <a:latin typeface="Cambria Math"/>
                          </a:rPr>
                          <m:t>𝑛</m:t>
                        </m:r>
                      </m:sub>
                    </m:sSub>
                    <m:r>
                      <a:rPr lang="fr-FR" sz="4800" i="1">
                        <a:latin typeface="Cambria Math"/>
                      </a:rPr>
                      <m:t>=</m:t>
                    </m:r>
                    <m:r>
                      <a:rPr lang="fr-FR" sz="4800" b="0" i="1" smtClean="0">
                        <a:latin typeface="Cambria Math"/>
                      </a:rPr>
                      <m:t>6</m:t>
                    </m:r>
                  </m:oMath>
                </a14:m>
                <a:endParaRPr lang="fr-FR" sz="4800" dirty="0"/>
              </a:p>
              <a:p>
                <a:pPr marL="0" indent="0">
                  <a:buNone/>
                </a:pPr>
                <a:r>
                  <a:rPr lang="fr-FR" sz="4800" dirty="0"/>
                  <a:t>	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4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4800" i="1">
                            <a:latin typeface="Cambria Math"/>
                          </a:rPr>
                          <m:t>𝑢</m:t>
                        </m:r>
                      </m:e>
                      <m:sub>
                        <m:r>
                          <a:rPr lang="fr-FR" sz="4800" b="0" i="1" smtClean="0">
                            <a:latin typeface="Cambria Math"/>
                          </a:rPr>
                          <m:t>3</m:t>
                        </m:r>
                      </m:sub>
                    </m:sSub>
                    <m:r>
                      <a:rPr lang="fr-FR" sz="4800" b="0" i="1" smtClean="0">
                        <a:latin typeface="Cambria Math"/>
                      </a:rPr>
                      <m:t>=</m:t>
                    </m:r>
                  </m:oMath>
                </a14:m>
                <a:endParaRPr lang="fr-FR" sz="4800" dirty="0"/>
              </a:p>
            </p:txBody>
          </p:sp>
        </mc:Choice>
        <mc:Fallback xmlns="">
          <p:sp>
            <p:nvSpPr>
              <p:cNvPr id="5" name="Espace réservé du contenu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1600200"/>
                <a:ext cx="9144000" cy="5257800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Espace réservé du contenu 7"/>
              <p:cNvSpPr txBox="1">
                <a:spLocks/>
              </p:cNvSpPr>
              <p:nvPr/>
            </p:nvSpPr>
            <p:spPr>
              <a:xfrm>
                <a:off x="0" y="1602000"/>
                <a:ext cx="9144000" cy="5257800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endParaRPr lang="fr-FR" sz="4800" dirty="0">
                  <a:latin typeface="Cambria" panose="02040503050406030204" pitchFamily="18" charset="0"/>
                </a:endParaRPr>
              </a:p>
              <a:p>
                <a:pPr marL="0" indent="0">
                  <a:buNone/>
                </a:pPr>
                <a:r>
                  <a:rPr lang="fr-FR" sz="4800" dirty="0">
                    <a:latin typeface="Cambria" panose="02040503050406030204" pitchFamily="18" charset="0"/>
                  </a:rPr>
                  <a:t>		Pour tout entier </a:t>
                </a:r>
                <a14:m>
                  <m:oMath xmlns:m="http://schemas.openxmlformats.org/officeDocument/2006/math">
                    <m:r>
                      <a:rPr lang="fr-FR" sz="4800" i="1">
                        <a:latin typeface="Cambria Math"/>
                      </a:rPr>
                      <m:t>𝑛</m:t>
                    </m:r>
                    <m:r>
                      <a:rPr lang="fr-FR" sz="4800" i="1">
                        <a:latin typeface="Cambria Math"/>
                      </a:rPr>
                      <m:t>≥0,</m:t>
                    </m:r>
                  </m:oMath>
                </a14:m>
                <a:endParaRPr lang="fr-FR" sz="4800" i="1" dirty="0">
                  <a:latin typeface="Cambria Math"/>
                </a:endParaRPr>
              </a:p>
              <a:p>
                <a:pPr marL="0" indent="0">
                  <a:buNone/>
                </a:pPr>
                <a:r>
                  <a:rPr lang="fr-FR" sz="4800" dirty="0"/>
                  <a:t>	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4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4800" i="1">
                            <a:latin typeface="Cambria Math"/>
                          </a:rPr>
                          <m:t>𝑢</m:t>
                        </m:r>
                      </m:e>
                      <m:sub>
                        <m:r>
                          <a:rPr lang="fr-FR" sz="4800" i="1" smtClean="0">
                            <a:solidFill>
                              <a:srgbClr val="0099FF"/>
                            </a:solidFill>
                            <a:latin typeface="Cambria Math"/>
                          </a:rPr>
                          <m:t>𝑛</m:t>
                        </m:r>
                      </m:sub>
                    </m:sSub>
                    <m:r>
                      <a:rPr lang="fr-FR" sz="4800" i="1">
                        <a:latin typeface="Cambria Math"/>
                      </a:rPr>
                      <m:t>=</m:t>
                    </m:r>
                    <m:r>
                      <a:rPr lang="fr-FR" sz="4800" b="0" i="1" smtClean="0">
                        <a:latin typeface="Cambria Math"/>
                      </a:rPr>
                      <m:t>6</m:t>
                    </m:r>
                  </m:oMath>
                </a14:m>
                <a:endParaRPr lang="fr-FR" sz="4800" dirty="0"/>
              </a:p>
              <a:p>
                <a:pPr marL="0" indent="0">
                  <a:buNone/>
                </a:pPr>
                <a:r>
                  <a:rPr lang="fr-FR" sz="4800" dirty="0"/>
                  <a:t>	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4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4800" i="1">
                            <a:latin typeface="Cambria Math"/>
                          </a:rPr>
                          <m:t>𝑢</m:t>
                        </m:r>
                      </m:e>
                      <m:sub>
                        <m:r>
                          <a:rPr lang="fr-FR" sz="4800" b="0" i="1" smtClean="0">
                            <a:solidFill>
                              <a:srgbClr val="0099FF"/>
                            </a:solidFill>
                            <a:latin typeface="Cambria Math"/>
                          </a:rPr>
                          <m:t>3</m:t>
                        </m:r>
                      </m:sub>
                    </m:sSub>
                    <m:r>
                      <a:rPr lang="fr-FR" sz="4800" b="0" i="1" smtClean="0">
                        <a:latin typeface="Cambria Math"/>
                      </a:rPr>
                      <m:t>=</m:t>
                    </m:r>
                    <m:r>
                      <a:rPr lang="fr-FR" sz="4800" b="0" i="1" smtClean="0">
                        <a:solidFill>
                          <a:srgbClr val="FF0000"/>
                        </a:solidFill>
                        <a:latin typeface="Cambria Math"/>
                      </a:rPr>
                      <m:t>6</m:t>
                    </m:r>
                  </m:oMath>
                </a14:m>
                <a:endParaRPr lang="fr-FR" sz="4800" dirty="0"/>
              </a:p>
            </p:txBody>
          </p:sp>
        </mc:Choice>
        <mc:Fallback xmlns="">
          <p:sp>
            <p:nvSpPr>
              <p:cNvPr id="7" name="Espace réservé du contenu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1602000"/>
                <a:ext cx="9144000" cy="5257800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Étoile à 6 branches 5"/>
              <p:cNvSpPr/>
              <p:nvPr/>
            </p:nvSpPr>
            <p:spPr>
              <a:xfrm>
                <a:off x="323528" y="908720"/>
                <a:ext cx="2952328" cy="1368152"/>
              </a:xfrm>
              <a:prstGeom prst="star6">
                <a:avLst/>
              </a:prstGeom>
              <a:solidFill>
                <a:schemeClr val="bg1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4800" i="1" dirty="0" smtClean="0">
                          <a:solidFill>
                            <a:srgbClr val="0099FF"/>
                          </a:solidFill>
                          <a:latin typeface="Cambria Math"/>
                        </a:rPr>
                        <m:t>𝑛</m:t>
                      </m:r>
                      <m:r>
                        <a:rPr lang="fr-FR" sz="4800" i="1" dirty="0" smtClean="0">
                          <a:solidFill>
                            <a:srgbClr val="0099FF"/>
                          </a:solidFill>
                          <a:latin typeface="Cambria Math"/>
                        </a:rPr>
                        <m:t>=3</m:t>
                      </m:r>
                    </m:oMath>
                  </m:oMathPara>
                </a14:m>
                <a:endParaRPr lang="fr-FR" sz="4800" dirty="0">
                  <a:solidFill>
                    <a:srgbClr val="0099FF"/>
                  </a:solidFill>
                </a:endParaRPr>
              </a:p>
            </p:txBody>
          </p:sp>
        </mc:Choice>
        <mc:Fallback xmlns="">
          <p:sp>
            <p:nvSpPr>
              <p:cNvPr id="6" name="Étoile à 6 branches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3528" y="908720"/>
                <a:ext cx="2952328" cy="1368152"/>
              </a:xfrm>
              <a:prstGeom prst="star6">
                <a:avLst/>
              </a:prstGeom>
              <a:blipFill rotWithShape="1">
                <a:blip r:embed="rId4"/>
                <a:stretch>
                  <a:fillRect/>
                </a:stretch>
              </a:blipFill>
              <a:ln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7181039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6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 txBox="1">
            <a:spLocks/>
          </p:cNvSpPr>
          <p:nvPr/>
        </p:nvSpPr>
        <p:spPr>
          <a:xfrm>
            <a:off x="0" y="384473"/>
            <a:ext cx="9144000" cy="92333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5400" b="1" dirty="0">
                <a:solidFill>
                  <a:srgbClr val="FF0000"/>
                </a:solidFill>
                <a:latin typeface="Cambria" panose="02040503050406030204" pitchFamily="18" charset="0"/>
                <a:cs typeface="Arial" panose="020B0604020202020204" pitchFamily="34" charset="0"/>
              </a:rPr>
              <a:t>N°9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Espace réservé du contenu 7"/>
              <p:cNvSpPr txBox="1">
                <a:spLocks/>
              </p:cNvSpPr>
              <p:nvPr/>
            </p:nvSpPr>
            <p:spPr>
              <a:xfrm>
                <a:off x="0" y="1600200"/>
                <a:ext cx="9144000" cy="5257800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None/>
                </a:pPr>
                <a:endParaRPr lang="fr-FR" sz="4800" dirty="0">
                  <a:latin typeface="Cambria" panose="02040503050406030204" pitchFamily="18" charset="0"/>
                </a:endParaRPr>
              </a:p>
              <a:p>
                <a:pPr marL="0" indent="0">
                  <a:buNone/>
                </a:pPr>
                <a:r>
                  <a:rPr lang="fr-FR" sz="4800" dirty="0">
                    <a:latin typeface="Cambria" panose="02040503050406030204" pitchFamily="18" charset="0"/>
                  </a:rPr>
                  <a:t>		Pour tout entier </a:t>
                </a:r>
                <a14:m>
                  <m:oMath xmlns:m="http://schemas.openxmlformats.org/officeDocument/2006/math">
                    <m:r>
                      <a:rPr lang="fr-FR" sz="4800" i="1">
                        <a:latin typeface="Cambria Math"/>
                      </a:rPr>
                      <m:t>𝑛</m:t>
                    </m:r>
                    <m:r>
                      <a:rPr lang="fr-FR" sz="4800" i="1">
                        <a:latin typeface="Cambria Math"/>
                      </a:rPr>
                      <m:t>≥0,</m:t>
                    </m:r>
                  </m:oMath>
                </a14:m>
                <a:endParaRPr lang="fr-FR" sz="4800" dirty="0">
                  <a:latin typeface="Cambria" panose="02040503050406030204" pitchFamily="18" charset="0"/>
                </a:endParaRPr>
              </a:p>
              <a:p>
                <a:pPr marL="0" indent="0">
                  <a:buNone/>
                </a:pPr>
                <a:r>
                  <a:rPr lang="fr-FR" sz="4800" dirty="0">
                    <a:latin typeface="Cambria" panose="02040503050406030204" pitchFamily="18" charset="0"/>
                  </a:rPr>
                  <a:t>	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4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4800" i="1">
                            <a:latin typeface="Cambria Math"/>
                          </a:rPr>
                          <m:t>𝑢</m:t>
                        </m:r>
                      </m:e>
                      <m:sub>
                        <m:r>
                          <a:rPr lang="fr-FR" sz="4800" i="1">
                            <a:latin typeface="Cambria Math"/>
                          </a:rPr>
                          <m:t>𝑛</m:t>
                        </m:r>
                      </m:sub>
                    </m:sSub>
                    <m:r>
                      <a:rPr lang="fr-FR" sz="4800" i="1"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fr-FR" sz="48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fr-FR" sz="48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fr-FR" sz="4800" b="0" i="1" smtClean="0">
                                <a:latin typeface="Cambria Math"/>
                              </a:rPr>
                              <m:t>2</m:t>
                            </m:r>
                            <m:r>
                              <a:rPr lang="fr-FR" sz="4800" b="0" i="1" smtClean="0">
                                <a:latin typeface="Cambria Math"/>
                              </a:rPr>
                              <m:t>𝑛</m:t>
                            </m:r>
                            <m:r>
                              <a:rPr lang="fr-FR" sz="4800" b="0" i="1" smtClean="0">
                                <a:latin typeface="Cambria Math"/>
                              </a:rPr>
                              <m:t>−1</m:t>
                            </m:r>
                          </m:e>
                        </m:d>
                      </m:e>
                      <m:sup>
                        <m:r>
                          <a:rPr lang="fr-FR" sz="4800" b="0" i="1" smtClean="0"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endParaRPr lang="fr-FR" sz="4800" b="0" dirty="0">
                  <a:latin typeface="Cambria" panose="02040503050406030204" pitchFamily="18" charset="0"/>
                </a:endParaRPr>
              </a:p>
              <a:p>
                <a:pPr marL="0" indent="0">
                  <a:buNone/>
                </a:pPr>
                <a:r>
                  <a:rPr lang="fr-FR" sz="4800" b="0" dirty="0">
                    <a:latin typeface="Cambria" panose="02040503050406030204" pitchFamily="18" charset="0"/>
                  </a:rPr>
                  <a:t>	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4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4800" i="1">
                            <a:latin typeface="Cambria Math"/>
                          </a:rPr>
                          <m:t>𝑢</m:t>
                        </m:r>
                      </m:e>
                      <m:sub>
                        <m:r>
                          <a:rPr lang="fr-FR" sz="4800" b="0" i="1" smtClean="0">
                            <a:latin typeface="Cambria Math"/>
                          </a:rPr>
                          <m:t>0</m:t>
                        </m:r>
                      </m:sub>
                    </m:sSub>
                    <m:r>
                      <a:rPr lang="fr-FR" sz="4800" b="0" i="1" smtClean="0">
                        <a:latin typeface="Cambria Math"/>
                      </a:rPr>
                      <m:t>=</m:t>
                    </m:r>
                  </m:oMath>
                </a14:m>
                <a:endParaRPr lang="fr-FR" sz="4800" b="0" dirty="0">
                  <a:latin typeface="Cambria" panose="02040503050406030204" pitchFamily="18" charset="0"/>
                </a:endParaRPr>
              </a:p>
              <a:p>
                <a:pPr marL="0" indent="0">
                  <a:buNone/>
                </a:pPr>
                <a:endParaRPr lang="fr-FR" sz="4800" dirty="0">
                  <a:latin typeface="Cambria" panose="02040503050406030204" pitchFamily="18" charset="0"/>
                </a:endParaRPr>
              </a:p>
            </p:txBody>
          </p:sp>
        </mc:Choice>
        <mc:Fallback xmlns="">
          <p:sp>
            <p:nvSpPr>
              <p:cNvPr id="5" name="Espace réservé du contenu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1600200"/>
                <a:ext cx="9144000" cy="5257800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Espace réservé du contenu 7"/>
              <p:cNvSpPr txBox="1">
                <a:spLocks/>
              </p:cNvSpPr>
              <p:nvPr/>
            </p:nvSpPr>
            <p:spPr>
              <a:xfrm>
                <a:off x="0" y="1602000"/>
                <a:ext cx="9144000" cy="5257800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None/>
                </a:pPr>
                <a:endParaRPr lang="fr-FR" sz="4800" dirty="0">
                  <a:latin typeface="Cambria" panose="02040503050406030204" pitchFamily="18" charset="0"/>
                </a:endParaRPr>
              </a:p>
              <a:p>
                <a:pPr marL="0" indent="0">
                  <a:buNone/>
                </a:pPr>
                <a:r>
                  <a:rPr lang="fr-FR" sz="4800" dirty="0">
                    <a:latin typeface="Cambria" panose="02040503050406030204" pitchFamily="18" charset="0"/>
                  </a:rPr>
                  <a:t>		Pour tout entier </a:t>
                </a:r>
                <a14:m>
                  <m:oMath xmlns:m="http://schemas.openxmlformats.org/officeDocument/2006/math">
                    <m:r>
                      <a:rPr lang="fr-FR" sz="4800" i="1">
                        <a:latin typeface="Cambria Math"/>
                      </a:rPr>
                      <m:t>𝑛</m:t>
                    </m:r>
                    <m:r>
                      <a:rPr lang="fr-FR" sz="4800" i="1">
                        <a:latin typeface="Cambria Math"/>
                      </a:rPr>
                      <m:t>≥0,</m:t>
                    </m:r>
                  </m:oMath>
                </a14:m>
                <a:endParaRPr lang="fr-FR" sz="4800" dirty="0">
                  <a:latin typeface="Cambria" panose="02040503050406030204" pitchFamily="18" charset="0"/>
                </a:endParaRPr>
              </a:p>
              <a:p>
                <a:pPr marL="0" indent="0">
                  <a:buNone/>
                </a:pPr>
                <a:r>
                  <a:rPr lang="fr-FR" sz="4800" dirty="0">
                    <a:latin typeface="Cambria" panose="02040503050406030204" pitchFamily="18" charset="0"/>
                  </a:rPr>
                  <a:t>	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4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4800" i="1">
                            <a:latin typeface="Cambria Math"/>
                          </a:rPr>
                          <m:t>𝑢</m:t>
                        </m:r>
                      </m:e>
                      <m:sub>
                        <m:r>
                          <a:rPr lang="fr-FR" sz="4800" i="1" smtClean="0">
                            <a:solidFill>
                              <a:srgbClr val="0099FF"/>
                            </a:solidFill>
                            <a:latin typeface="Cambria Math"/>
                          </a:rPr>
                          <m:t>𝑛</m:t>
                        </m:r>
                      </m:sub>
                    </m:sSub>
                    <m:r>
                      <a:rPr lang="fr-FR" sz="4800" i="1"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fr-FR" sz="48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fr-FR" sz="48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fr-FR" sz="4800" b="0" i="1" smtClean="0">
                                <a:latin typeface="Cambria Math"/>
                              </a:rPr>
                              <m:t>2</m:t>
                            </m:r>
                            <m:r>
                              <a:rPr lang="fr-FR" sz="4800" b="0" i="1" smtClean="0">
                                <a:solidFill>
                                  <a:srgbClr val="0099FF"/>
                                </a:solidFill>
                                <a:latin typeface="Cambria Math"/>
                              </a:rPr>
                              <m:t>𝑛</m:t>
                            </m:r>
                            <m:r>
                              <a:rPr lang="fr-FR" sz="4800" b="0" i="1" smtClean="0">
                                <a:latin typeface="Cambria Math"/>
                              </a:rPr>
                              <m:t>−1</m:t>
                            </m:r>
                          </m:e>
                        </m:d>
                      </m:e>
                      <m:sup>
                        <m:r>
                          <a:rPr lang="fr-FR" sz="4800" b="0" i="1" smtClean="0"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endParaRPr lang="fr-FR" sz="4800" b="0" dirty="0">
                  <a:latin typeface="Cambria" panose="02040503050406030204" pitchFamily="18" charset="0"/>
                </a:endParaRPr>
              </a:p>
              <a:p>
                <a:pPr marL="0" indent="0">
                  <a:buNone/>
                </a:pPr>
                <a:r>
                  <a:rPr lang="fr-FR" sz="4800" b="0" dirty="0">
                    <a:latin typeface="Cambria" panose="02040503050406030204" pitchFamily="18" charset="0"/>
                  </a:rPr>
                  <a:t>	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4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4800" i="1">
                            <a:latin typeface="Cambria Math"/>
                          </a:rPr>
                          <m:t>𝑢</m:t>
                        </m:r>
                      </m:e>
                      <m:sub>
                        <m:r>
                          <a:rPr lang="fr-FR" sz="4800" b="0" i="1" smtClean="0">
                            <a:solidFill>
                              <a:srgbClr val="0099FF"/>
                            </a:solidFill>
                            <a:latin typeface="Cambria Math"/>
                          </a:rPr>
                          <m:t>0</m:t>
                        </m:r>
                      </m:sub>
                    </m:sSub>
                    <m:r>
                      <a:rPr lang="fr-FR" sz="4800" b="0" i="1" smtClean="0"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fr-FR" sz="4800" b="0" i="1" smtClean="0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fr-FR" sz="48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fr-FR" sz="4800" b="0" i="1" smtClean="0">
                                <a:latin typeface="Cambria Math"/>
                              </a:rPr>
                              <m:t>2</m:t>
                            </m:r>
                            <m:r>
                              <a:rPr lang="fr-FR" sz="4800" b="0" i="1" smtClean="0">
                                <a:latin typeface="Cambria Math"/>
                                <a:ea typeface="Cambria Math"/>
                              </a:rPr>
                              <m:t>×</m:t>
                            </m:r>
                            <m:r>
                              <a:rPr lang="fr-FR" sz="4800" b="0" i="1" smtClean="0">
                                <a:solidFill>
                                  <a:srgbClr val="0099FF"/>
                                </a:solidFill>
                                <a:latin typeface="Cambria Math"/>
                                <a:ea typeface="Cambria Math"/>
                              </a:rPr>
                              <m:t>0</m:t>
                            </m:r>
                            <m:r>
                              <a:rPr lang="fr-FR" sz="4800" b="0" i="1" smtClean="0">
                                <a:latin typeface="Cambria Math"/>
                                <a:ea typeface="Cambria Math"/>
                              </a:rPr>
                              <m:t>−1</m:t>
                            </m:r>
                          </m:e>
                        </m:d>
                      </m:e>
                      <m:sup>
                        <m:r>
                          <a:rPr lang="fr-FR" sz="4800" b="0" i="1" smtClean="0">
                            <a:latin typeface="Cambria Math"/>
                            <a:ea typeface="Cambria Math"/>
                          </a:rPr>
                          <m:t>2</m:t>
                        </m:r>
                      </m:sup>
                    </m:sSup>
                    <m:r>
                      <a:rPr lang="fr-FR" sz="4800" b="0" i="1" smtClean="0">
                        <a:latin typeface="Cambria Math"/>
                        <a:ea typeface="Cambria Math"/>
                      </a:rPr>
                      <m:t>=</m:t>
                    </m:r>
                    <m:r>
                      <a:rPr lang="fr-FR" sz="4800" b="0" i="1" smtClean="0">
                        <a:solidFill>
                          <a:srgbClr val="FF0000"/>
                        </a:solidFill>
                        <a:latin typeface="Cambria Math"/>
                        <a:ea typeface="Cambria Math"/>
                      </a:rPr>
                      <m:t>1</m:t>
                    </m:r>
                  </m:oMath>
                </a14:m>
                <a:endParaRPr lang="fr-FR" sz="4800" b="0" dirty="0">
                  <a:latin typeface="Cambria" panose="02040503050406030204" pitchFamily="18" charset="0"/>
                </a:endParaRPr>
              </a:p>
              <a:p>
                <a:pPr marL="0" indent="0">
                  <a:buNone/>
                </a:pPr>
                <a:endParaRPr lang="fr-FR" sz="4800" dirty="0">
                  <a:latin typeface="Cambria" panose="02040503050406030204" pitchFamily="18" charset="0"/>
                </a:endParaRPr>
              </a:p>
            </p:txBody>
          </p:sp>
        </mc:Choice>
        <mc:Fallback xmlns="">
          <p:sp>
            <p:nvSpPr>
              <p:cNvPr id="7" name="Espace réservé du contenu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1602000"/>
                <a:ext cx="9144000" cy="5257800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Étoile à 6 branches 5"/>
              <p:cNvSpPr/>
              <p:nvPr/>
            </p:nvSpPr>
            <p:spPr>
              <a:xfrm>
                <a:off x="323528" y="908720"/>
                <a:ext cx="2952328" cy="1368152"/>
              </a:xfrm>
              <a:prstGeom prst="star6">
                <a:avLst/>
              </a:prstGeom>
              <a:solidFill>
                <a:schemeClr val="bg1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4800" i="1" dirty="0" smtClean="0">
                          <a:solidFill>
                            <a:srgbClr val="0099FF"/>
                          </a:solidFill>
                          <a:latin typeface="Cambria Math"/>
                        </a:rPr>
                        <m:t>𝑛</m:t>
                      </m:r>
                      <m:r>
                        <a:rPr lang="fr-FR" sz="4800" i="1" dirty="0" smtClean="0">
                          <a:solidFill>
                            <a:srgbClr val="0099FF"/>
                          </a:solidFill>
                          <a:latin typeface="Cambria Math"/>
                        </a:rPr>
                        <m:t>=0</m:t>
                      </m:r>
                    </m:oMath>
                  </m:oMathPara>
                </a14:m>
                <a:endParaRPr lang="fr-FR" sz="4800" dirty="0">
                  <a:solidFill>
                    <a:srgbClr val="0099FF"/>
                  </a:solidFill>
                </a:endParaRPr>
              </a:p>
            </p:txBody>
          </p:sp>
        </mc:Choice>
        <mc:Fallback xmlns="">
          <p:sp>
            <p:nvSpPr>
              <p:cNvPr id="6" name="Étoile à 6 branches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3528" y="908720"/>
                <a:ext cx="2952328" cy="1368152"/>
              </a:xfrm>
              <a:prstGeom prst="star6">
                <a:avLst/>
              </a:prstGeom>
              <a:blipFill rotWithShape="1">
                <a:blip r:embed="rId4"/>
                <a:stretch>
                  <a:fillRect/>
                </a:stretch>
              </a:blipFill>
              <a:ln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0246765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6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 txBox="1">
            <a:spLocks/>
          </p:cNvSpPr>
          <p:nvPr/>
        </p:nvSpPr>
        <p:spPr>
          <a:xfrm>
            <a:off x="0" y="384473"/>
            <a:ext cx="9144000" cy="92333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5400" b="1" dirty="0">
                <a:solidFill>
                  <a:srgbClr val="FF0000"/>
                </a:solidFill>
                <a:latin typeface="Cambria" panose="02040503050406030204" pitchFamily="18" charset="0"/>
                <a:cs typeface="Arial" panose="020B0604020202020204" pitchFamily="34" charset="0"/>
              </a:rPr>
              <a:t>N°10</a:t>
            </a:r>
          </a:p>
        </p:txBody>
      </p:sp>
      <p:sp>
        <p:nvSpPr>
          <p:cNvPr id="5" name="Espace réservé du contenu 7"/>
          <p:cNvSpPr txBox="1">
            <a:spLocks/>
          </p:cNvSpPr>
          <p:nvPr/>
        </p:nvSpPr>
        <p:spPr>
          <a:xfrm>
            <a:off x="0" y="1600200"/>
            <a:ext cx="9144000" cy="5257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endParaRPr lang="fr-FR" sz="12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Espace réservé du contenu 7"/>
              <p:cNvSpPr txBox="1">
                <a:spLocks/>
              </p:cNvSpPr>
              <p:nvPr/>
            </p:nvSpPr>
            <p:spPr>
              <a:xfrm>
                <a:off x="0" y="1602000"/>
                <a:ext cx="9144000" cy="5105400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 lnSpcReduction="10000"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None/>
                </a:pPr>
                <a:endParaRPr lang="fr-FR" sz="4800" dirty="0"/>
              </a:p>
              <a:p>
                <a:pPr marL="0" indent="0">
                  <a:buNone/>
                </a:pPr>
                <a:r>
                  <a:rPr lang="fr-FR" sz="4800" dirty="0">
                    <a:latin typeface="Cambria" panose="02040503050406030204" pitchFamily="18" charset="0"/>
                  </a:rPr>
                  <a:t>		Pour tout entier </a:t>
                </a:r>
                <a14:m>
                  <m:oMath xmlns:m="http://schemas.openxmlformats.org/officeDocument/2006/math">
                    <m:r>
                      <a:rPr lang="fr-FR" sz="4800" i="1">
                        <a:latin typeface="Cambria Math"/>
                      </a:rPr>
                      <m:t>𝑛</m:t>
                    </m:r>
                    <m:r>
                      <a:rPr lang="fr-FR" sz="4800" i="1">
                        <a:latin typeface="Cambria Math"/>
                      </a:rPr>
                      <m:t>≥1,</m:t>
                    </m:r>
                  </m:oMath>
                </a14:m>
                <a:endParaRPr lang="fr-FR" sz="4800" dirty="0">
                  <a:latin typeface="Cambria" panose="02040503050406030204" pitchFamily="18" charset="0"/>
                </a:endParaRPr>
              </a:p>
              <a:p>
                <a:pPr marL="0" indent="0">
                  <a:buNone/>
                </a:pPr>
                <a:r>
                  <a:rPr lang="fr-FR" sz="4800" dirty="0">
                    <a:latin typeface="Cambria" panose="02040503050406030204" pitchFamily="18" charset="0"/>
                  </a:rPr>
                  <a:t>		</a:t>
                </a:r>
                <a:r>
                  <a:rPr lang="fr-FR" sz="4800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4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4800" i="1">
                            <a:latin typeface="Cambria Math"/>
                          </a:rPr>
                          <m:t>𝑢</m:t>
                        </m:r>
                      </m:e>
                      <m:sub>
                        <m:r>
                          <a:rPr lang="fr-FR" sz="4800" i="1">
                            <a:latin typeface="Cambria Math"/>
                          </a:rPr>
                          <m:t>𝑛</m:t>
                        </m:r>
                        <m:r>
                          <a:rPr lang="fr-FR" sz="4800" b="0" i="1" smtClean="0">
                            <a:latin typeface="Cambria Math"/>
                          </a:rPr>
                          <m:t>−1</m:t>
                        </m:r>
                      </m:sub>
                    </m:sSub>
                    <m:r>
                      <a:rPr lang="fr-FR" sz="4800" i="1">
                        <a:latin typeface="Cambria Math"/>
                      </a:rPr>
                      <m:t>=</m:t>
                    </m:r>
                    <m:r>
                      <a:rPr lang="fr-FR" sz="4800" b="0" i="1" smtClean="0">
                        <a:latin typeface="Cambria Math"/>
                      </a:rPr>
                      <m:t>𝑛</m:t>
                    </m:r>
                    <m:sSup>
                      <m:sSupPr>
                        <m:ctrlPr>
                          <a:rPr lang="fr-FR" sz="48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fr-FR" sz="48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fr-FR" sz="4800" b="0" i="1" smtClean="0">
                                <a:latin typeface="Cambria Math"/>
                              </a:rPr>
                              <m:t>𝑛</m:t>
                            </m:r>
                            <m:r>
                              <a:rPr lang="fr-FR" sz="4800" b="0" i="1" smtClean="0">
                                <a:latin typeface="Cambria Math"/>
                              </a:rPr>
                              <m:t>+1</m:t>
                            </m:r>
                          </m:e>
                        </m:d>
                      </m:e>
                      <m:sup>
                        <m:r>
                          <a:rPr lang="fr-FR" sz="4800" b="0" i="1" smtClean="0"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endParaRPr lang="fr-FR" sz="4800" b="0" dirty="0"/>
              </a:p>
              <a:p>
                <a:pPr marL="0" indent="0">
                  <a:buNone/>
                </a:pPr>
                <a:r>
                  <a:rPr lang="fr-FR" sz="4800" dirty="0">
                    <a:latin typeface="Cambria" panose="02040503050406030204" pitchFamily="18" charset="0"/>
                  </a:rPr>
                  <a:t>		</a:t>
                </a:r>
                <a:r>
                  <a:rPr lang="fr-FR" sz="4800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4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4800" i="1">
                            <a:latin typeface="Cambria Math"/>
                          </a:rPr>
                          <m:t>𝑢</m:t>
                        </m:r>
                      </m:e>
                      <m:sub>
                        <m:r>
                          <a:rPr lang="fr-FR" sz="4800" b="0" i="1" smtClean="0">
                            <a:latin typeface="Cambria Math"/>
                          </a:rPr>
                          <m:t>0</m:t>
                        </m:r>
                      </m:sub>
                    </m:sSub>
                  </m:oMath>
                </a14:m>
                <a:endParaRPr lang="fr-FR" sz="4800" dirty="0">
                  <a:latin typeface="Cambria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4800" dirty="0"/>
              </a:p>
              <a:p>
                <a:pPr marL="0" indent="0" algn="ctr">
                  <a:buNone/>
                </a:pPr>
                <a:r>
                  <a:rPr lang="fr-FR" sz="4800" dirty="0"/>
                  <a:t> </a:t>
                </a:r>
              </a:p>
              <a:p>
                <a:pPr marL="0" indent="0" algn="ctr">
                  <a:buNone/>
                </a:pPr>
                <a:endParaRPr lang="fr-FR" sz="4800" dirty="0"/>
              </a:p>
            </p:txBody>
          </p:sp>
        </mc:Choice>
        <mc:Fallback xmlns="">
          <p:sp>
            <p:nvSpPr>
              <p:cNvPr id="6" name="Espace réservé du contenu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1602000"/>
                <a:ext cx="9144000" cy="5105400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Espace réservé du contenu 7"/>
              <p:cNvSpPr txBox="1">
                <a:spLocks/>
              </p:cNvSpPr>
              <p:nvPr/>
            </p:nvSpPr>
            <p:spPr>
              <a:xfrm>
                <a:off x="0" y="1602000"/>
                <a:ext cx="9144000" cy="5105400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vert="horz" lIns="91440" tIns="45720" rIns="91440" bIns="45720" rtlCol="0">
                <a:normAutofit lnSpcReduction="10000"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None/>
                </a:pPr>
                <a:endParaRPr lang="fr-FR" sz="4800" dirty="0"/>
              </a:p>
              <a:p>
                <a:pPr marL="0" indent="0">
                  <a:buNone/>
                </a:pPr>
                <a:r>
                  <a:rPr lang="fr-FR" sz="4800" dirty="0">
                    <a:latin typeface="Cambria" panose="02040503050406030204" pitchFamily="18" charset="0"/>
                  </a:rPr>
                  <a:t>		Pour tout entier </a:t>
                </a:r>
                <a14:m>
                  <m:oMath xmlns:m="http://schemas.openxmlformats.org/officeDocument/2006/math">
                    <m:r>
                      <a:rPr lang="fr-FR" sz="4800" i="1">
                        <a:latin typeface="Cambria Math"/>
                      </a:rPr>
                      <m:t>𝑛</m:t>
                    </m:r>
                    <m:r>
                      <a:rPr lang="fr-FR" sz="4800" i="1">
                        <a:latin typeface="Cambria Math"/>
                      </a:rPr>
                      <m:t>≥1,</m:t>
                    </m:r>
                  </m:oMath>
                </a14:m>
                <a:endParaRPr lang="fr-FR" sz="4800" dirty="0">
                  <a:latin typeface="Cambria" panose="02040503050406030204" pitchFamily="18" charset="0"/>
                </a:endParaRPr>
              </a:p>
              <a:p>
                <a:pPr marL="0" indent="0">
                  <a:buNone/>
                </a:pPr>
                <a:r>
                  <a:rPr lang="fr-FR" sz="4800" dirty="0">
                    <a:latin typeface="Cambria" panose="02040503050406030204" pitchFamily="18" charset="0"/>
                  </a:rPr>
                  <a:t>		</a:t>
                </a:r>
                <a:r>
                  <a:rPr lang="fr-FR" sz="4800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4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4800" i="1">
                            <a:latin typeface="Cambria Math"/>
                          </a:rPr>
                          <m:t>𝑢</m:t>
                        </m:r>
                      </m:e>
                      <m:sub>
                        <m:r>
                          <a:rPr lang="fr-FR" sz="4800" i="1" smtClean="0">
                            <a:solidFill>
                              <a:srgbClr val="0099FF"/>
                            </a:solidFill>
                            <a:latin typeface="Cambria Math"/>
                          </a:rPr>
                          <m:t>𝑛</m:t>
                        </m:r>
                        <m:r>
                          <a:rPr lang="fr-FR" sz="4800" b="0" i="1" smtClean="0">
                            <a:latin typeface="Cambria Math"/>
                          </a:rPr>
                          <m:t>−1</m:t>
                        </m:r>
                      </m:sub>
                    </m:sSub>
                    <m:r>
                      <a:rPr lang="fr-FR" sz="4800" i="1">
                        <a:latin typeface="Cambria Math"/>
                      </a:rPr>
                      <m:t>=</m:t>
                    </m:r>
                    <m:r>
                      <a:rPr lang="fr-FR" sz="4800" b="0" i="1" smtClean="0">
                        <a:solidFill>
                          <a:srgbClr val="0099FF"/>
                        </a:solidFill>
                        <a:latin typeface="Cambria Math"/>
                      </a:rPr>
                      <m:t>𝑛</m:t>
                    </m:r>
                    <m:sSup>
                      <m:sSupPr>
                        <m:ctrlPr>
                          <a:rPr lang="fr-FR" sz="48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fr-FR" sz="48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fr-FR" sz="4800" b="0" i="1" smtClean="0">
                                <a:solidFill>
                                  <a:srgbClr val="0099FF"/>
                                </a:solidFill>
                                <a:latin typeface="Cambria Math"/>
                              </a:rPr>
                              <m:t>𝑛</m:t>
                            </m:r>
                            <m:r>
                              <a:rPr lang="fr-FR" sz="4800" b="0" i="1" smtClean="0">
                                <a:latin typeface="Cambria Math"/>
                              </a:rPr>
                              <m:t>+1</m:t>
                            </m:r>
                          </m:e>
                        </m:d>
                      </m:e>
                      <m:sup>
                        <m:r>
                          <a:rPr lang="fr-FR" sz="4800" b="0" i="1" smtClean="0"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endParaRPr lang="fr-FR" sz="4800" b="0" dirty="0"/>
              </a:p>
              <a:p>
                <a:pPr marL="0" indent="0">
                  <a:buNone/>
                </a:pPr>
                <a:r>
                  <a:rPr lang="fr-FR" sz="4800" dirty="0">
                    <a:latin typeface="Cambria" panose="02040503050406030204" pitchFamily="18" charset="0"/>
                  </a:rPr>
                  <a:t>		</a:t>
                </a:r>
                <a:r>
                  <a:rPr lang="fr-FR" sz="4800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4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4800" i="1">
                            <a:latin typeface="Cambria Math"/>
                          </a:rPr>
                          <m:t>𝑢</m:t>
                        </m:r>
                      </m:e>
                      <m:sub>
                        <m:r>
                          <a:rPr lang="fr-FR" sz="4800" b="0" i="1" smtClean="0">
                            <a:solidFill>
                              <a:srgbClr val="0099FF"/>
                            </a:solidFill>
                            <a:latin typeface="Cambria Math"/>
                          </a:rPr>
                          <m:t>1</m:t>
                        </m:r>
                        <m:r>
                          <a:rPr lang="fr-FR" sz="4800" b="0" i="1" smtClean="0">
                            <a:latin typeface="Cambria Math"/>
                          </a:rPr>
                          <m:t>−1</m:t>
                        </m:r>
                      </m:sub>
                    </m:sSub>
                    <m:r>
                      <a:rPr lang="fr-FR" sz="4800" b="0" i="1" smtClean="0">
                        <a:latin typeface="Cambria Math"/>
                      </a:rPr>
                      <m:t>=</m:t>
                    </m:r>
                    <m:r>
                      <a:rPr lang="fr-FR" sz="4800" b="0" i="1" smtClean="0">
                        <a:solidFill>
                          <a:srgbClr val="0099FF"/>
                        </a:solidFill>
                        <a:latin typeface="Cambria Math"/>
                      </a:rPr>
                      <m:t>1</m:t>
                    </m:r>
                    <m:sSup>
                      <m:sSupPr>
                        <m:ctrlPr>
                          <a:rPr lang="fr-FR" sz="48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fr-FR" sz="48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fr-FR" sz="4800" b="0" i="1" smtClean="0">
                                <a:solidFill>
                                  <a:srgbClr val="0099FF"/>
                                </a:solidFill>
                                <a:latin typeface="Cambria Math"/>
                              </a:rPr>
                              <m:t>1</m:t>
                            </m:r>
                            <m:r>
                              <a:rPr lang="fr-FR" sz="4800" b="0" i="1" smtClean="0">
                                <a:latin typeface="Cambria Math"/>
                              </a:rPr>
                              <m:t>+1</m:t>
                            </m:r>
                          </m:e>
                        </m:d>
                      </m:e>
                      <m:sup>
                        <m:r>
                          <a:rPr lang="fr-FR" sz="4800" b="0" i="1" smtClean="0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fr-FR" sz="4800" b="0" i="1" smtClean="0">
                        <a:latin typeface="Cambria Math"/>
                      </a:rPr>
                      <m:t>=</m:t>
                    </m:r>
                    <m:r>
                      <a:rPr lang="fr-FR" sz="4800" b="0" i="1" smtClean="0">
                        <a:solidFill>
                          <a:srgbClr val="FF0000"/>
                        </a:solidFill>
                        <a:latin typeface="Cambria Math"/>
                      </a:rPr>
                      <m:t>4</m:t>
                    </m:r>
                  </m:oMath>
                </a14:m>
                <a:endParaRPr lang="fr-FR" sz="4800" dirty="0">
                  <a:latin typeface="Cambria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4800" dirty="0"/>
              </a:p>
              <a:p>
                <a:pPr marL="0" indent="0" algn="ctr">
                  <a:buNone/>
                </a:pPr>
                <a:r>
                  <a:rPr lang="fr-FR" sz="4800" dirty="0"/>
                  <a:t> </a:t>
                </a:r>
              </a:p>
              <a:p>
                <a:pPr marL="0" indent="0" algn="ctr">
                  <a:buNone/>
                </a:pPr>
                <a:endParaRPr lang="fr-FR" sz="4800" dirty="0"/>
              </a:p>
            </p:txBody>
          </p:sp>
        </mc:Choice>
        <mc:Fallback xmlns="">
          <p:sp>
            <p:nvSpPr>
              <p:cNvPr id="8" name="Espace réservé du contenu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1602000"/>
                <a:ext cx="9144000" cy="5105400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Étoile à 6 branches 6"/>
              <p:cNvSpPr/>
              <p:nvPr/>
            </p:nvSpPr>
            <p:spPr>
              <a:xfrm>
                <a:off x="323528" y="908720"/>
                <a:ext cx="2952328" cy="1368152"/>
              </a:xfrm>
              <a:prstGeom prst="star6">
                <a:avLst/>
              </a:prstGeom>
              <a:solidFill>
                <a:schemeClr val="bg1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4800" i="1" dirty="0" smtClean="0">
                          <a:solidFill>
                            <a:srgbClr val="0099FF"/>
                          </a:solidFill>
                          <a:latin typeface="Cambria Math"/>
                        </a:rPr>
                        <m:t>𝑛</m:t>
                      </m:r>
                      <m:r>
                        <a:rPr lang="fr-FR" sz="4800" i="1" dirty="0" smtClean="0">
                          <a:solidFill>
                            <a:srgbClr val="0099FF"/>
                          </a:solidFill>
                          <a:latin typeface="Cambria Math"/>
                        </a:rPr>
                        <m:t>=1</m:t>
                      </m:r>
                    </m:oMath>
                  </m:oMathPara>
                </a14:m>
                <a:endParaRPr lang="fr-FR" sz="4800" dirty="0">
                  <a:solidFill>
                    <a:srgbClr val="0099FF"/>
                  </a:solidFill>
                </a:endParaRPr>
              </a:p>
            </p:txBody>
          </p:sp>
        </mc:Choice>
        <mc:Fallback xmlns="">
          <p:sp>
            <p:nvSpPr>
              <p:cNvPr id="7" name="Étoile à 6 branches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3528" y="908720"/>
                <a:ext cx="2952328" cy="1368152"/>
              </a:xfrm>
              <a:prstGeom prst="star6">
                <a:avLst/>
              </a:prstGeom>
              <a:blipFill rotWithShape="1">
                <a:blip r:embed="rId4"/>
                <a:stretch>
                  <a:fillRect/>
                </a:stretch>
              </a:blipFill>
              <a:ln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1961476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7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à coins arrondis 2"/>
          <p:cNvSpPr/>
          <p:nvPr/>
        </p:nvSpPr>
        <p:spPr>
          <a:xfrm>
            <a:off x="619796" y="2645522"/>
            <a:ext cx="7918450" cy="1448770"/>
          </a:xfrm>
          <a:prstGeom prst="roundRect">
            <a:avLst/>
          </a:prstGeom>
          <a:solidFill>
            <a:schemeClr val="bg1">
              <a:lumMod val="65000"/>
              <a:alpha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0000"/>
              </a:srgbClr>
            </a:outerShdw>
            <a:softEdge rad="12700"/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sz="6000" b="1" cap="small" dirty="0">
                <a:solidFill>
                  <a:srgbClr val="FF0000"/>
                </a:solidFill>
                <a:latin typeface="Georgia" pitchFamily="18" charset="0"/>
                <a:ea typeface="+mj-ea"/>
                <a:cs typeface="Arial" pitchFamily="34" charset="0"/>
              </a:rPr>
              <a:t>Fin</a:t>
            </a:r>
            <a:endParaRPr lang="fr-FR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8664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 txBox="1">
            <a:spLocks/>
          </p:cNvSpPr>
          <p:nvPr/>
        </p:nvSpPr>
        <p:spPr>
          <a:xfrm>
            <a:off x="0" y="384473"/>
            <a:ext cx="9144000" cy="92333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5400" b="1" dirty="0">
                <a:solidFill>
                  <a:srgbClr val="FF0000"/>
                </a:solidFill>
                <a:latin typeface="Cambria" panose="02040503050406030204" pitchFamily="18" charset="0"/>
                <a:cs typeface="Arial" panose="020B0604020202020204" pitchFamily="34" charset="0"/>
              </a:rPr>
              <a:t>N°1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Espace réservé du contenu 7"/>
              <p:cNvSpPr txBox="1">
                <a:spLocks/>
              </p:cNvSpPr>
              <p:nvPr/>
            </p:nvSpPr>
            <p:spPr>
              <a:xfrm>
                <a:off x="0" y="1600200"/>
                <a:ext cx="9144000" cy="5257800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Font typeface="Arial" panose="020B0604020202020204" pitchFamily="34" charset="0"/>
                  <a:buNone/>
                </a:pPr>
                <a:endParaRPr lang="fr-FR" sz="4800" dirty="0"/>
              </a:p>
              <a:p>
                <a:pPr marL="0" indent="0">
                  <a:buFont typeface="Arial" panose="020B0604020202020204" pitchFamily="34" charset="0"/>
                  <a:buNone/>
                </a:pPr>
                <a:r>
                  <a:rPr lang="fr-FR" sz="4800" dirty="0">
                    <a:latin typeface="Cambria" panose="02040503050406030204" pitchFamily="18" charset="0"/>
                  </a:rPr>
                  <a:t>		Pour tout entier </a:t>
                </a:r>
                <a14:m>
                  <m:oMath xmlns:m="http://schemas.openxmlformats.org/officeDocument/2006/math">
                    <m:r>
                      <a:rPr lang="fr-FR" sz="4800" b="0" i="1" smtClean="0">
                        <a:latin typeface="Cambria Math"/>
                      </a:rPr>
                      <m:t>𝑛</m:t>
                    </m:r>
                    <m:r>
                      <a:rPr lang="fr-FR" sz="4800" b="0" i="1" smtClean="0">
                        <a:latin typeface="Cambria Math"/>
                      </a:rPr>
                      <m:t>≥0,</m:t>
                    </m:r>
                  </m:oMath>
                </a14:m>
                <a:endParaRPr lang="fr-FR" sz="4800" b="0" dirty="0">
                  <a:latin typeface="Cambria" panose="02040503050406030204" pitchFamily="18" charset="0"/>
                </a:endParaRPr>
              </a:p>
              <a:p>
                <a:pPr marL="0" indent="0">
                  <a:buFont typeface="Arial" panose="020B0604020202020204" pitchFamily="34" charset="0"/>
                  <a:buNone/>
                </a:pPr>
                <a:r>
                  <a:rPr lang="fr-FR" sz="4800" b="0" dirty="0"/>
                  <a:t>	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4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4800" b="0" i="1" smtClean="0">
                            <a:latin typeface="Cambria Math"/>
                          </a:rPr>
                          <m:t>𝑢</m:t>
                        </m:r>
                      </m:e>
                      <m:sub>
                        <m:r>
                          <a:rPr lang="fr-FR" sz="4800" b="0" i="1" smtClean="0">
                            <a:latin typeface="Cambria Math"/>
                          </a:rPr>
                          <m:t>𝑛</m:t>
                        </m:r>
                      </m:sub>
                    </m:sSub>
                    <m:r>
                      <a:rPr lang="fr-FR" sz="4800" b="0" i="1" smtClean="0">
                        <a:latin typeface="Cambria Math"/>
                      </a:rPr>
                      <m:t>=−5</m:t>
                    </m:r>
                    <m:r>
                      <a:rPr lang="fr-FR" sz="4800" b="0" i="1" smtClean="0">
                        <a:latin typeface="Cambria Math"/>
                      </a:rPr>
                      <m:t>𝑛</m:t>
                    </m:r>
                    <m:r>
                      <a:rPr lang="fr-FR" sz="4800" b="0" i="1" smtClean="0">
                        <a:latin typeface="Cambria Math"/>
                      </a:rPr>
                      <m:t>+2</m:t>
                    </m:r>
                  </m:oMath>
                </a14:m>
                <a:endParaRPr lang="fr-FR" sz="4800" b="0" dirty="0"/>
              </a:p>
              <a:p>
                <a:pPr marL="0" indent="0">
                  <a:buNone/>
                </a:pPr>
                <a:r>
                  <a:rPr lang="fr-FR" sz="4800" dirty="0"/>
                  <a:t>	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4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4800" i="1">
                            <a:latin typeface="Cambria Math"/>
                          </a:rPr>
                          <m:t>𝑢</m:t>
                        </m:r>
                      </m:e>
                      <m:sub>
                        <m:r>
                          <a:rPr lang="fr-FR" sz="4800" b="0" i="1" smtClean="0">
                            <a:latin typeface="Cambria Math"/>
                          </a:rPr>
                          <m:t>5</m:t>
                        </m:r>
                      </m:sub>
                    </m:sSub>
                    <m:r>
                      <a:rPr lang="fr-FR" sz="4800" i="1">
                        <a:latin typeface="Cambria Math"/>
                      </a:rPr>
                      <m:t>=</m:t>
                    </m:r>
                  </m:oMath>
                </a14:m>
                <a:endParaRPr lang="fr-FR" sz="4800" b="0" dirty="0"/>
              </a:p>
            </p:txBody>
          </p:sp>
        </mc:Choice>
        <mc:Fallback xmlns="">
          <p:sp>
            <p:nvSpPr>
              <p:cNvPr id="5" name="Espace réservé du contenu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1600200"/>
                <a:ext cx="9144000" cy="5257800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6573684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 txBox="1">
            <a:spLocks/>
          </p:cNvSpPr>
          <p:nvPr/>
        </p:nvSpPr>
        <p:spPr>
          <a:xfrm>
            <a:off x="0" y="384473"/>
            <a:ext cx="9144000" cy="92333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5400" b="1" dirty="0">
                <a:solidFill>
                  <a:srgbClr val="FF0000"/>
                </a:solidFill>
                <a:latin typeface="Cambria" panose="02040503050406030204" pitchFamily="18" charset="0"/>
                <a:cs typeface="Arial" panose="020B0604020202020204" pitchFamily="34" charset="0"/>
              </a:rPr>
              <a:t>N°2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Espace réservé du contenu 7"/>
              <p:cNvSpPr txBox="1">
                <a:spLocks/>
              </p:cNvSpPr>
              <p:nvPr/>
            </p:nvSpPr>
            <p:spPr>
              <a:xfrm>
                <a:off x="0" y="1600200"/>
                <a:ext cx="9144000" cy="5257800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None/>
                </a:pPr>
                <a:endParaRPr lang="fr-FR" sz="4800" dirty="0">
                  <a:latin typeface="Cambria" panose="02040503050406030204" pitchFamily="18" charset="0"/>
                </a:endParaRPr>
              </a:p>
              <a:p>
                <a:pPr marL="0" indent="0">
                  <a:buNone/>
                </a:pPr>
                <a:r>
                  <a:rPr lang="fr-FR" sz="4800" dirty="0">
                    <a:latin typeface="Cambria" panose="02040503050406030204" pitchFamily="18" charset="0"/>
                  </a:rPr>
                  <a:t>		Pour tout entier </a:t>
                </a:r>
                <a14:m>
                  <m:oMath xmlns:m="http://schemas.openxmlformats.org/officeDocument/2006/math">
                    <m:r>
                      <a:rPr lang="fr-FR" sz="4800" i="1">
                        <a:latin typeface="Cambria Math"/>
                      </a:rPr>
                      <m:t>𝑛</m:t>
                    </m:r>
                    <m:r>
                      <a:rPr lang="fr-FR" sz="4800" i="1">
                        <a:latin typeface="Cambria Math"/>
                      </a:rPr>
                      <m:t>≥0,</m:t>
                    </m:r>
                  </m:oMath>
                </a14:m>
                <a:endParaRPr lang="fr-FR" sz="4800" dirty="0">
                  <a:latin typeface="Cambria" panose="02040503050406030204" pitchFamily="18" charset="0"/>
                </a:endParaRPr>
              </a:p>
              <a:p>
                <a:pPr marL="0" indent="0">
                  <a:buNone/>
                </a:pPr>
                <a:r>
                  <a:rPr lang="fr-FR" sz="4800" dirty="0">
                    <a:latin typeface="Cambria" panose="02040503050406030204" pitchFamily="18" charset="0"/>
                  </a:rPr>
                  <a:t>	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4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4800" i="1">
                            <a:latin typeface="Cambria Math"/>
                          </a:rPr>
                          <m:t>𝑢</m:t>
                        </m:r>
                      </m:e>
                      <m:sub>
                        <m:r>
                          <a:rPr lang="fr-FR" sz="4800" i="1">
                            <a:latin typeface="Cambria Math"/>
                          </a:rPr>
                          <m:t>𝑛</m:t>
                        </m:r>
                      </m:sub>
                    </m:sSub>
                    <m:r>
                      <a:rPr lang="fr-FR" sz="4800" i="1">
                        <a:latin typeface="Cambria Math"/>
                      </a:rPr>
                      <m:t>=−</m:t>
                    </m:r>
                    <m:sSup>
                      <m:sSupPr>
                        <m:ctrlPr>
                          <a:rPr lang="fr-FR" sz="48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fr-FR" sz="4800" b="0" i="1" smtClean="0">
                            <a:latin typeface="Cambria Math"/>
                          </a:rPr>
                          <m:t>𝑛</m:t>
                        </m:r>
                      </m:e>
                      <m:sup>
                        <m:r>
                          <a:rPr lang="fr-FR" sz="4800" b="0" i="1" smtClean="0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fr-FR" sz="4800" i="1">
                        <a:latin typeface="Cambria Math"/>
                      </a:rPr>
                      <m:t>+2</m:t>
                    </m:r>
                  </m:oMath>
                </a14:m>
                <a:endParaRPr lang="fr-FR" sz="4800" dirty="0"/>
              </a:p>
              <a:p>
                <a:pPr marL="0" indent="0">
                  <a:buNone/>
                </a:pPr>
                <a:r>
                  <a:rPr lang="fr-FR" sz="4800" dirty="0">
                    <a:latin typeface="Cambria" panose="02040503050406030204" pitchFamily="18" charset="0"/>
                  </a:rPr>
                  <a:t>	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4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4800" i="1">
                            <a:latin typeface="Cambria Math"/>
                          </a:rPr>
                          <m:t>𝑢</m:t>
                        </m:r>
                      </m:e>
                      <m:sub>
                        <m:r>
                          <a:rPr lang="fr-FR" sz="4800" b="0" i="1" smtClean="0">
                            <a:latin typeface="Cambria Math"/>
                          </a:rPr>
                          <m:t>7</m:t>
                        </m:r>
                      </m:sub>
                    </m:sSub>
                    <m:r>
                      <a:rPr lang="fr-FR" sz="4800" b="0" i="1" smtClean="0">
                        <a:latin typeface="Cambria Math"/>
                      </a:rPr>
                      <m:t>=</m:t>
                    </m:r>
                  </m:oMath>
                </a14:m>
                <a:endParaRPr lang="fr-FR" sz="4800" dirty="0"/>
              </a:p>
              <a:p>
                <a:pPr marL="0" indent="0">
                  <a:buNone/>
                </a:pPr>
                <a:endParaRPr lang="fr-FR" sz="4800" dirty="0">
                  <a:latin typeface="Cambria" panose="02040503050406030204" pitchFamily="18" charset="0"/>
                </a:endParaRPr>
              </a:p>
            </p:txBody>
          </p:sp>
        </mc:Choice>
        <mc:Fallback xmlns="">
          <p:sp>
            <p:nvSpPr>
              <p:cNvPr id="5" name="Espace réservé du contenu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1600200"/>
                <a:ext cx="9144000" cy="5257800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5180497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 txBox="1">
            <a:spLocks/>
          </p:cNvSpPr>
          <p:nvPr/>
        </p:nvSpPr>
        <p:spPr>
          <a:xfrm>
            <a:off x="0" y="384473"/>
            <a:ext cx="9144000" cy="92333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5400" b="1" dirty="0">
                <a:solidFill>
                  <a:srgbClr val="FF0000"/>
                </a:solidFill>
                <a:latin typeface="Cambria" panose="02040503050406030204" pitchFamily="18" charset="0"/>
                <a:cs typeface="Arial" panose="020B0604020202020204" pitchFamily="34" charset="0"/>
              </a:rPr>
              <a:t>N°3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Espace réservé du contenu 7"/>
              <p:cNvSpPr txBox="1">
                <a:spLocks/>
              </p:cNvSpPr>
              <p:nvPr/>
            </p:nvSpPr>
            <p:spPr>
              <a:xfrm>
                <a:off x="0" y="1600200"/>
                <a:ext cx="9144000" cy="5257800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None/>
                </a:pPr>
                <a:endParaRPr lang="fr-FR" sz="4800" dirty="0">
                  <a:latin typeface="Cambria" panose="02040503050406030204" pitchFamily="18" charset="0"/>
                </a:endParaRPr>
              </a:p>
              <a:p>
                <a:pPr marL="0" indent="0">
                  <a:buNone/>
                </a:pPr>
                <a:r>
                  <a:rPr lang="fr-FR" sz="4800" dirty="0">
                    <a:latin typeface="Cambria" panose="02040503050406030204" pitchFamily="18" charset="0"/>
                  </a:rPr>
                  <a:t>		Pour tout entier </a:t>
                </a:r>
                <a14:m>
                  <m:oMath xmlns:m="http://schemas.openxmlformats.org/officeDocument/2006/math">
                    <m:r>
                      <a:rPr lang="fr-FR" sz="4800" i="1">
                        <a:latin typeface="Cambria Math"/>
                      </a:rPr>
                      <m:t>𝑛</m:t>
                    </m:r>
                    <m:r>
                      <a:rPr lang="fr-FR" sz="4800" i="1">
                        <a:latin typeface="Cambria Math"/>
                      </a:rPr>
                      <m:t>≥0,</m:t>
                    </m:r>
                  </m:oMath>
                </a14:m>
                <a:endParaRPr lang="fr-FR" sz="4800" dirty="0">
                  <a:latin typeface="Cambria" panose="02040503050406030204" pitchFamily="18" charset="0"/>
                </a:endParaRPr>
              </a:p>
              <a:p>
                <a:pPr marL="0" indent="0">
                  <a:buNone/>
                </a:pPr>
                <a:r>
                  <a:rPr lang="fr-FR" sz="4800" dirty="0"/>
                  <a:t>	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4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4800" i="1">
                            <a:latin typeface="Cambria Math"/>
                          </a:rPr>
                          <m:t>𝑢</m:t>
                        </m:r>
                      </m:e>
                      <m:sub>
                        <m:r>
                          <a:rPr lang="fr-FR" sz="4800" i="1">
                            <a:latin typeface="Cambria Math"/>
                          </a:rPr>
                          <m:t>𝑛</m:t>
                        </m:r>
                        <m:r>
                          <a:rPr lang="fr-FR" sz="4800" b="0" i="1" smtClean="0">
                            <a:latin typeface="Cambria Math"/>
                          </a:rPr>
                          <m:t>+1</m:t>
                        </m:r>
                      </m:sub>
                    </m:sSub>
                    <m:r>
                      <a:rPr lang="fr-FR" sz="4800" i="1"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fr-FR" sz="48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fr-FR" sz="4800" b="0" i="1" smtClean="0">
                            <a:latin typeface="Cambria Math"/>
                          </a:rPr>
                          <m:t>𝑛</m:t>
                        </m:r>
                      </m:e>
                      <m:sup>
                        <m:r>
                          <a:rPr lang="fr-FR" sz="4800" b="0" i="1" smtClean="0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fr-FR" sz="4800" b="0" i="1" smtClean="0">
                        <a:latin typeface="Cambria Math"/>
                      </a:rPr>
                      <m:t>+2</m:t>
                    </m:r>
                    <m:r>
                      <a:rPr lang="fr-FR" sz="4800" b="0" i="1" smtClean="0">
                        <a:latin typeface="Cambria Math"/>
                      </a:rPr>
                      <m:t>𝑛</m:t>
                    </m:r>
                    <m:r>
                      <a:rPr lang="fr-FR" sz="4800" b="0" i="1" smtClean="0">
                        <a:latin typeface="Cambria Math"/>
                      </a:rPr>
                      <m:t>−1</m:t>
                    </m:r>
                  </m:oMath>
                </a14:m>
                <a:endParaRPr lang="fr-FR" sz="4800" dirty="0"/>
              </a:p>
              <a:p>
                <a:pPr marL="0" indent="0">
                  <a:buNone/>
                </a:pPr>
                <a:r>
                  <a:rPr lang="fr-FR" sz="4800" dirty="0"/>
                  <a:t>	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4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4800" i="1">
                            <a:latin typeface="Cambria Math"/>
                          </a:rPr>
                          <m:t>𝑢</m:t>
                        </m:r>
                      </m:e>
                      <m:sub>
                        <m:r>
                          <a:rPr lang="fr-FR" sz="4800" i="1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fr-FR" sz="4800" b="0" i="1" smtClean="0">
                        <a:latin typeface="Cambria Math"/>
                      </a:rPr>
                      <m:t>=</m:t>
                    </m:r>
                  </m:oMath>
                </a14:m>
                <a:endParaRPr lang="fr-FR" sz="4800" dirty="0"/>
              </a:p>
              <a:p>
                <a:pPr marL="0" indent="0" algn="ctr">
                  <a:buNone/>
                </a:pPr>
                <a:r>
                  <a:rPr lang="fr-FR" sz="4800" dirty="0"/>
                  <a:t> </a:t>
                </a:r>
              </a:p>
            </p:txBody>
          </p:sp>
        </mc:Choice>
        <mc:Fallback xmlns="">
          <p:sp>
            <p:nvSpPr>
              <p:cNvPr id="5" name="Espace réservé du contenu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1600200"/>
                <a:ext cx="9144000" cy="5257800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502372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 txBox="1">
            <a:spLocks/>
          </p:cNvSpPr>
          <p:nvPr/>
        </p:nvSpPr>
        <p:spPr>
          <a:xfrm>
            <a:off x="0" y="384473"/>
            <a:ext cx="9144000" cy="92333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5400" b="1" dirty="0">
                <a:solidFill>
                  <a:srgbClr val="FF0000"/>
                </a:solidFill>
                <a:latin typeface="Cambria" panose="02040503050406030204" pitchFamily="18" charset="0"/>
                <a:cs typeface="Arial" panose="020B0604020202020204" pitchFamily="34" charset="0"/>
              </a:rPr>
              <a:t>N°4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Espace réservé du contenu 7"/>
              <p:cNvSpPr txBox="1">
                <a:spLocks/>
              </p:cNvSpPr>
              <p:nvPr/>
            </p:nvSpPr>
            <p:spPr>
              <a:xfrm>
                <a:off x="0" y="1600200"/>
                <a:ext cx="9144000" cy="5257800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None/>
                </a:pPr>
                <a:endParaRPr lang="fr-FR" sz="4800" dirty="0">
                  <a:latin typeface="Cambria" panose="02040503050406030204" pitchFamily="18" charset="0"/>
                </a:endParaRPr>
              </a:p>
              <a:p>
                <a:pPr marL="0" indent="0">
                  <a:buNone/>
                </a:pPr>
                <a:r>
                  <a:rPr lang="fr-FR" sz="4800" dirty="0">
                    <a:latin typeface="Cambria" panose="02040503050406030204" pitchFamily="18" charset="0"/>
                  </a:rPr>
                  <a:t>		Pour tout entier </a:t>
                </a:r>
                <a14:m>
                  <m:oMath xmlns:m="http://schemas.openxmlformats.org/officeDocument/2006/math">
                    <m:r>
                      <a:rPr lang="fr-FR" sz="4800" i="1">
                        <a:latin typeface="Cambria Math"/>
                      </a:rPr>
                      <m:t>𝑛</m:t>
                    </m:r>
                    <m:r>
                      <a:rPr lang="fr-FR" sz="4800" i="1">
                        <a:latin typeface="Cambria Math"/>
                      </a:rPr>
                      <m:t>≥1,</m:t>
                    </m:r>
                  </m:oMath>
                </a14:m>
                <a:endParaRPr lang="fr-FR" sz="4800" dirty="0">
                  <a:latin typeface="Cambria" panose="02040503050406030204" pitchFamily="18" charset="0"/>
                </a:endParaRPr>
              </a:p>
              <a:p>
                <a:pPr marL="0" indent="0">
                  <a:buNone/>
                </a:pPr>
                <a:r>
                  <a:rPr lang="fr-FR" sz="4800" dirty="0">
                    <a:latin typeface="Cambria" panose="02040503050406030204" pitchFamily="18" charset="0"/>
                  </a:rPr>
                  <a:t>	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4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4800" i="1">
                            <a:latin typeface="Cambria Math"/>
                          </a:rPr>
                          <m:t>𝑢</m:t>
                        </m:r>
                      </m:e>
                      <m:sub>
                        <m:r>
                          <a:rPr lang="fr-FR" sz="4800" i="1">
                            <a:latin typeface="Cambria Math"/>
                          </a:rPr>
                          <m:t>𝑛</m:t>
                        </m:r>
                      </m:sub>
                    </m:sSub>
                    <m:r>
                      <a:rPr lang="fr-FR" sz="4800" i="1"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fr-FR" sz="48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fr-FR" sz="48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fr-FR" sz="4800" b="0" i="1" smtClean="0">
                                <a:latin typeface="Cambria Math"/>
                              </a:rPr>
                              <m:t>𝑛</m:t>
                            </m:r>
                            <m:r>
                              <a:rPr lang="fr-FR" sz="4800" b="0" i="1" smtClean="0">
                                <a:latin typeface="Cambria Math"/>
                              </a:rPr>
                              <m:t>−1</m:t>
                            </m:r>
                          </m:e>
                        </m:d>
                      </m:e>
                      <m:sup>
                        <m:r>
                          <a:rPr lang="fr-FR" sz="4800" b="0" i="1" smtClean="0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fr-FR" sz="4800" i="1">
                        <a:latin typeface="Cambria Math"/>
                      </a:rPr>
                      <m:t>+1</m:t>
                    </m:r>
                  </m:oMath>
                </a14:m>
                <a:endParaRPr lang="fr-FR" sz="4800" dirty="0"/>
              </a:p>
              <a:p>
                <a:pPr marL="0" indent="0">
                  <a:buNone/>
                </a:pPr>
                <a:r>
                  <a:rPr lang="fr-FR" sz="4800" dirty="0">
                    <a:latin typeface="Cambria" panose="02040503050406030204" pitchFamily="18" charset="0"/>
                  </a:rPr>
                  <a:t>	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4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4800" i="1">
                            <a:latin typeface="Cambria Math"/>
                          </a:rPr>
                          <m:t>𝑢</m:t>
                        </m:r>
                      </m:e>
                      <m:sub>
                        <m:r>
                          <a:rPr lang="fr-FR" sz="4800" b="0" i="1" smtClean="0">
                            <a:latin typeface="Cambria Math"/>
                          </a:rPr>
                          <m:t>3</m:t>
                        </m:r>
                      </m:sub>
                    </m:sSub>
                    <m:r>
                      <a:rPr lang="fr-FR" sz="4800" b="0" i="1" smtClean="0">
                        <a:latin typeface="Cambria Math"/>
                      </a:rPr>
                      <m:t>=</m:t>
                    </m:r>
                  </m:oMath>
                </a14:m>
                <a:endParaRPr lang="fr-FR" sz="4800" dirty="0"/>
              </a:p>
              <a:p>
                <a:pPr marL="0" indent="0">
                  <a:buNone/>
                </a:pPr>
                <a:endParaRPr lang="fr-FR" sz="4800" dirty="0">
                  <a:latin typeface="Cambria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4800" dirty="0"/>
              </a:p>
            </p:txBody>
          </p:sp>
        </mc:Choice>
        <mc:Fallback xmlns="">
          <p:sp>
            <p:nvSpPr>
              <p:cNvPr id="5" name="Espace réservé du contenu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1600200"/>
                <a:ext cx="9144000" cy="5257800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3054475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 txBox="1">
            <a:spLocks/>
          </p:cNvSpPr>
          <p:nvPr/>
        </p:nvSpPr>
        <p:spPr>
          <a:xfrm>
            <a:off x="0" y="384473"/>
            <a:ext cx="9144000" cy="92333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5400" b="1" dirty="0">
                <a:solidFill>
                  <a:srgbClr val="FF0000"/>
                </a:solidFill>
                <a:latin typeface="Cambria" panose="02040503050406030204" pitchFamily="18" charset="0"/>
                <a:cs typeface="Arial" panose="020B0604020202020204" pitchFamily="34" charset="0"/>
              </a:rPr>
              <a:t>N°5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Espace réservé du contenu 7"/>
              <p:cNvSpPr txBox="1">
                <a:spLocks/>
              </p:cNvSpPr>
              <p:nvPr/>
            </p:nvSpPr>
            <p:spPr>
              <a:xfrm>
                <a:off x="0" y="1600200"/>
                <a:ext cx="9144000" cy="5257800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None/>
                </a:pPr>
                <a:endParaRPr lang="fr-FR" sz="4800" dirty="0">
                  <a:latin typeface="Cambria" panose="02040503050406030204" pitchFamily="18" charset="0"/>
                </a:endParaRPr>
              </a:p>
              <a:p>
                <a:pPr marL="0" indent="0">
                  <a:buNone/>
                </a:pPr>
                <a:r>
                  <a:rPr lang="fr-FR" sz="4800" dirty="0">
                    <a:latin typeface="Cambria" panose="02040503050406030204" pitchFamily="18" charset="0"/>
                  </a:rPr>
                  <a:t>		Pour tout entier </a:t>
                </a:r>
                <a14:m>
                  <m:oMath xmlns:m="http://schemas.openxmlformats.org/officeDocument/2006/math">
                    <m:r>
                      <a:rPr lang="fr-FR" sz="4800" i="1">
                        <a:latin typeface="Cambria Math"/>
                      </a:rPr>
                      <m:t>𝑛</m:t>
                    </m:r>
                    <m:r>
                      <a:rPr lang="fr-FR" sz="4800" i="1">
                        <a:latin typeface="Cambria Math"/>
                      </a:rPr>
                      <m:t>≥0,</m:t>
                    </m:r>
                  </m:oMath>
                </a14:m>
                <a:endParaRPr lang="fr-FR" sz="4800" dirty="0">
                  <a:latin typeface="Cambria" panose="02040503050406030204" pitchFamily="18" charset="0"/>
                </a:endParaRPr>
              </a:p>
              <a:p>
                <a:pPr marL="0" indent="0">
                  <a:buNone/>
                </a:pPr>
                <a:r>
                  <a:rPr lang="fr-FR" sz="4800" dirty="0">
                    <a:latin typeface="Cambria" panose="02040503050406030204" pitchFamily="18" charset="0"/>
                  </a:rPr>
                  <a:t>		</a:t>
                </a:r>
                <a:r>
                  <a:rPr lang="fr-FR" sz="4800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4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4800" i="1">
                            <a:latin typeface="Cambria Math"/>
                          </a:rPr>
                          <m:t>𝑢</m:t>
                        </m:r>
                      </m:e>
                      <m:sub>
                        <m:r>
                          <a:rPr lang="fr-FR" sz="4800" i="1">
                            <a:latin typeface="Cambria Math"/>
                          </a:rPr>
                          <m:t>𝑛</m:t>
                        </m:r>
                      </m:sub>
                    </m:sSub>
                    <m:r>
                      <a:rPr lang="fr-FR" sz="4800" i="1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fr-FR" sz="48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fr-FR" sz="4800" i="1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fr-FR" sz="4800" i="1">
                            <a:latin typeface="Cambria Math"/>
                          </a:rPr>
                          <m:t>𝑛</m:t>
                        </m:r>
                        <m:r>
                          <a:rPr lang="fr-FR" sz="4800" i="1">
                            <a:latin typeface="Cambria Math"/>
                          </a:rPr>
                          <m:t>+1</m:t>
                        </m:r>
                      </m:den>
                    </m:f>
                  </m:oMath>
                </a14:m>
                <a:endParaRPr lang="fr-FR" sz="4800" dirty="0">
                  <a:latin typeface="Cambria" panose="02040503050406030204" pitchFamily="18" charset="0"/>
                </a:endParaRPr>
              </a:p>
              <a:p>
                <a:pPr marL="0" indent="0">
                  <a:buNone/>
                </a:pPr>
                <a:r>
                  <a:rPr lang="fr-FR" sz="4800" dirty="0">
                    <a:latin typeface="Cambria" panose="02040503050406030204" pitchFamily="18" charset="0"/>
                  </a:rPr>
                  <a:t>		</a:t>
                </a:r>
                <a:r>
                  <a:rPr lang="fr-FR" sz="4800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4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4800" i="1">
                            <a:latin typeface="Cambria Math"/>
                          </a:rPr>
                          <m:t>𝑢</m:t>
                        </m:r>
                      </m:e>
                      <m:sub>
                        <m:r>
                          <a:rPr lang="fr-FR" sz="4800" b="0" i="1" smtClean="0"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lang="fr-FR" sz="4800" b="0" i="1" smtClean="0">
                        <a:latin typeface="Cambria Math"/>
                      </a:rPr>
                      <m:t>=</m:t>
                    </m:r>
                  </m:oMath>
                </a14:m>
                <a:endParaRPr lang="fr-FR" sz="4800" dirty="0">
                  <a:latin typeface="Cambria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4800" dirty="0"/>
              </a:p>
              <a:p>
                <a:pPr marL="0" indent="0">
                  <a:buNone/>
                </a:pPr>
                <a:endParaRPr lang="fr-FR" sz="4800" dirty="0"/>
              </a:p>
            </p:txBody>
          </p:sp>
        </mc:Choice>
        <mc:Fallback xmlns="">
          <p:sp>
            <p:nvSpPr>
              <p:cNvPr id="5" name="Espace réservé du contenu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1600200"/>
                <a:ext cx="9144000" cy="5257800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12843906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 txBox="1">
            <a:spLocks/>
          </p:cNvSpPr>
          <p:nvPr/>
        </p:nvSpPr>
        <p:spPr>
          <a:xfrm>
            <a:off x="0" y="384473"/>
            <a:ext cx="9144000" cy="92333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5400" b="1" dirty="0">
                <a:solidFill>
                  <a:srgbClr val="FF0000"/>
                </a:solidFill>
                <a:latin typeface="Cambria" panose="02040503050406030204" pitchFamily="18" charset="0"/>
                <a:cs typeface="Arial" panose="020B0604020202020204" pitchFamily="34" charset="0"/>
              </a:rPr>
              <a:t>N°6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Espace réservé du contenu 7"/>
              <p:cNvSpPr txBox="1">
                <a:spLocks/>
              </p:cNvSpPr>
              <p:nvPr/>
            </p:nvSpPr>
            <p:spPr>
              <a:xfrm>
                <a:off x="0" y="1600200"/>
                <a:ext cx="9144000" cy="5257800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None/>
                </a:pPr>
                <a:endParaRPr lang="fr-FR" sz="4800" dirty="0">
                  <a:latin typeface="Cambria" panose="02040503050406030204" pitchFamily="18" charset="0"/>
                </a:endParaRPr>
              </a:p>
              <a:p>
                <a:pPr marL="0" indent="0">
                  <a:buNone/>
                </a:pPr>
                <a:r>
                  <a:rPr lang="fr-FR" sz="4800" dirty="0">
                    <a:latin typeface="Cambria" panose="02040503050406030204" pitchFamily="18" charset="0"/>
                  </a:rPr>
                  <a:t>		Pour tout entier </a:t>
                </a:r>
                <a14:m>
                  <m:oMath xmlns:m="http://schemas.openxmlformats.org/officeDocument/2006/math">
                    <m:r>
                      <a:rPr lang="fr-FR" sz="4800" i="1">
                        <a:latin typeface="Cambria Math"/>
                      </a:rPr>
                      <m:t>𝑛</m:t>
                    </m:r>
                    <m:r>
                      <a:rPr lang="fr-FR" sz="4800" i="1">
                        <a:latin typeface="Cambria Math"/>
                      </a:rPr>
                      <m:t>≥0,</m:t>
                    </m:r>
                  </m:oMath>
                </a14:m>
                <a:endParaRPr lang="fr-FR" sz="4800" dirty="0">
                  <a:latin typeface="Cambria" panose="02040503050406030204" pitchFamily="18" charset="0"/>
                </a:endParaRPr>
              </a:p>
              <a:p>
                <a:pPr marL="0" indent="0">
                  <a:buNone/>
                </a:pPr>
                <a:r>
                  <a:rPr lang="fr-FR" sz="4800" dirty="0">
                    <a:latin typeface="Cambria" panose="02040503050406030204" pitchFamily="18" charset="0"/>
                  </a:rPr>
                  <a:t>	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4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4800" i="1">
                            <a:latin typeface="Cambria Math"/>
                          </a:rPr>
                          <m:t>𝑢</m:t>
                        </m:r>
                      </m:e>
                      <m:sub>
                        <m:r>
                          <a:rPr lang="fr-FR" sz="4800" i="1">
                            <a:latin typeface="Cambria Math"/>
                          </a:rPr>
                          <m:t>𝑛</m:t>
                        </m:r>
                      </m:sub>
                    </m:sSub>
                    <m:r>
                      <a:rPr lang="fr-FR" sz="4800" i="1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fr-FR" sz="48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fr-FR" sz="4800" b="0" i="1" smtClean="0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fr-FR" sz="4800" b="0" i="1" smtClean="0">
                            <a:latin typeface="Cambria Math"/>
                          </a:rPr>
                          <m:t>2</m:t>
                        </m:r>
                      </m:den>
                    </m:f>
                    <m:r>
                      <a:rPr lang="fr-FR" sz="4800" b="0" i="1" smtClean="0">
                        <a:latin typeface="Cambria Math"/>
                      </a:rPr>
                      <m:t>𝑛</m:t>
                    </m:r>
                    <m:r>
                      <a:rPr lang="fr-FR" sz="4800" b="0" i="1" smtClean="0">
                        <a:latin typeface="Cambria Math"/>
                      </a:rPr>
                      <m:t>+3</m:t>
                    </m:r>
                  </m:oMath>
                </a14:m>
                <a:endParaRPr lang="fr-FR" sz="4800" b="0" dirty="0">
                  <a:latin typeface="Cambria" panose="02040503050406030204" pitchFamily="18" charset="0"/>
                </a:endParaRPr>
              </a:p>
              <a:p>
                <a:pPr marL="0" indent="0">
                  <a:buNone/>
                </a:pPr>
                <a:r>
                  <a:rPr lang="fr-FR" sz="4800" dirty="0">
                    <a:latin typeface="Cambria" panose="02040503050406030204" pitchFamily="18" charset="0"/>
                  </a:rPr>
                  <a:t>	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4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4800" i="1">
                            <a:latin typeface="Cambria Math"/>
                          </a:rPr>
                          <m:t>𝑢</m:t>
                        </m:r>
                      </m:e>
                      <m:sub>
                        <m:r>
                          <a:rPr lang="fr-FR" sz="4800" b="0" i="1" smtClean="0">
                            <a:latin typeface="Cambria Math"/>
                          </a:rPr>
                          <m:t>8</m:t>
                        </m:r>
                      </m:sub>
                    </m:sSub>
                    <m:r>
                      <a:rPr lang="fr-FR" sz="4800" i="1">
                        <a:latin typeface="Cambria Math"/>
                      </a:rPr>
                      <m:t>=</m:t>
                    </m:r>
                  </m:oMath>
                </a14:m>
                <a:endParaRPr lang="fr-FR" sz="4800" dirty="0"/>
              </a:p>
              <a:p>
                <a:pPr marL="0" indent="0">
                  <a:buNone/>
                </a:pPr>
                <a:endParaRPr lang="fr-FR" sz="4800" dirty="0">
                  <a:latin typeface="Cambria" panose="02040503050406030204" pitchFamily="18" charset="0"/>
                </a:endParaRPr>
              </a:p>
              <a:p>
                <a:pPr marL="0" indent="0">
                  <a:buNone/>
                </a:pPr>
                <a:endParaRPr lang="fr-FR" sz="4800" dirty="0"/>
              </a:p>
            </p:txBody>
          </p:sp>
        </mc:Choice>
        <mc:Fallback xmlns="">
          <p:sp>
            <p:nvSpPr>
              <p:cNvPr id="5" name="Espace réservé du contenu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1600200"/>
                <a:ext cx="9144000" cy="5257800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3475246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 txBox="1">
            <a:spLocks/>
          </p:cNvSpPr>
          <p:nvPr/>
        </p:nvSpPr>
        <p:spPr>
          <a:xfrm>
            <a:off x="0" y="384473"/>
            <a:ext cx="9144000" cy="92333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5400" b="1" dirty="0">
                <a:solidFill>
                  <a:srgbClr val="FF0000"/>
                </a:solidFill>
                <a:latin typeface="Cambria" panose="02040503050406030204" pitchFamily="18" charset="0"/>
                <a:cs typeface="Arial" panose="020B0604020202020204" pitchFamily="34" charset="0"/>
              </a:rPr>
              <a:t>N°7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Espace réservé du contenu 7"/>
              <p:cNvSpPr txBox="1">
                <a:spLocks/>
              </p:cNvSpPr>
              <p:nvPr/>
            </p:nvSpPr>
            <p:spPr>
              <a:xfrm>
                <a:off x="0" y="1600200"/>
                <a:ext cx="9144000" cy="5257800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endParaRPr lang="fr-FR" sz="4800" dirty="0">
                  <a:latin typeface="Cambria" panose="02040503050406030204" pitchFamily="18" charset="0"/>
                </a:endParaRPr>
              </a:p>
              <a:p>
                <a:pPr marL="0" indent="0">
                  <a:buNone/>
                </a:pPr>
                <a:r>
                  <a:rPr lang="fr-FR" sz="4800" dirty="0">
                    <a:latin typeface="Cambria" panose="02040503050406030204" pitchFamily="18" charset="0"/>
                  </a:rPr>
                  <a:t>		Pour tout entier </a:t>
                </a:r>
                <a14:m>
                  <m:oMath xmlns:m="http://schemas.openxmlformats.org/officeDocument/2006/math">
                    <m:r>
                      <a:rPr lang="fr-FR" sz="4800" i="1">
                        <a:latin typeface="Cambria Math"/>
                      </a:rPr>
                      <m:t>𝑛</m:t>
                    </m:r>
                    <m:r>
                      <a:rPr lang="fr-FR" sz="4800" i="1">
                        <a:latin typeface="Cambria Math"/>
                      </a:rPr>
                      <m:t>≥0,</m:t>
                    </m:r>
                  </m:oMath>
                </a14:m>
                <a:endParaRPr lang="fr-FR" sz="4800" dirty="0">
                  <a:latin typeface="Cambria" panose="02040503050406030204" pitchFamily="18" charset="0"/>
                </a:endParaRPr>
              </a:p>
              <a:p>
                <a:pPr marL="0" indent="0">
                  <a:buNone/>
                </a:pPr>
                <a:r>
                  <a:rPr lang="fr-FR" sz="4800" dirty="0"/>
                  <a:t>	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4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4800" i="1">
                            <a:latin typeface="Cambria Math"/>
                          </a:rPr>
                          <m:t>𝑢</m:t>
                        </m:r>
                      </m:e>
                      <m:sub>
                        <m:r>
                          <a:rPr lang="fr-FR" sz="4800" i="1">
                            <a:latin typeface="Cambria Math"/>
                          </a:rPr>
                          <m:t>𝑛</m:t>
                        </m:r>
                        <m:r>
                          <a:rPr lang="fr-FR" sz="4800" b="0" i="1" smtClean="0">
                            <a:latin typeface="Cambria Math"/>
                          </a:rPr>
                          <m:t>+1</m:t>
                        </m:r>
                      </m:sub>
                    </m:sSub>
                    <m:r>
                      <a:rPr lang="fr-FR" sz="4800" b="0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fr-FR" sz="48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fr-FR" sz="4800" b="0" i="1" smtClean="0">
                            <a:latin typeface="Cambria Math"/>
                          </a:rPr>
                          <m:t>4</m:t>
                        </m:r>
                      </m:num>
                      <m:den>
                        <m:r>
                          <a:rPr lang="fr-FR" sz="4800" b="0" i="1" smtClean="0">
                            <a:latin typeface="Cambria Math"/>
                          </a:rPr>
                          <m:t>3</m:t>
                        </m:r>
                      </m:den>
                    </m:f>
                    <m:r>
                      <a:rPr lang="fr-FR" sz="4800" b="0" i="1" smtClean="0">
                        <a:latin typeface="Cambria Math"/>
                      </a:rPr>
                      <m:t>(</m:t>
                    </m:r>
                    <m:r>
                      <a:rPr lang="fr-FR" sz="4800" b="0" i="1" smtClean="0">
                        <a:latin typeface="Cambria Math"/>
                      </a:rPr>
                      <m:t>𝑛</m:t>
                    </m:r>
                    <m:r>
                      <a:rPr lang="fr-FR" sz="4800" b="0" i="1" smtClean="0">
                        <a:latin typeface="Cambria Math"/>
                      </a:rPr>
                      <m:t>−1)</m:t>
                    </m:r>
                  </m:oMath>
                </a14:m>
                <a:endParaRPr lang="fr-FR" sz="4800" dirty="0"/>
              </a:p>
              <a:p>
                <a:pPr marL="0" indent="0">
                  <a:buNone/>
                </a:pPr>
                <a:r>
                  <a:rPr lang="fr-FR" sz="4800" dirty="0"/>
                  <a:t>	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4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4800" i="1">
                            <a:latin typeface="Cambria Math"/>
                          </a:rPr>
                          <m:t>𝑢</m:t>
                        </m:r>
                      </m:e>
                      <m:sub>
                        <m:r>
                          <a:rPr lang="fr-FR" sz="4800" b="0" i="1" smtClean="0">
                            <a:latin typeface="Cambria Math"/>
                          </a:rPr>
                          <m:t>5</m:t>
                        </m:r>
                      </m:sub>
                    </m:sSub>
                    <m:r>
                      <a:rPr lang="fr-FR" sz="4800" b="0" i="1" smtClean="0">
                        <a:latin typeface="Cambria Math"/>
                      </a:rPr>
                      <m:t>=</m:t>
                    </m:r>
                  </m:oMath>
                </a14:m>
                <a:endParaRPr lang="fr-FR" sz="4800" dirty="0"/>
              </a:p>
              <a:p>
                <a:pPr marL="0" indent="0">
                  <a:buFont typeface="Arial" panose="020B0604020202020204" pitchFamily="34" charset="0"/>
                  <a:buNone/>
                </a:pPr>
                <a:endParaRPr lang="fr-FR" sz="4800" dirty="0"/>
              </a:p>
            </p:txBody>
          </p:sp>
        </mc:Choice>
        <mc:Fallback xmlns="">
          <p:sp>
            <p:nvSpPr>
              <p:cNvPr id="5" name="Espace réservé du contenu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1600200"/>
                <a:ext cx="9144000" cy="5257800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61016910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bg1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648</TotalTime>
  <Words>797</Words>
  <Application>Microsoft Office PowerPoint</Application>
  <PresentationFormat>Affichage à l'écran (4:3)</PresentationFormat>
  <Paragraphs>171</Paragraphs>
  <Slides>24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24</vt:i4>
      </vt:variant>
    </vt:vector>
  </HeadingPairs>
  <TitlesOfParts>
    <vt:vector size="30" baseType="lpstr">
      <vt:lpstr>Arial</vt:lpstr>
      <vt:lpstr>Calibri</vt:lpstr>
      <vt:lpstr>Cambria</vt:lpstr>
      <vt:lpstr>Cambria Math</vt:lpstr>
      <vt:lpstr>Georgia</vt:lpstr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akc</dc:creator>
  <cp:lastModifiedBy>JC</cp:lastModifiedBy>
  <cp:revision>72</cp:revision>
  <dcterms:created xsi:type="dcterms:W3CDTF">2017-07-12T08:41:42Z</dcterms:created>
  <dcterms:modified xsi:type="dcterms:W3CDTF">2021-08-14T13:22:51Z</dcterms:modified>
</cp:coreProperties>
</file>