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8"/>
  </p:notesMasterIdLst>
  <p:sldIdLst>
    <p:sldId id="256" r:id="rId2"/>
    <p:sldId id="318" r:id="rId3"/>
    <p:sldId id="287" r:id="rId4"/>
    <p:sldId id="319" r:id="rId5"/>
    <p:sldId id="320" r:id="rId6"/>
    <p:sldId id="321" r:id="rId7"/>
    <p:sldId id="322" r:id="rId8"/>
    <p:sldId id="323" r:id="rId9"/>
    <p:sldId id="288" r:id="rId10"/>
    <p:sldId id="324" r:id="rId11"/>
    <p:sldId id="325" r:id="rId12"/>
    <p:sldId id="326" r:id="rId13"/>
    <p:sldId id="327" r:id="rId14"/>
    <p:sldId id="315" r:id="rId15"/>
    <p:sldId id="328" r:id="rId16"/>
    <p:sldId id="329" r:id="rId17"/>
    <p:sldId id="330" r:id="rId18"/>
    <p:sldId id="331" r:id="rId19"/>
    <p:sldId id="332" r:id="rId20"/>
    <p:sldId id="333" r:id="rId21"/>
    <p:sldId id="334" r:id="rId22"/>
    <p:sldId id="335" r:id="rId23"/>
    <p:sldId id="336" r:id="rId24"/>
    <p:sldId id="337" r:id="rId25"/>
    <p:sldId id="338" r:id="rId26"/>
    <p:sldId id="314" r:id="rId2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3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67" autoAdjust="0"/>
    <p:restoredTop sz="94660"/>
  </p:normalViewPr>
  <p:slideViewPr>
    <p:cSldViewPr>
      <p:cViewPr varScale="1">
        <p:scale>
          <a:sx n="110" d="100"/>
          <a:sy n="110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BE47FE-DBEF-4A7C-A355-30CEA4604859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BFCD01-F9CE-4C44-9F78-7DBF3D9CB3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062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D4F0B-89BB-450B-A569-36F0997013B0}" type="slidenum">
              <a:rPr lang="fr-FR" smtClean="0">
                <a:solidFill>
                  <a:prstClr val="black"/>
                </a:solidFill>
              </a:rPr>
              <a:pPr/>
              <a:t>2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224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D4F0B-89BB-450B-A569-36F0997013B0}" type="slidenum">
              <a:rPr lang="fr-FR" smtClean="0">
                <a:solidFill>
                  <a:prstClr val="black"/>
                </a:solidFill>
              </a:rPr>
              <a:pPr/>
              <a:t>8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2247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D4F0B-89BB-450B-A569-36F0997013B0}" type="slidenum">
              <a:rPr lang="fr-FR" smtClean="0">
                <a:solidFill>
                  <a:prstClr val="black"/>
                </a:solidFill>
              </a:rPr>
              <a:pPr/>
              <a:t>20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224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043F6C-A85B-4A8B-8892-12E9E148F830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7744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 smtClean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 smtClean="0">
                <a:latin typeface="+mj-lt"/>
              </a:rPr>
              <a:t>IREM de Clermont-Ferrand</a:t>
            </a:r>
            <a:endParaRPr lang="fr-FR" dirty="0">
              <a:latin typeface="+mj-lt"/>
            </a:endParaRPr>
          </a:p>
        </p:txBody>
      </p:sp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851648" cy="18288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fr-FR" sz="8900" dirty="0" smtClean="0"/>
              <a:t>Suites numériques</a:t>
            </a:r>
            <a:br>
              <a:rPr lang="fr-FR" sz="8900" dirty="0" smtClean="0"/>
            </a:br>
            <a:r>
              <a:rPr lang="fr-FR" smtClean="0"/>
              <a:t>Série 10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376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935480"/>
                <a:ext cx="8712968" cy="1493520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Soit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 un entier naturel non nul.</a:t>
                </a:r>
              </a:p>
              <a:p>
                <a:pPr marL="0" indent="0" algn="ctr">
                  <a:buNone/>
                </a:pP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La somme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600" b="0" i="0" smtClean="0">
                        <a:solidFill>
                          <a:schemeClr val="tx2"/>
                        </a:solidFill>
                        <a:latin typeface="Cambria Math"/>
                      </a:rPr>
                      <m:t>S</m:t>
                    </m:r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/>
                      </a:rPr>
                      <m:t>=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1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+4+16+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fr-FR" sz="3600" dirty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…</a:t>
                </a:r>
                <a14:m>
                  <m:oMath xmlns:m="http://schemas.openxmlformats.org/officeDocument/2006/math">
                    <m:r>
                      <a:rPr lang="fr-FR" sz="3600" i="1" dirty="0">
                        <a:solidFill>
                          <a:schemeClr val="tx2"/>
                        </a:solidFill>
                        <a:latin typeface="Cambria Math"/>
                      </a:rPr>
                      <m:t>+</m:t>
                    </m:r>
                    <m:r>
                      <a:rPr lang="fr-FR" sz="3600" b="0" i="1" dirty="0" smtClean="0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4</m:t>
                        </m:r>
                      </m:e>
                      <m:sup>
                        <m: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est égale à</a:t>
                </a:r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935480"/>
                <a:ext cx="8712968" cy="1493520"/>
              </a:xfrm>
              <a:blipFill rotWithShape="1">
                <a:blip r:embed="rId2"/>
                <a:stretch>
                  <a:fillRect t="-6122" b="-3877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215008" y="3861048"/>
                <a:ext cx="8928992" cy="778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2800" b="1" i="0" smtClean="0">
                        <a:solidFill>
                          <a:srgbClr val="073E87"/>
                        </a:solidFill>
                        <a:latin typeface="Cambria Math"/>
                      </a:rPr>
                      <m:t>𝐚</m:t>
                    </m:r>
                    <m:r>
                      <a:rPr lang="fr-FR" sz="2800" b="1" i="0" smtClean="0">
                        <a:solidFill>
                          <a:srgbClr val="073E87"/>
                        </a:solidFill>
                        <a:latin typeface="Cambria Math"/>
                      </a:rPr>
                      <m:t>)</m:t>
                    </m:r>
                    <m:r>
                      <a:rPr lang="fr-FR" sz="2800" b="1" i="1" smtClean="0">
                        <a:solidFill>
                          <a:srgbClr val="073E87"/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fr-FR" sz="2800" b="1" i="1" smtClean="0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2800" b="1" i="1" smtClean="0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𝟏</m:t>
                            </m:r>
                            <m:r>
                              <a:rPr lang="fr-FR" sz="2800" b="1" i="1" smtClean="0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fr-FR" sz="2800" b="1" i="1" smtClean="0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𝟒</m:t>
                            </m:r>
                          </m:e>
                          <m:sup>
                            <m:r>
                              <a:rPr lang="fr-FR" sz="2800" b="1" i="1" smtClean="0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𝒏</m:t>
                            </m:r>
                          </m:sup>
                        </m:sSup>
                      </m:num>
                      <m:den>
                        <m: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fr-FR" sz="2800" b="1" i="1" smtClean="0">
                        <a:solidFill>
                          <a:srgbClr val="073E87"/>
                        </a:solidFill>
                        <a:latin typeface="Cambria Math"/>
                      </a:rPr>
                      <m:t>               </m:t>
                    </m:r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𝐛</m:t>
                    </m:r>
                    <m:r>
                      <a:rPr lang="fr-FR" sz="2800" b="1">
                        <a:solidFill>
                          <a:srgbClr val="073E87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fr-FR" sz="2800" b="1" dirty="0">
                    <a:solidFill>
                      <a:srgbClr val="073E8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fr-FR" sz="2800" b="1" i="1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2800" b="1" i="1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𝟒</m:t>
                            </m:r>
                          </m:e>
                          <m:sup>
                            <m:r>
                              <a:rPr lang="fr-FR" sz="2800" b="1" i="1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𝒏</m:t>
                            </m:r>
                            <m:r>
                              <a:rPr lang="fr-FR" sz="2800" b="1" i="1" smtClean="0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fr-FR" sz="2800" b="1" i="1" smtClean="0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𝟏</m:t>
                            </m:r>
                          </m:sup>
                        </m:sSup>
                        <m: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fr-FR" sz="2800" b="1" i="0" dirty="0" smtClean="0">
                    <a:solidFill>
                      <a:srgbClr val="073E87"/>
                    </a:solidFill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fr-FR" sz="2800" b="1">
                        <a:solidFill>
                          <a:srgbClr val="073E87"/>
                        </a:solidFill>
                        <a:latin typeface="Cambria Math"/>
                      </a:rPr>
                      <m:t> </m:t>
                    </m:r>
                    <m:r>
                      <a:rPr lang="fr-FR" sz="2800" b="1" i="0" smtClean="0">
                        <a:solidFill>
                          <a:srgbClr val="073E87"/>
                        </a:solidFill>
                        <a:latin typeface="Cambria Math"/>
                      </a:rPr>
                      <m:t>  </m:t>
                    </m:r>
                    <m:r>
                      <a:rPr lang="fr-FR" sz="2800" b="1">
                        <a:solidFill>
                          <a:srgbClr val="073E87"/>
                        </a:solidFill>
                        <a:latin typeface="Cambria Math"/>
                      </a:rPr>
                      <m:t> </m:t>
                    </m:r>
                    <m:r>
                      <a:rPr lang="fr-FR" sz="2800" b="1" i="0" smtClean="0">
                        <a:solidFill>
                          <a:srgbClr val="073E87"/>
                        </a:solidFill>
                        <a:latin typeface="Cambria Math"/>
                      </a:rPr>
                      <m:t>      </m:t>
                    </m:r>
                    <m:r>
                      <a:rPr lang="fr-FR" sz="2800" b="1">
                        <a:solidFill>
                          <a:srgbClr val="073E87"/>
                        </a:solidFill>
                        <a:latin typeface="Cambria Math"/>
                      </a:rPr>
                      <m:t>    </m:t>
                    </m:r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𝐜</m:t>
                    </m:r>
                    <m:r>
                      <a:rPr lang="fr-FR" sz="2800" b="1">
                        <a:solidFill>
                          <a:srgbClr val="073E87"/>
                        </a:solidFill>
                        <a:latin typeface="Cambria Math"/>
                      </a:rPr>
                      <m:t>)</m:t>
                    </m:r>
                    <m:f>
                      <m:fPr>
                        <m:ctrlP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fr-FR" sz="2800" b="1" i="1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2800" b="1" i="1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𝟒</m:t>
                            </m:r>
                          </m:e>
                          <m:sup>
                            <m:r>
                              <a:rPr lang="fr-FR" sz="2800" b="1" i="1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𝒏</m:t>
                            </m:r>
                          </m:sup>
                        </m:sSup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fr-FR" sz="2800" b="1" i="1" smtClean="0">
                        <a:solidFill>
                          <a:srgbClr val="073E87"/>
                        </a:solidFill>
                        <a:latin typeface="Cambria Math"/>
                      </a:rPr>
                      <m:t>          </m:t>
                    </m:r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𝐝</m:t>
                    </m:r>
                    <m:r>
                      <a:rPr lang="fr-FR" sz="2800" b="1">
                        <a:solidFill>
                          <a:srgbClr val="073E87"/>
                        </a:solidFill>
                        <a:latin typeface="Cambria Math"/>
                      </a:rPr>
                      <m:t>)</m:t>
                    </m:r>
                    <m:f>
                      <m:fPr>
                        <m:ctrlP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fr-FR" sz="2800" b="1" i="1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2800" b="1" i="1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𝟒</m:t>
                            </m:r>
                          </m:e>
                          <m:sup>
                            <m:r>
                              <a:rPr lang="fr-FR" sz="2800" b="1" i="1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𝒏</m:t>
                            </m:r>
                            <m:r>
                              <a:rPr lang="fr-FR" sz="2800" b="1" i="1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fr-FR" sz="2800" b="1" i="1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𝟏</m:t>
                            </m:r>
                          </m:sup>
                        </m:sSup>
                        <m: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endParaRPr lang="fr-FR" sz="2800" b="1" dirty="0">
                  <a:solidFill>
                    <a:srgbClr val="073E87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008" y="3861048"/>
                <a:ext cx="8928992" cy="77899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9950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8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935480"/>
                <a:ext cx="8712968" cy="1493520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Soit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 un entier naturel.</a:t>
                </a:r>
              </a:p>
              <a:p>
                <a:pPr marL="0" indent="0" algn="ctr">
                  <a:buNone/>
                </a:pP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La somme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600" b="0" i="0" smtClean="0">
                        <a:solidFill>
                          <a:schemeClr val="tx2"/>
                        </a:solidFill>
                        <a:latin typeface="Cambria Math"/>
                      </a:rPr>
                      <m:t>S</m:t>
                    </m:r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/>
                      </a:rPr>
                      <m:t>=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1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fr-FR" sz="3600" dirty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…</a:t>
                </a:r>
                <a14:m>
                  <m:oMath xmlns:m="http://schemas.openxmlformats.org/officeDocument/2006/math">
                    <m:r>
                      <a:rPr lang="fr-FR" sz="3600" i="1" dirty="0">
                        <a:solidFill>
                          <a:schemeClr val="tx2"/>
                        </a:solidFill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fr-FR" sz="360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fr-FR" sz="3600" b="0" i="1" dirty="0" smtClean="0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3600" b="0" i="1" dirty="0" smtClean="0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fr-FR" sz="3600" b="0" i="1" dirty="0" smtClean="0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est égale à</a:t>
                </a:r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935480"/>
                <a:ext cx="8712968" cy="1493520"/>
              </a:xfrm>
              <a:blipFill rotWithShape="1">
                <a:blip r:embed="rId2"/>
                <a:stretch>
                  <a:fillRect l="-1748" t="-6122" r="-1678" b="-1183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-20425" y="3717032"/>
                <a:ext cx="9150984" cy="1060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1" i="0" smtClean="0">
                          <a:solidFill>
                            <a:srgbClr val="073E87"/>
                          </a:solidFill>
                          <a:latin typeface="Cambria Math"/>
                        </a:rPr>
                        <m:t>𝐚</m:t>
                      </m:r>
                      <m:r>
                        <a:rPr lang="fr-FR" sz="2800" b="1" i="0" smtClean="0">
                          <a:solidFill>
                            <a:srgbClr val="073E87"/>
                          </a:solidFill>
                          <a:latin typeface="Cambria Math"/>
                        </a:rPr>
                        <m:t>)</m:t>
                      </m:r>
                      <m:r>
                        <a:rPr lang="fr-FR" sz="2800" b="1" i="1" smtClean="0">
                          <a:solidFill>
                            <a:srgbClr val="073E87"/>
                          </a:solidFill>
                          <a:latin typeface="Cambria Math"/>
                        </a:rPr>
                        <m:t>𝟐</m:t>
                      </m:r>
                      <m:d>
                        <m:dPr>
                          <m:ctrlP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fr-FR" sz="2800" b="1" i="1" smtClean="0">
                                      <a:solidFill>
                                        <a:srgbClr val="073E87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fr-FR" sz="2800" b="1" i="1" smtClean="0">
                                      <a:solidFill>
                                        <a:srgbClr val="073E87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e>
                                <m:sup>
                                  <m:r>
                                    <a:rPr lang="fr-FR" sz="2800" b="1" i="1" smtClean="0">
                                      <a:solidFill>
                                        <a:srgbClr val="073E87"/>
                                      </a:solidFill>
                                      <a:latin typeface="Cambria Math"/>
                                    </a:rPr>
                                    <m:t>𝒏</m:t>
                                  </m:r>
                                  <m:r>
                                    <a:rPr lang="fr-FR" sz="2800" b="1" i="1" smtClean="0">
                                      <a:solidFill>
                                        <a:srgbClr val="073E87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fr-FR" sz="2800" b="1" i="1" smtClean="0">
                                      <a:solidFill>
                                        <a:srgbClr val="073E87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fr-FR" sz="2800" b="1" i="1" smtClean="0">
                          <a:solidFill>
                            <a:srgbClr val="073E87"/>
                          </a:solidFill>
                          <a:latin typeface="Cambria Math"/>
                        </a:rPr>
                        <m:t>   </m:t>
                      </m:r>
                      <m:r>
                        <a:rPr lang="fr-FR" sz="2800" b="1" i="1">
                          <a:solidFill>
                            <a:srgbClr val="073E87"/>
                          </a:solidFill>
                          <a:latin typeface="Cambria Math"/>
                        </a:rPr>
                        <m:t>𝐛</m:t>
                      </m:r>
                      <m:r>
                        <a:rPr lang="fr-FR" sz="2800" b="1">
                          <a:solidFill>
                            <a:srgbClr val="073E87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d>
                        <m:dPr>
                          <m:ctrlP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fr-FR" sz="2800" b="1" i="1">
                                      <a:solidFill>
                                        <a:srgbClr val="073E87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fr-FR" sz="2800" b="1" i="1">
                                      <a:solidFill>
                                        <a:srgbClr val="073E87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e>
                                <m:sup>
                                  <m:r>
                                    <a:rPr lang="fr-FR" sz="2800" b="1" i="1">
                                      <a:solidFill>
                                        <a:srgbClr val="073E87"/>
                                      </a:solidFill>
                                      <a:latin typeface="Cambria Math"/>
                                    </a:rPr>
                                    <m:t>𝒏</m:t>
                                  </m:r>
                                  <m:r>
                                    <a:rPr lang="fr-FR" sz="2800" b="1" i="1">
                                      <a:solidFill>
                                        <a:srgbClr val="073E87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fr-FR" sz="2800" b="1" i="1">
                                      <a:solidFill>
                                        <a:srgbClr val="073E87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fr-FR" sz="2800" b="1" i="1" smtClean="0">
                          <a:solidFill>
                            <a:srgbClr val="073E87"/>
                          </a:solidFill>
                          <a:latin typeface="Cambria Math"/>
                        </a:rPr>
                        <m:t>   </m:t>
                      </m:r>
                      <m:r>
                        <a:rPr lang="fr-FR" sz="2800" b="1" i="1">
                          <a:solidFill>
                            <a:srgbClr val="073E87"/>
                          </a:solidFill>
                          <a:latin typeface="Cambria Math"/>
                        </a:rPr>
                        <m:t>𝐜</m:t>
                      </m:r>
                      <m:r>
                        <a:rPr lang="fr-FR" sz="2800" b="1">
                          <a:solidFill>
                            <a:srgbClr val="073E87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fr-FR" sz="2800" b="1" i="1" smtClean="0">
                          <a:solidFill>
                            <a:srgbClr val="073E87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  <m:sup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𝒏</m:t>
                              </m:r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fr-FR" sz="2800" b="1" i="1" smtClean="0">
                          <a:solidFill>
                            <a:srgbClr val="073E87"/>
                          </a:solidFill>
                          <a:latin typeface="Cambria Math"/>
                        </a:rPr>
                        <m:t>   </m:t>
                      </m:r>
                      <m:r>
                        <a:rPr lang="fr-FR" sz="2800" b="1" i="1">
                          <a:solidFill>
                            <a:srgbClr val="073E87"/>
                          </a:solidFill>
                          <a:latin typeface="Cambria Math"/>
                        </a:rPr>
                        <m:t>𝐝</m:t>
                      </m:r>
                      <m:r>
                        <a:rPr lang="fr-FR" sz="2800" b="1">
                          <a:solidFill>
                            <a:srgbClr val="073E87"/>
                          </a:solidFill>
                          <a:latin typeface="Cambria Math"/>
                        </a:rPr>
                        <m:t>)</m:t>
                      </m:r>
                      <m:r>
                        <a:rPr lang="fr-FR" sz="2800" b="1" i="0" smtClean="0">
                          <a:solidFill>
                            <a:srgbClr val="073E87"/>
                          </a:solidFill>
                          <a:latin typeface="Cambria Math"/>
                        </a:rPr>
                        <m:t>𝟐</m:t>
                      </m:r>
                      <m:r>
                        <a:rPr lang="fr-FR" sz="2800" b="1" i="0" smtClean="0">
                          <a:solidFill>
                            <a:srgbClr val="073E87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  <m:sup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fr-FR" sz="2800" b="1" dirty="0">
                  <a:solidFill>
                    <a:srgbClr val="073E87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425" y="3717032"/>
                <a:ext cx="9150984" cy="106048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3323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935480"/>
                <a:ext cx="8712968" cy="1493520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Soit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 un entier naturel.</a:t>
                </a:r>
              </a:p>
              <a:p>
                <a:pPr marL="0" indent="0" algn="ctr">
                  <a:buNone/>
                </a:pP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La somme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600" b="0" i="0" smtClean="0">
                        <a:solidFill>
                          <a:schemeClr val="tx2"/>
                        </a:solidFill>
                        <a:latin typeface="Cambria Math"/>
                      </a:rPr>
                      <m:t>S</m:t>
                    </m:r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/>
                      </a:rPr>
                      <m:t>=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1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−3+9+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fr-FR" sz="3600" dirty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…</a:t>
                </a:r>
                <a14:m>
                  <m:oMath xmlns:m="http://schemas.openxmlformats.org/officeDocument/2006/math">
                    <m:r>
                      <a:rPr lang="fr-FR" sz="3600" i="1" dirty="0">
                        <a:solidFill>
                          <a:schemeClr val="tx2"/>
                        </a:solidFill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600" b="0" i="1" dirty="0" smtClean="0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sz="3600" b="0" i="0" dirty="0" smtClean="0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est égale à</a:t>
                </a:r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935480"/>
                <a:ext cx="8712968" cy="1493520"/>
              </a:xfrm>
              <a:blipFill rotWithShape="1">
                <a:blip r:embed="rId2"/>
                <a:stretch>
                  <a:fillRect t="-6122" b="-3877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-23698" y="3717032"/>
                <a:ext cx="9150984" cy="965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1" i="0" smtClean="0">
                          <a:solidFill>
                            <a:srgbClr val="073E87"/>
                          </a:solidFill>
                          <a:latin typeface="Cambria Math"/>
                        </a:rPr>
                        <m:t>𝐚</m:t>
                      </m:r>
                      <m:r>
                        <a:rPr lang="fr-FR" sz="2800" b="1" i="0" smtClean="0">
                          <a:solidFill>
                            <a:srgbClr val="073E87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  <m:sup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𝒏</m:t>
                              </m:r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</m:sSup>
                        </m:num>
                        <m:den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fr-FR" sz="2800" b="1" i="1" smtClean="0">
                          <a:solidFill>
                            <a:srgbClr val="073E87"/>
                          </a:solidFill>
                          <a:latin typeface="Cambria Math"/>
                        </a:rPr>
                        <m:t>   </m:t>
                      </m:r>
                      <m:r>
                        <a:rPr lang="fr-FR" sz="2800" b="1" i="1">
                          <a:solidFill>
                            <a:srgbClr val="073E87"/>
                          </a:solidFill>
                          <a:latin typeface="Cambria Math"/>
                        </a:rPr>
                        <m:t>𝐛</m:t>
                      </m:r>
                      <m:r>
                        <a:rPr lang="fr-FR" sz="2800" b="1">
                          <a:solidFill>
                            <a:srgbClr val="073E87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  <m:sup>
                              <m: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𝒏</m:t>
                              </m:r>
                              <m: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</m:sSup>
                        </m:num>
                        <m:den>
                          <m: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fr-FR" sz="2800" b="1" i="1" smtClean="0">
                          <a:solidFill>
                            <a:srgbClr val="073E87"/>
                          </a:solidFill>
                          <a:latin typeface="Cambria Math"/>
                        </a:rPr>
                        <m:t>  </m:t>
                      </m:r>
                      <m:r>
                        <a:rPr lang="fr-FR" sz="2800" b="1" i="1">
                          <a:solidFill>
                            <a:srgbClr val="073E87"/>
                          </a:solidFill>
                          <a:latin typeface="Cambria Math"/>
                        </a:rPr>
                        <m:t>𝐜</m:t>
                      </m:r>
                      <m:r>
                        <a:rPr lang="fr-FR" sz="2800" b="1">
                          <a:solidFill>
                            <a:srgbClr val="073E87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(−</m:t>
                              </m:r>
                              <m: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𝒏</m:t>
                              </m:r>
                              <m: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</m:sSup>
                        </m:num>
                        <m:den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fr-FR" sz="2800" b="1" i="1" smtClean="0">
                          <a:solidFill>
                            <a:srgbClr val="073E87"/>
                          </a:solidFill>
                          <a:latin typeface="Cambria Math"/>
                        </a:rPr>
                        <m:t>  </m:t>
                      </m:r>
                      <m:r>
                        <a:rPr lang="fr-FR" sz="2800" b="1" i="1">
                          <a:solidFill>
                            <a:srgbClr val="073E87"/>
                          </a:solidFill>
                          <a:latin typeface="Cambria Math"/>
                        </a:rPr>
                        <m:t>𝐝</m:t>
                      </m:r>
                      <m:r>
                        <a:rPr lang="fr-FR" sz="2800" b="1">
                          <a:solidFill>
                            <a:srgbClr val="073E87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(−</m:t>
                              </m:r>
                              <m: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sup>
                          </m:sSup>
                        </m:num>
                        <m:den>
                          <m: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fr-FR" sz="2800" b="1" dirty="0">
                  <a:solidFill>
                    <a:srgbClr val="073E87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3698" y="3717032"/>
                <a:ext cx="9150984" cy="9651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9270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10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179512" y="1935480"/>
            <a:ext cx="8712968" cy="17815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600" dirty="0" smtClean="0">
                <a:solidFill>
                  <a:schemeClr val="tx2"/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On considère la suite géométrique de premier terme 4 et de raison 2.  La somme de ses 10 premiers termes est égale à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0" y="4149080"/>
                <a:ext cx="9144000" cy="5786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2800" b="1" i="0" smtClean="0">
                        <a:solidFill>
                          <a:srgbClr val="073E87"/>
                        </a:solidFill>
                        <a:latin typeface="Cambria Math"/>
                      </a:rPr>
                      <m:t>𝐚</m:t>
                    </m:r>
                    <m:r>
                      <a:rPr lang="fr-FR" sz="2800" b="1" i="0" smtClean="0">
                        <a:solidFill>
                          <a:srgbClr val="073E87"/>
                        </a:solidFill>
                        <a:latin typeface="Cambria Math"/>
                      </a:rPr>
                      <m:t>)</m:t>
                    </m:r>
                    <m:r>
                      <a:rPr lang="fr-FR" sz="2800" b="1" i="1" smtClean="0">
                        <a:solidFill>
                          <a:srgbClr val="073E87"/>
                        </a:solidFill>
                        <a:latin typeface="Cambria Math"/>
                      </a:rPr>
                      <m:t>𝟒</m:t>
                    </m:r>
                    <m:d>
                      <m:dPr>
                        <m:ctrlP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fr-FR" sz="2800" b="1" i="1" smtClean="0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2800" b="1" i="1" smtClean="0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𝟐</m:t>
                            </m:r>
                          </m:e>
                          <m:sup>
                            <m:r>
                              <a:rPr lang="fr-FR" sz="2800" b="1" i="1" smtClean="0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𝟏𝟏</m:t>
                            </m:r>
                          </m:sup>
                        </m:sSup>
                        <m: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𝟏</m:t>
                        </m:r>
                      </m:e>
                    </m:d>
                    <m:r>
                      <a:rPr lang="fr-FR" sz="2800" b="1" i="1" smtClean="0">
                        <a:solidFill>
                          <a:srgbClr val="073E87"/>
                        </a:solidFill>
                        <a:latin typeface="Cambria Math"/>
                      </a:rPr>
                      <m:t>        </m:t>
                    </m:r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𝐛</m:t>
                    </m:r>
                    <m:r>
                      <a:rPr lang="fr-FR" sz="2800" b="1">
                        <a:solidFill>
                          <a:srgbClr val="073E87"/>
                        </a:solidFill>
                        <a:latin typeface="Cambria Math"/>
                      </a:rPr>
                      <m:t>)</m:t>
                    </m:r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𝟒</m:t>
                    </m:r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𝟐</m:t>
                        </m:r>
                      </m:e>
                      <m:sup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𝟎</m:t>
                        </m:r>
                      </m:sup>
                    </m:sSup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−</m:t>
                    </m:r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𝟏</m:t>
                    </m:r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)</m:t>
                    </m:r>
                    <m:sSup>
                      <m:sSupPr>
                        <m:ctrlP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sz="2800" b="1" i="0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      </m:t>
                        </m:r>
                        <m:r>
                          <a:rPr lang="fr-FR" sz="2800" b="1" i="0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𝐜</m:t>
                        </m:r>
                        <m:r>
                          <a:rPr lang="fr-FR" sz="2800" b="1" i="0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)</m:t>
                        </m:r>
                        <m: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𝟐</m:t>
                        </m:r>
                      </m:e>
                      <m:sup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−</m:t>
                    </m:r>
                    <m:r>
                      <a:rPr lang="fr-FR" sz="2800" b="1" i="1" smtClean="0">
                        <a:solidFill>
                          <a:srgbClr val="073E87"/>
                        </a:solidFill>
                        <a:latin typeface="Cambria Math"/>
                      </a:rPr>
                      <m:t>𝟒</m:t>
                    </m:r>
                    <m:r>
                      <a:rPr lang="fr-FR" sz="2800" b="1" i="1" smtClean="0">
                        <a:solidFill>
                          <a:srgbClr val="073E87"/>
                        </a:solidFill>
                        <a:latin typeface="Cambria Math"/>
                      </a:rPr>
                      <m:t>      </m:t>
                    </m:r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𝐝</m:t>
                    </m:r>
                    <m:r>
                      <a:rPr lang="fr-FR" sz="2800" b="1">
                        <a:solidFill>
                          <a:srgbClr val="073E87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fr-FR" sz="2800" b="1" dirty="0">
                    <a:solidFill>
                      <a:srgbClr val="073E87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𝟐</m:t>
                        </m:r>
                      </m:e>
                      <m:sup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𝟎</m:t>
                        </m:r>
                      </m:sup>
                    </m:sSup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−</m:t>
                    </m:r>
                    <m:r>
                      <a:rPr lang="fr-FR" sz="2800" b="1" i="1" smtClean="0">
                        <a:solidFill>
                          <a:srgbClr val="073E87"/>
                        </a:solidFill>
                        <a:latin typeface="Cambria Math"/>
                      </a:rPr>
                      <m:t>𝟏</m:t>
                    </m:r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fr-FR" sz="2800" b="1" dirty="0">
                  <a:solidFill>
                    <a:srgbClr val="073E87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149080"/>
                <a:ext cx="9144000" cy="57868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153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8900" dirty="0" smtClean="0"/>
              <a:t>Correction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7744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 smtClean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 smtClean="0">
                <a:latin typeface="+mj-lt"/>
              </a:rPr>
              <a:t>IREM de Clermont-Ferrand</a:t>
            </a:r>
            <a:endParaRPr lang="fr-F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3122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935480"/>
                <a:ext cx="8928992" cy="2141592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On considère une suite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𝑢</m:t>
                    </m:r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Combien y </a:t>
                </a:r>
                <a:r>
                  <a:rPr lang="fr-FR" sz="3600" dirty="0" err="1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a-t-il</a:t>
                </a: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 de termes dans la somme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+ </m:t>
                        </m:r>
                        <m: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?</a:t>
                </a:r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935480"/>
                <a:ext cx="8928992" cy="2141592"/>
              </a:xfrm>
              <a:blipFill rotWithShape="1">
                <a:blip r:embed="rId2"/>
                <a:stretch>
                  <a:fillRect t="-4274" b="-199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contenu 2"/>
          <p:cNvSpPr txBox="1">
            <a:spLocks/>
          </p:cNvSpPr>
          <p:nvPr/>
        </p:nvSpPr>
        <p:spPr>
          <a:xfrm>
            <a:off x="539552" y="2132856"/>
            <a:ext cx="8229600" cy="2448272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endParaRPr lang="fr-FR" sz="40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467544" y="4365104"/>
                <a:ext cx="849694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4000" dirty="0" smtClean="0">
                    <a:solidFill>
                      <a:srgbClr val="00B050"/>
                    </a:solidFill>
                    <a:latin typeface="Cambria" panose="02040503050406030204" pitchFamily="18" charset="0"/>
                  </a:rPr>
                  <a:t>Cette somme comporte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/>
                      </a:rPr>
                      <m:t>𝑛</m:t>
                    </m:r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/>
                      </a:rPr>
                      <m:t>+1</m:t>
                    </m:r>
                  </m:oMath>
                </a14:m>
                <a:r>
                  <a:rPr lang="fr-FR" sz="4000" dirty="0" smtClean="0">
                    <a:solidFill>
                      <a:srgbClr val="00B050"/>
                    </a:solidFill>
                    <a:latin typeface="Cambria" panose="02040503050406030204" pitchFamily="18" charset="0"/>
                  </a:rPr>
                  <a:t> termes.</a:t>
                </a:r>
                <a:endParaRPr lang="fr-FR" sz="4000" dirty="0">
                  <a:solidFill>
                    <a:srgbClr val="00B05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365104"/>
                <a:ext cx="8496944" cy="707886"/>
              </a:xfrm>
              <a:prstGeom prst="rect">
                <a:avLst/>
              </a:prstGeom>
              <a:blipFill rotWithShape="1">
                <a:blip r:embed="rId3"/>
                <a:stretch>
                  <a:fillRect l="-933" t="-15517" r="-789" b="-3620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5121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97868" y="1556792"/>
                <a:ext cx="8712968" cy="2573640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On considère une suite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𝑢</m:t>
                    </m:r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Soit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 un entier supérieur ou égal à 2.</a:t>
                </a:r>
              </a:p>
              <a:p>
                <a:pPr marL="0" indent="0" algn="ctr">
                  <a:buNone/>
                </a:pP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Combien y </a:t>
                </a:r>
                <a:r>
                  <a:rPr lang="fr-FR" sz="3600" dirty="0" err="1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a-t-il</a:t>
                </a: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 de termes dans la somme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+ </m:t>
                        </m:r>
                        <m: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?</a:t>
                </a:r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7868" y="1556792"/>
                <a:ext cx="8712968" cy="2573640"/>
              </a:xfrm>
              <a:blipFill rotWithShape="1">
                <a:blip r:embed="rId2"/>
                <a:stretch>
                  <a:fillRect t="-3546" r="-1050" b="-1040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contenu 2"/>
          <p:cNvSpPr txBox="1">
            <a:spLocks/>
          </p:cNvSpPr>
          <p:nvPr/>
        </p:nvSpPr>
        <p:spPr>
          <a:xfrm>
            <a:off x="539552" y="2132856"/>
            <a:ext cx="8229600" cy="2448272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endParaRPr lang="fr-FR" sz="40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467544" y="4365104"/>
                <a:ext cx="849694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4000" dirty="0" smtClean="0">
                    <a:solidFill>
                      <a:srgbClr val="00B050"/>
                    </a:solidFill>
                    <a:latin typeface="Cambria" panose="02040503050406030204" pitchFamily="18" charset="0"/>
                  </a:rPr>
                  <a:t>Cette somme comporte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rgbClr val="00B050"/>
                        </a:solidFill>
                        <a:latin typeface="Cambria Math"/>
                      </a:rPr>
                      <m:t>𝑛</m:t>
                    </m:r>
                    <m:r>
                      <a:rPr lang="fr-FR" sz="4000" i="1">
                        <a:solidFill>
                          <a:srgbClr val="00B050"/>
                        </a:solidFill>
                        <a:latin typeface="Cambria Math"/>
                      </a:rPr>
                      <m:t>−1</m:t>
                    </m:r>
                  </m:oMath>
                </a14:m>
                <a:r>
                  <a:rPr lang="fr-FR" sz="4000" dirty="0">
                    <a:solidFill>
                      <a:srgbClr val="00B050"/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fr-FR" sz="4000" dirty="0" smtClean="0">
                    <a:solidFill>
                      <a:srgbClr val="00B050"/>
                    </a:solidFill>
                    <a:latin typeface="Cambria" panose="02040503050406030204" pitchFamily="18" charset="0"/>
                  </a:rPr>
                  <a:t>termes. </a:t>
                </a:r>
                <a:endParaRPr lang="fr-FR" sz="4000" dirty="0">
                  <a:solidFill>
                    <a:srgbClr val="00B05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365104"/>
                <a:ext cx="8496944" cy="707886"/>
              </a:xfrm>
              <a:prstGeom prst="rect">
                <a:avLst/>
              </a:prstGeom>
              <a:blipFill rotWithShape="1">
                <a:blip r:embed="rId3"/>
                <a:stretch>
                  <a:fillRect l="-933" t="-15517" r="-2296" b="-3620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1152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700808"/>
                <a:ext cx="8712968" cy="1493520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Calculer la somme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𝑆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=1+2+3+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…</a:t>
                </a:r>
                <a14:m>
                  <m:oMath xmlns:m="http://schemas.openxmlformats.org/officeDocument/2006/math">
                    <m:r>
                      <a:rPr lang="fr-FR" sz="3600" b="0" i="1" dirty="0" smtClean="0">
                        <a:solidFill>
                          <a:schemeClr val="tx2"/>
                        </a:solidFill>
                        <a:latin typeface="Cambria Math"/>
                      </a:rPr>
                      <m:t>+ 20</m:t>
                    </m:r>
                  </m:oMath>
                </a14:m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700808"/>
                <a:ext cx="8712968" cy="1493520"/>
              </a:xfrm>
              <a:blipFill rotWithShape="1">
                <a:blip r:embed="rId2"/>
                <a:stretch>
                  <a:fillRect t="-6122" b="-24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contenu 2"/>
          <p:cNvSpPr txBox="1">
            <a:spLocks/>
          </p:cNvSpPr>
          <p:nvPr/>
        </p:nvSpPr>
        <p:spPr>
          <a:xfrm>
            <a:off x="539552" y="2132856"/>
            <a:ext cx="8229600" cy="2448272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endParaRPr lang="fr-FR" sz="40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272484" y="4437112"/>
                <a:ext cx="8496944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𝑆</m:t>
                      </m:r>
                      <m:r>
                        <a:rPr lang="fr-FR" sz="40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20</m:t>
                          </m:r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</a:rPr>
                            <m:t>×21</m:t>
                          </m:r>
                        </m:num>
                        <m:den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40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=210</m:t>
                      </m:r>
                    </m:oMath>
                  </m:oMathPara>
                </a14:m>
                <a:endParaRPr lang="fr-FR" sz="4000" dirty="0">
                  <a:solidFill>
                    <a:srgbClr val="00B05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484" y="4437112"/>
                <a:ext cx="8496944" cy="124482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à coins arrondis 6"/>
              <p:cNvSpPr/>
              <p:nvPr/>
            </p:nvSpPr>
            <p:spPr>
              <a:xfrm>
                <a:off x="1907704" y="2999258"/>
                <a:ext cx="5256584" cy="1348473"/>
              </a:xfrm>
              <a:prstGeom prst="roundRect">
                <a:avLst/>
              </a:prstGeom>
              <a:gradFill>
                <a:gsLst>
                  <a:gs pos="4000">
                    <a:schemeClr val="bg2">
                      <a:lumMod val="50000"/>
                    </a:schemeClr>
                  </a:gs>
                  <a:gs pos="56000">
                    <a:schemeClr val="accent3">
                      <a:lumMod val="19000"/>
                      <a:lumOff val="81000"/>
                    </a:schemeClr>
                  </a:gs>
                  <a:gs pos="90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>
                    <a:solidFill>
                      <a:srgbClr val="002060"/>
                    </a:solidFill>
                  </a:rPr>
                  <a:t>On utilise la propriété : </a:t>
                </a:r>
                <a:endParaRPr lang="fr-FR" sz="2800" i="1" dirty="0" smtClean="0">
                  <a:solidFill>
                    <a:srgbClr val="002060"/>
                  </a:solidFill>
                  <a:latin typeface="Cambria Math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fr-FR" sz="2800" b="0" i="1" smtClean="0">
                        <a:solidFill>
                          <a:srgbClr val="002060"/>
                        </a:solidFill>
                        <a:latin typeface="Cambria Math"/>
                      </a:rPr>
                      <m:t>1+2+</m:t>
                    </m:r>
                  </m:oMath>
                </a14:m>
                <a:r>
                  <a:rPr lang="fr-FR" sz="3200" dirty="0" smtClean="0">
                    <a:solidFill>
                      <a:srgbClr val="002060"/>
                    </a:solidFill>
                    <a:latin typeface="Cambria" panose="02040503050406030204" pitchFamily="18" charset="0"/>
                  </a:rPr>
                  <a:t>…</a:t>
                </a:r>
                <a14:m>
                  <m:oMath xmlns:m="http://schemas.openxmlformats.org/officeDocument/2006/math">
                    <m:r>
                      <a:rPr lang="fr-FR" sz="3200" b="0" i="1" dirty="0" smtClean="0">
                        <a:solidFill>
                          <a:srgbClr val="002060"/>
                        </a:solidFill>
                        <a:latin typeface="Cambria Math"/>
                      </a:rPr>
                      <m:t>+ </m:t>
                    </m:r>
                    <m:r>
                      <a:rPr lang="fr-FR" sz="3200" b="0" i="1" dirty="0" smtClean="0">
                        <a:solidFill>
                          <a:srgbClr val="002060"/>
                        </a:solidFill>
                        <a:latin typeface="Cambria Math"/>
                      </a:rPr>
                      <m:t>𝑛</m:t>
                    </m:r>
                    <m:r>
                      <a:rPr lang="fr-FR" sz="3200" b="0" i="1" dirty="0" smtClean="0">
                        <a:solidFill>
                          <a:srgbClr val="00206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200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fr-FR" sz="3200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fr-FR" sz="3200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fr-FR" sz="3200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+1)</m:t>
                        </m:r>
                      </m:num>
                      <m:den>
                        <m:r>
                          <a:rPr lang="fr-FR" sz="3200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fr-FR" sz="3200" dirty="0">
                  <a:solidFill>
                    <a:srgbClr val="00206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Rectangle à coins arrondis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2999258"/>
                <a:ext cx="5256584" cy="1348473"/>
              </a:xfrm>
              <a:prstGeom prst="roundRect">
                <a:avLst/>
              </a:prstGeom>
              <a:blipFill rotWithShape="1">
                <a:blip r:embed="rId4"/>
                <a:stretch>
                  <a:fillRect b="-1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4999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89856" y="1628800"/>
                <a:ext cx="8712968" cy="1493520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Calculer la somme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𝑆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=2+3+4+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…</a:t>
                </a:r>
                <a14:m>
                  <m:oMath xmlns:m="http://schemas.openxmlformats.org/officeDocument/2006/math">
                    <m:r>
                      <a:rPr lang="fr-FR" sz="3600" b="0" i="1" dirty="0" smtClean="0">
                        <a:solidFill>
                          <a:schemeClr val="tx2"/>
                        </a:solidFill>
                        <a:latin typeface="Cambria Math"/>
                      </a:rPr>
                      <m:t>+ 99</m:t>
                    </m:r>
                  </m:oMath>
                </a14:m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9856" y="1628800"/>
                <a:ext cx="8712968" cy="1493520"/>
              </a:xfrm>
              <a:blipFill rotWithShape="1">
                <a:blip r:embed="rId2"/>
                <a:stretch>
                  <a:fillRect t="-6122" b="-24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contenu 2"/>
          <p:cNvSpPr txBox="1">
            <a:spLocks/>
          </p:cNvSpPr>
          <p:nvPr/>
        </p:nvSpPr>
        <p:spPr>
          <a:xfrm>
            <a:off x="539552" y="2132856"/>
            <a:ext cx="8229600" cy="2448272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endParaRPr lang="fr-FR" sz="40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568064" y="3356992"/>
                <a:ext cx="849694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/>
                      </a:rPr>
                      <m:t>𝑆</m:t>
                    </m:r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/>
                      </a:rPr>
                      <m:t>=(1+2+</m:t>
                    </m:r>
                  </m:oMath>
                </a14:m>
                <a:r>
                  <a:rPr lang="fr-FR" sz="4000" dirty="0" smtClean="0">
                    <a:solidFill>
                      <a:srgbClr val="00B050"/>
                    </a:solidFill>
                    <a:latin typeface="Cambria" panose="02040503050406030204" pitchFamily="18" charset="0"/>
                  </a:rPr>
                  <a:t>…</a:t>
                </a:r>
                <a14:m>
                  <m:oMath xmlns:m="http://schemas.openxmlformats.org/officeDocument/2006/math">
                    <m:r>
                      <a:rPr lang="fr-FR" sz="4000" b="0" i="0" dirty="0" smtClean="0">
                        <a:solidFill>
                          <a:srgbClr val="00B050"/>
                        </a:solidFill>
                        <a:latin typeface="Cambria Math"/>
                      </a:rPr>
                      <m:t>+</m:t>
                    </m:r>
                    <m:r>
                      <a:rPr lang="fr-FR" sz="4000" b="0" i="1" dirty="0" smtClean="0">
                        <a:solidFill>
                          <a:srgbClr val="00B050"/>
                        </a:solidFill>
                        <a:latin typeface="Cambria Math"/>
                      </a:rPr>
                      <m:t>99)−1</m:t>
                    </m:r>
                  </m:oMath>
                </a14:m>
                <a:endParaRPr lang="fr-FR" sz="4000" dirty="0">
                  <a:solidFill>
                    <a:srgbClr val="00B05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064" y="3356992"/>
                <a:ext cx="8496944" cy="707886"/>
              </a:xfrm>
              <a:prstGeom prst="rect">
                <a:avLst/>
              </a:prstGeom>
              <a:blipFill rotWithShape="1"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405880" y="4149080"/>
                <a:ext cx="8496944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𝑆</m:t>
                      </m:r>
                      <m:r>
                        <a:rPr lang="fr-FR" sz="40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4000" i="1" dirty="0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000" b="0" i="1" dirty="0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99</m:t>
                          </m:r>
                          <m:r>
                            <a:rPr lang="fr-FR" sz="4000" b="0" i="1" dirty="0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</a:rPr>
                            <m:t>×100</m:t>
                          </m:r>
                        </m:num>
                        <m:den>
                          <m:r>
                            <a:rPr lang="fr-FR" sz="4000" b="0" i="1" dirty="0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4000" b="0" i="1" dirty="0" smtClean="0">
                          <a:solidFill>
                            <a:srgbClr val="00B050"/>
                          </a:solidFill>
                          <a:latin typeface="Cambria Math"/>
                        </a:rPr>
                        <m:t>−1=4950−1=4949</m:t>
                      </m:r>
                    </m:oMath>
                  </m:oMathPara>
                </a14:m>
                <a:endParaRPr lang="fr-FR" sz="4000" dirty="0">
                  <a:solidFill>
                    <a:srgbClr val="00B05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880" y="4149080"/>
                <a:ext cx="8496944" cy="124482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9659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5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556792"/>
                <a:ext cx="8712968" cy="1493520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Calculer la somme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10+11+12+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…</a:t>
                </a:r>
                <a14:m>
                  <m:oMath xmlns:m="http://schemas.openxmlformats.org/officeDocument/2006/math">
                    <m:r>
                      <a:rPr lang="fr-FR" sz="3600" b="0" i="1" dirty="0" smtClean="0">
                        <a:solidFill>
                          <a:schemeClr val="tx2"/>
                        </a:solidFill>
                        <a:latin typeface="Cambria Math"/>
                      </a:rPr>
                      <m:t>+ 30</m:t>
                    </m:r>
                  </m:oMath>
                </a14:m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556792"/>
                <a:ext cx="8712968" cy="1493520"/>
              </a:xfrm>
              <a:blipFill rotWithShape="1">
                <a:blip r:embed="rId2"/>
                <a:stretch>
                  <a:fillRect t="-6122" b="-24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contenu 2"/>
          <p:cNvSpPr txBox="1">
            <a:spLocks/>
          </p:cNvSpPr>
          <p:nvPr/>
        </p:nvSpPr>
        <p:spPr>
          <a:xfrm>
            <a:off x="539552" y="2132856"/>
            <a:ext cx="8229600" cy="2448272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endParaRPr lang="fr-FR" sz="40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539552" y="3140968"/>
                <a:ext cx="849694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/>
                      </a:rPr>
                      <m:t>𝑆</m:t>
                    </m:r>
                    <m:r>
                      <a:rPr lang="fr-FR" sz="4000" b="0" i="1" smtClean="0">
                        <a:solidFill>
                          <a:srgbClr val="00B050"/>
                        </a:solidFill>
                        <a:latin typeface="Cambria Math"/>
                      </a:rPr>
                      <m:t>=(1+2+</m:t>
                    </m:r>
                  </m:oMath>
                </a14:m>
                <a:r>
                  <a:rPr lang="fr-FR" sz="4000" dirty="0" smtClean="0">
                    <a:solidFill>
                      <a:srgbClr val="00B050"/>
                    </a:solidFill>
                    <a:latin typeface="Cambria" panose="02040503050406030204" pitchFamily="18" charset="0"/>
                  </a:rPr>
                  <a:t>…</a:t>
                </a:r>
                <a14:m>
                  <m:oMath xmlns:m="http://schemas.openxmlformats.org/officeDocument/2006/math">
                    <m:r>
                      <a:rPr lang="fr-FR" sz="4000" b="0" i="0" dirty="0" smtClean="0">
                        <a:solidFill>
                          <a:srgbClr val="00B050"/>
                        </a:solidFill>
                        <a:latin typeface="Cambria Math"/>
                      </a:rPr>
                      <m:t>+</m:t>
                    </m:r>
                    <m:r>
                      <a:rPr lang="fr-FR" sz="4000" b="0" i="1" dirty="0" smtClean="0">
                        <a:solidFill>
                          <a:srgbClr val="00B050"/>
                        </a:solidFill>
                        <a:latin typeface="Cambria Math"/>
                      </a:rPr>
                      <m:t> 30)−(1+2+</m:t>
                    </m:r>
                  </m:oMath>
                </a14:m>
                <a:r>
                  <a:rPr lang="fr-FR" sz="4000" dirty="0" smtClean="0">
                    <a:solidFill>
                      <a:srgbClr val="00B050"/>
                    </a:solidFill>
                    <a:latin typeface="Cambria" panose="02040503050406030204" pitchFamily="18" charset="0"/>
                  </a:rPr>
                  <a:t>…</a:t>
                </a:r>
                <a14:m>
                  <m:oMath xmlns:m="http://schemas.openxmlformats.org/officeDocument/2006/math">
                    <m:r>
                      <a:rPr lang="fr-FR" sz="4000" b="0" i="1" dirty="0" smtClean="0">
                        <a:solidFill>
                          <a:srgbClr val="00B050"/>
                        </a:solidFill>
                        <a:latin typeface="Cambria Math"/>
                      </a:rPr>
                      <m:t>+ 9</m:t>
                    </m:r>
                  </m:oMath>
                </a14:m>
                <a:r>
                  <a:rPr lang="fr-FR" sz="4000" dirty="0" smtClean="0">
                    <a:solidFill>
                      <a:srgbClr val="00B050"/>
                    </a:solidFill>
                    <a:latin typeface="Cambria" panose="02040503050406030204" pitchFamily="18" charset="0"/>
                  </a:rPr>
                  <a:t>)</a:t>
                </a:r>
                <a:endParaRPr lang="fr-FR" sz="4000" dirty="0">
                  <a:solidFill>
                    <a:srgbClr val="00B05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3140968"/>
                <a:ext cx="8496944" cy="707886"/>
              </a:xfrm>
              <a:prstGeom prst="rect">
                <a:avLst/>
              </a:prstGeom>
              <a:blipFill rotWithShape="1">
                <a:blip r:embed="rId3"/>
                <a:stretch>
                  <a:fillRect t="-15517" r="-2297" b="-3620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0" y="4149080"/>
                <a:ext cx="9144000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𝑆</m:t>
                      </m:r>
                      <m:r>
                        <a:rPr lang="fr-FR" sz="40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4000" i="1" dirty="0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000" b="0" i="1" dirty="0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30</m:t>
                          </m:r>
                          <m:r>
                            <a:rPr lang="fr-FR" sz="4000" b="0" i="1" dirty="0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</a:rPr>
                            <m:t>×31</m:t>
                          </m:r>
                        </m:num>
                        <m:den>
                          <m:r>
                            <a:rPr lang="fr-FR" sz="4000" b="0" i="1" dirty="0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4000" b="0" i="1" dirty="0" smtClean="0">
                          <a:solidFill>
                            <a:srgbClr val="00B05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4000" b="0" i="1" dirty="0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000" b="0" i="1" dirty="0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9</m:t>
                          </m:r>
                          <m:r>
                            <a:rPr lang="fr-FR" sz="4000" b="0" i="1" dirty="0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</a:rPr>
                            <m:t>×10</m:t>
                          </m:r>
                        </m:num>
                        <m:den>
                          <m:r>
                            <a:rPr lang="fr-FR" sz="4000" b="0" i="1" dirty="0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4000" b="0" i="1" dirty="0" smtClean="0">
                          <a:solidFill>
                            <a:srgbClr val="00B050"/>
                          </a:solidFill>
                          <a:latin typeface="Cambria Math"/>
                        </a:rPr>
                        <m:t>=465−45=420</m:t>
                      </m:r>
                    </m:oMath>
                  </m:oMathPara>
                </a14:m>
                <a:endParaRPr lang="fr-FR" sz="4000" dirty="0">
                  <a:solidFill>
                    <a:srgbClr val="00B05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149080"/>
                <a:ext cx="9144000" cy="124482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2235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2276872"/>
            <a:ext cx="8784976" cy="1368152"/>
          </a:xfrm>
        </p:spPr>
        <p:txBody>
          <a:bodyPr>
            <a:no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fr-FR" sz="44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Répondre à la question.</a:t>
            </a:r>
          </a:p>
        </p:txBody>
      </p:sp>
    </p:spTree>
    <p:extLst>
      <p:ext uri="{BB962C8B-B14F-4D97-AF65-F5344CB8AC3E}">
        <p14:creationId xmlns:p14="http://schemas.microsoft.com/office/powerpoint/2010/main" val="344324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2276872"/>
            <a:ext cx="8784976" cy="2592288"/>
          </a:xfrm>
        </p:spPr>
        <p:txBody>
          <a:bodyPr>
            <a:no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fr-FR" sz="40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Pour </a:t>
            </a:r>
            <a:r>
              <a:rPr lang="fr-FR" sz="44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chaque</a:t>
            </a:r>
            <a:r>
              <a:rPr lang="fr-FR" sz="40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 question, déterminer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fr-FR" sz="40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la ou les réponse(s) correcte(s).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fr-FR" sz="4000" b="1" dirty="0">
                <a:solidFill>
                  <a:schemeClr val="tx2"/>
                </a:solidFill>
                <a:latin typeface="Cambria" panose="02040503050406030204" pitchFamily="18" charset="0"/>
              </a:rPr>
              <a:t>Penser à simplifier l’expression.</a:t>
            </a:r>
            <a:endParaRPr lang="fr-FR" sz="4000" b="1" dirty="0">
              <a:latin typeface="Cambria" panose="02040503050406030204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endParaRPr lang="fr-FR" sz="4000" b="1" dirty="0" smtClean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325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6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15516" y="1482471"/>
                <a:ext cx="8712968" cy="1226449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Soit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 un entier naturel.</a:t>
                </a:r>
              </a:p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La somme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200" b="0" i="0" smtClean="0">
                        <a:solidFill>
                          <a:schemeClr val="tx2"/>
                        </a:solidFill>
                        <a:latin typeface="Cambria Math"/>
                      </a:rPr>
                      <m:t>S</m:t>
                    </m:r>
                    <m:r>
                      <a:rPr lang="fr-FR" sz="3200" b="0" i="0" smtClean="0">
                        <a:solidFill>
                          <a:schemeClr val="tx2"/>
                        </a:solidFill>
                        <a:latin typeface="Cambria Math"/>
                      </a:rPr>
                      <m:t>=</m:t>
                    </m:r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</a:rPr>
                      <m:t>1+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</a:rPr>
                      <m:t>2</m:t>
                    </m:r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</a:rPr>
                      <m:t>+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</a:rPr>
                      <m:t>4+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fr-FR" sz="3200" dirty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…</a:t>
                </a:r>
                <a14:m>
                  <m:oMath xmlns:m="http://schemas.openxmlformats.org/officeDocument/2006/math">
                    <m:r>
                      <a:rPr lang="fr-FR" sz="3200" i="1" dirty="0">
                        <a:solidFill>
                          <a:schemeClr val="tx2"/>
                        </a:solidFill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fr-FR" sz="32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sz="32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 2</m:t>
                        </m:r>
                      </m:e>
                      <m:sup>
                        <m:r>
                          <a:rPr lang="fr-FR" sz="32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est égale à</a:t>
                </a:r>
                <a:endParaRPr lang="fr-FR" sz="32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5516" y="1482471"/>
                <a:ext cx="8712968" cy="1226449"/>
              </a:xfrm>
              <a:blipFill rotWithShape="1">
                <a:blip r:embed="rId2"/>
                <a:stretch>
                  <a:fillRect t="-6468" b="-114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107504" y="2853206"/>
                <a:ext cx="8928992" cy="776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2800" b="1" i="0" smtClean="0">
                        <a:solidFill>
                          <a:srgbClr val="073E87"/>
                        </a:solidFill>
                        <a:latin typeface="Cambria Math"/>
                      </a:rPr>
                      <m:t>𝐚</m:t>
                    </m:r>
                    <m:r>
                      <a:rPr lang="fr-FR" sz="2800" b="1" i="0" smtClean="0">
                        <a:solidFill>
                          <a:srgbClr val="073E87"/>
                        </a:solidFill>
                        <a:latin typeface="Cambria Math"/>
                      </a:rPr>
                      <m:t>)</m:t>
                    </m:r>
                    <m:r>
                      <a:rPr lang="fr-FR" sz="2800" b="1" i="1" smtClean="0">
                        <a:solidFill>
                          <a:srgbClr val="073E87"/>
                        </a:solidFill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𝟐</m:t>
                        </m:r>
                      </m:e>
                      <m:sup>
                        <m: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𝒏</m:t>
                        </m:r>
                      </m:sup>
                    </m:sSup>
                    <m:r>
                      <a:rPr lang="fr-FR" sz="2800" b="1" i="1" smtClean="0">
                        <a:solidFill>
                          <a:srgbClr val="073E87"/>
                        </a:solidFill>
                        <a:latin typeface="Cambria Math"/>
                      </a:rPr>
                      <m:t>−</m:t>
                    </m:r>
                    <m:r>
                      <a:rPr lang="fr-FR" sz="2800" b="1" i="1" smtClean="0">
                        <a:solidFill>
                          <a:srgbClr val="073E87"/>
                        </a:solidFill>
                        <a:latin typeface="Cambria Math"/>
                      </a:rPr>
                      <m:t>𝟏</m:t>
                    </m:r>
                    <m:r>
                      <a:rPr lang="fr-FR" sz="2800" b="1">
                        <a:solidFill>
                          <a:srgbClr val="073E87"/>
                        </a:solidFill>
                        <a:latin typeface="Cambria Math"/>
                      </a:rPr>
                      <m:t>  </m:t>
                    </m:r>
                    <m:r>
                      <a:rPr lang="fr-FR" sz="2800" b="1" i="0" smtClean="0">
                        <a:solidFill>
                          <a:srgbClr val="073E87"/>
                        </a:solidFill>
                        <a:latin typeface="Cambria Math"/>
                      </a:rPr>
                      <m:t> </m:t>
                    </m:r>
                    <m:r>
                      <a:rPr lang="fr-FR" sz="2800" b="1">
                        <a:solidFill>
                          <a:srgbClr val="073E87"/>
                        </a:solidFill>
                        <a:latin typeface="Cambria Math"/>
                      </a:rPr>
                      <m:t>      </m:t>
                    </m:r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𝐛</m:t>
                    </m:r>
                    <m:r>
                      <a:rPr lang="fr-FR" sz="2800" b="1">
                        <a:solidFill>
                          <a:srgbClr val="073E87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fr-FR" sz="2800" b="1" i="0" dirty="0" smtClean="0">
                    <a:solidFill>
                      <a:srgbClr val="073E87"/>
                    </a:solidFill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fr-FR" sz="2800" b="1" i="1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2800" b="1" i="1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𝟐</m:t>
                            </m:r>
                          </m:e>
                          <m:sup>
                            <m:r>
                              <a:rPr lang="fr-FR" sz="2800" b="1" i="1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𝒏</m:t>
                            </m:r>
                            <m:r>
                              <a:rPr lang="fr-FR" sz="2800" b="1" i="1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fr-FR" sz="2800" b="1" i="1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𝟏</m:t>
                            </m:r>
                          </m:sup>
                        </m:sSup>
                      </m:num>
                      <m:den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𝟏</m:t>
                        </m:r>
                      </m:den>
                    </m:f>
                    <m:r>
                      <a:rPr lang="fr-FR" sz="2800" b="1">
                        <a:solidFill>
                          <a:srgbClr val="073E87"/>
                        </a:solidFill>
                        <a:latin typeface="Cambria Math"/>
                      </a:rPr>
                      <m:t>         </m:t>
                    </m:r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𝐜</m:t>
                    </m:r>
                    <m:r>
                      <a:rPr lang="fr-FR" sz="2800" b="1">
                        <a:solidFill>
                          <a:srgbClr val="073E87"/>
                        </a:solidFill>
                        <a:latin typeface="Cambria Math"/>
                      </a:rPr>
                      <m:t>)</m:t>
                    </m:r>
                    <m:sSup>
                      <m:sSupPr>
                        <m:ctrlP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𝟐</m:t>
                        </m:r>
                      </m:e>
                      <m:sup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𝒏</m:t>
                        </m:r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𝟏</m:t>
                        </m:r>
                      </m:sup>
                    </m:sSup>
                    <m:r>
                      <a:rPr lang="fr-FR" sz="2800" b="1" i="1" smtClean="0">
                        <a:solidFill>
                          <a:srgbClr val="073E87"/>
                        </a:solidFill>
                        <a:latin typeface="Cambria Math"/>
                      </a:rPr>
                      <m:t>       </m:t>
                    </m:r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𝐝</m:t>
                    </m:r>
                    <m:r>
                      <a:rPr lang="fr-FR" sz="2800" b="1">
                        <a:solidFill>
                          <a:srgbClr val="073E87"/>
                        </a:solidFill>
                        <a:latin typeface="Cambria Math"/>
                      </a:rPr>
                      <m:t>)</m:t>
                    </m:r>
                    <m:sSup>
                      <m:sSupPr>
                        <m:ctrlP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𝟐</m:t>
                        </m:r>
                      </m:e>
                      <m:sup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𝒏</m:t>
                        </m:r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𝟏</m:t>
                        </m:r>
                      </m:sup>
                    </m:sSup>
                    <m:r>
                      <a:rPr lang="fr-FR" sz="2800" b="1" i="0" smtClean="0">
                        <a:solidFill>
                          <a:srgbClr val="073E87"/>
                        </a:solidFill>
                        <a:latin typeface="Cambria Math"/>
                      </a:rPr>
                      <m:t>−</m:t>
                    </m:r>
                    <m:r>
                      <a:rPr lang="fr-FR" sz="2800" b="1">
                        <a:solidFill>
                          <a:srgbClr val="073E87"/>
                        </a:solidFill>
                        <a:latin typeface="Cambria Math"/>
                      </a:rPr>
                      <m:t>𝟏</m:t>
                    </m:r>
                    <m:r>
                      <a:rPr lang="fr-FR" sz="2800" b="1">
                        <a:solidFill>
                          <a:srgbClr val="073E87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fr-FR" sz="2800" b="1" dirty="0">
                  <a:solidFill>
                    <a:srgbClr val="073E87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2853206"/>
                <a:ext cx="8928992" cy="77694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archemin horizontal 4"/>
          <p:cNvSpPr/>
          <p:nvPr/>
        </p:nvSpPr>
        <p:spPr>
          <a:xfrm>
            <a:off x="2123728" y="2708919"/>
            <a:ext cx="2027164" cy="1044015"/>
          </a:xfrm>
          <a:prstGeom prst="horizontalScroll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-116231" y="5101407"/>
                <a:ext cx="8806854" cy="11992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𝑆</m:t>
                      </m:r>
                      <m:r>
                        <a:rPr lang="fr-FR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𝑛</m:t>
                              </m:r>
                              <m: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+1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1−2</m:t>
                          </m:r>
                        </m:den>
                      </m:f>
                      <m:r>
                        <a:rPr lang="fr-FR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fr-FR" sz="3600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fr-FR" sz="3600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𝑛</m:t>
                              </m:r>
                              <m:r>
                                <a:rPr lang="fr-FR" sz="3600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+1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−1</m:t>
                          </m:r>
                        </m:den>
                      </m:f>
                      <m:r>
                        <a:rPr lang="fr-FR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+1</m:t>
                          </m:r>
                        </m:sup>
                      </m:sSup>
                      <m:r>
                        <a:rPr lang="fr-FR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fr-FR" sz="3600" dirty="0">
                  <a:solidFill>
                    <a:srgbClr val="00B05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16231" y="5101407"/>
                <a:ext cx="8806854" cy="119923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à coins arrondis 8"/>
              <p:cNvSpPr/>
              <p:nvPr/>
            </p:nvSpPr>
            <p:spPr>
              <a:xfrm>
                <a:off x="683568" y="3752934"/>
                <a:ext cx="7776864" cy="1348473"/>
              </a:xfrm>
              <a:prstGeom prst="roundRect">
                <a:avLst/>
              </a:prstGeom>
              <a:gradFill>
                <a:gsLst>
                  <a:gs pos="4000">
                    <a:schemeClr val="bg2">
                      <a:lumMod val="50000"/>
                    </a:schemeClr>
                  </a:gs>
                  <a:gs pos="56000">
                    <a:schemeClr val="accent3">
                      <a:lumMod val="19000"/>
                      <a:lumOff val="81000"/>
                    </a:schemeClr>
                  </a:gs>
                  <a:gs pos="90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>
                    <a:solidFill>
                      <a:srgbClr val="002060"/>
                    </a:solidFill>
                  </a:rPr>
                  <a:t>On utilise la propriété :</a:t>
                </a:r>
              </a:p>
              <a:p>
                <a:pPr algn="ctr"/>
                <a:r>
                  <a:rPr lang="fr-FR" sz="3200" b="0" dirty="0" smtClean="0">
                    <a:solidFill>
                      <a:srgbClr val="002060"/>
                    </a:solidFill>
                  </a:rPr>
                  <a:t>Soit</a:t>
                </a:r>
                <a:r>
                  <a:rPr lang="fr-FR" sz="3600" b="0" dirty="0" smtClean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3600" i="1">
                        <a:solidFill>
                          <a:srgbClr val="002060"/>
                        </a:solidFill>
                        <a:latin typeface="Cambria Math"/>
                      </a:rPr>
                      <m:t>𝑞</m:t>
                    </m:r>
                    <m:r>
                      <a:rPr lang="fr-FR" sz="3600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≠</m:t>
                    </m:r>
                    <m:r>
                      <a:rPr lang="fr-FR" sz="3600" b="0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1, </m:t>
                    </m:r>
                  </m:oMath>
                </a14:m>
                <a:r>
                  <a:rPr lang="fr-FR" sz="3600" b="0" dirty="0" smtClean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rgbClr val="002060"/>
                        </a:solidFill>
                        <a:latin typeface="Cambria Math"/>
                      </a:rPr>
                      <m:t>1+</m:t>
                    </m:r>
                    <m:r>
                      <a:rPr lang="fr-FR" sz="3600" b="0" i="1" smtClean="0">
                        <a:solidFill>
                          <a:srgbClr val="002060"/>
                        </a:solidFill>
                        <a:latin typeface="Cambria Math"/>
                      </a:rPr>
                      <m:t>𝑞</m:t>
                    </m:r>
                    <m:r>
                      <a:rPr lang="fr-FR" sz="3600" b="0" i="1" smtClean="0">
                        <a:solidFill>
                          <a:srgbClr val="002060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fr-FR" sz="3600" dirty="0" smtClean="0">
                    <a:solidFill>
                      <a:srgbClr val="002060"/>
                    </a:solidFill>
                    <a:latin typeface="Cambria" panose="02040503050406030204" pitchFamily="18" charset="0"/>
                  </a:rPr>
                  <a:t>…</a:t>
                </a:r>
                <a14:m>
                  <m:oMath xmlns:m="http://schemas.openxmlformats.org/officeDocument/2006/math">
                    <m:r>
                      <a:rPr lang="fr-FR" sz="3600" b="0" i="1" dirty="0" smtClean="0">
                        <a:solidFill>
                          <a:srgbClr val="002060"/>
                        </a:solidFill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fr-FR" sz="3600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sz="3600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fr-FR" sz="3600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fr-FR" sz="3600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fr-FR" sz="3600" b="0" i="1" dirty="0" smtClean="0">
                        <a:solidFill>
                          <a:srgbClr val="00206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600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3600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1−</m:t>
                        </m:r>
                        <m:sSup>
                          <m:sSupPr>
                            <m:ctrlPr>
                              <a:rPr lang="fr-FR" sz="3600" b="0" i="1" dirty="0" smtClean="0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3600" b="0" i="1" dirty="0" smtClean="0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𝑞</m:t>
                            </m:r>
                          </m:e>
                          <m:sup>
                            <m:r>
                              <a:rPr lang="fr-FR" sz="3600" b="0" i="1" dirty="0" smtClean="0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fr-FR" sz="3600" b="0" i="1" dirty="0" smtClean="0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+1</m:t>
                            </m:r>
                          </m:sup>
                        </m:sSup>
                      </m:num>
                      <m:den>
                        <m:r>
                          <a:rPr lang="fr-FR" sz="3600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1−</m:t>
                        </m:r>
                        <m:r>
                          <a:rPr lang="fr-FR" sz="3600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𝑞</m:t>
                        </m:r>
                      </m:den>
                    </m:f>
                  </m:oMath>
                </a14:m>
                <a:endParaRPr lang="fr-FR" sz="3200" dirty="0">
                  <a:solidFill>
                    <a:srgbClr val="00206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Rectangle à coins arrondis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3752934"/>
                <a:ext cx="7776864" cy="1348473"/>
              </a:xfrm>
              <a:prstGeom prst="roundRect">
                <a:avLst/>
              </a:prstGeom>
              <a:blipFill rotWithShape="1">
                <a:blip r:embed="rId5"/>
                <a:stretch>
                  <a:fillRect t="-6222" b="-5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Parchemin horizontal 10"/>
          <p:cNvSpPr/>
          <p:nvPr/>
        </p:nvSpPr>
        <p:spPr>
          <a:xfrm>
            <a:off x="6433268" y="2673017"/>
            <a:ext cx="2027164" cy="1044015"/>
          </a:xfrm>
          <a:prstGeom prst="horizontalScroll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2294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 animBg="1"/>
      <p:bldP spid="8" grpId="0"/>
      <p:bldP spid="9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54447" y="1772816"/>
                <a:ext cx="8712968" cy="1224136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Soit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 un entier naturel non nul.</a:t>
                </a:r>
              </a:p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La somme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200" b="0" i="0" smtClean="0">
                        <a:solidFill>
                          <a:schemeClr val="tx2"/>
                        </a:solidFill>
                        <a:latin typeface="Cambria Math"/>
                      </a:rPr>
                      <m:t>S</m:t>
                    </m:r>
                    <m:r>
                      <a:rPr lang="fr-FR" sz="3200" b="0" i="0" smtClean="0">
                        <a:solidFill>
                          <a:schemeClr val="tx2"/>
                        </a:solidFill>
                        <a:latin typeface="Cambria Math"/>
                      </a:rPr>
                      <m:t>=</m:t>
                    </m:r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</a:rPr>
                      <m:t>1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</a:rPr>
                      <m:t>+4+16+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fr-FR" sz="3200" dirty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…</a:t>
                </a:r>
                <a14:m>
                  <m:oMath xmlns:m="http://schemas.openxmlformats.org/officeDocument/2006/math">
                    <m:r>
                      <a:rPr lang="fr-FR" sz="3200" i="1" dirty="0">
                        <a:solidFill>
                          <a:schemeClr val="tx2"/>
                        </a:solidFill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fr-FR" sz="32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sz="32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 4</m:t>
                        </m:r>
                      </m:e>
                      <m:sup>
                        <m:r>
                          <a:rPr lang="fr-FR" sz="32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fr-FR" sz="32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est égale à</a:t>
                </a:r>
                <a:endParaRPr lang="fr-FR" sz="32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4447" y="1772816"/>
                <a:ext cx="8712968" cy="1224136"/>
              </a:xfrm>
              <a:blipFill rotWithShape="1">
                <a:blip r:embed="rId2"/>
                <a:stretch>
                  <a:fillRect l="-769" t="-6468" r="-699" b="-114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221992" y="3169492"/>
                <a:ext cx="8928992" cy="778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2800" b="1" i="0" smtClean="0">
                        <a:solidFill>
                          <a:srgbClr val="073E87"/>
                        </a:solidFill>
                        <a:latin typeface="Cambria Math"/>
                      </a:rPr>
                      <m:t>𝐚</m:t>
                    </m:r>
                    <m:r>
                      <a:rPr lang="fr-FR" sz="2800" b="1" i="0" smtClean="0">
                        <a:solidFill>
                          <a:srgbClr val="073E87"/>
                        </a:solidFill>
                        <a:latin typeface="Cambria Math"/>
                      </a:rPr>
                      <m:t>)</m:t>
                    </m:r>
                    <m:r>
                      <a:rPr lang="fr-FR" sz="2800" b="1" i="1" smtClean="0">
                        <a:solidFill>
                          <a:srgbClr val="073E87"/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fr-FR" sz="2800" b="1" i="1" smtClean="0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2800" b="1" i="1" smtClean="0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𝟏</m:t>
                            </m:r>
                            <m:r>
                              <a:rPr lang="fr-FR" sz="2800" b="1" i="1" smtClean="0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fr-FR" sz="2800" b="1" i="1" smtClean="0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𝟒</m:t>
                            </m:r>
                          </m:e>
                          <m:sup>
                            <m:r>
                              <a:rPr lang="fr-FR" sz="2800" b="1" i="1" smtClean="0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𝒏</m:t>
                            </m:r>
                          </m:sup>
                        </m:sSup>
                      </m:num>
                      <m:den>
                        <m: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fr-FR" sz="2800" b="1" i="1" smtClean="0">
                        <a:solidFill>
                          <a:srgbClr val="073E87"/>
                        </a:solidFill>
                        <a:latin typeface="Cambria Math"/>
                      </a:rPr>
                      <m:t>               </m:t>
                    </m:r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𝐛</m:t>
                    </m:r>
                    <m:r>
                      <a:rPr lang="fr-FR" sz="2800" b="1">
                        <a:solidFill>
                          <a:srgbClr val="073E87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fr-FR" sz="2800" b="1" dirty="0">
                    <a:solidFill>
                      <a:srgbClr val="073E8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fr-FR" sz="2800" b="1" i="1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2800" b="1" i="1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𝟒</m:t>
                            </m:r>
                          </m:e>
                          <m:sup>
                            <m:r>
                              <a:rPr lang="fr-FR" sz="2800" b="1" i="1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𝒏</m:t>
                            </m:r>
                            <m:r>
                              <a:rPr lang="fr-FR" sz="2800" b="1" i="1" smtClean="0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fr-FR" sz="2800" b="1" i="1" smtClean="0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𝟏</m:t>
                            </m:r>
                          </m:sup>
                        </m:sSup>
                        <m: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fr-FR" sz="2800" b="1" i="0" dirty="0" smtClean="0">
                    <a:solidFill>
                      <a:srgbClr val="073E87"/>
                    </a:solidFill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fr-FR" sz="2800" b="1">
                        <a:solidFill>
                          <a:srgbClr val="073E87"/>
                        </a:solidFill>
                        <a:latin typeface="Cambria Math"/>
                      </a:rPr>
                      <m:t> </m:t>
                    </m:r>
                    <m:r>
                      <a:rPr lang="fr-FR" sz="2800" b="1" i="0" smtClean="0">
                        <a:solidFill>
                          <a:srgbClr val="073E87"/>
                        </a:solidFill>
                        <a:latin typeface="Cambria Math"/>
                      </a:rPr>
                      <m:t>  </m:t>
                    </m:r>
                    <m:r>
                      <a:rPr lang="fr-FR" sz="2800" b="1">
                        <a:solidFill>
                          <a:srgbClr val="073E87"/>
                        </a:solidFill>
                        <a:latin typeface="Cambria Math"/>
                      </a:rPr>
                      <m:t> </m:t>
                    </m:r>
                    <m:r>
                      <a:rPr lang="fr-FR" sz="2800" b="1" i="0" smtClean="0">
                        <a:solidFill>
                          <a:srgbClr val="073E87"/>
                        </a:solidFill>
                        <a:latin typeface="Cambria Math"/>
                      </a:rPr>
                      <m:t>      </m:t>
                    </m:r>
                    <m:r>
                      <a:rPr lang="fr-FR" sz="2800" b="1">
                        <a:solidFill>
                          <a:srgbClr val="073E87"/>
                        </a:solidFill>
                        <a:latin typeface="Cambria Math"/>
                      </a:rPr>
                      <m:t>    </m:t>
                    </m:r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𝐜</m:t>
                    </m:r>
                    <m:r>
                      <a:rPr lang="fr-FR" sz="2800" b="1">
                        <a:solidFill>
                          <a:srgbClr val="073E87"/>
                        </a:solidFill>
                        <a:latin typeface="Cambria Math"/>
                      </a:rPr>
                      <m:t>)</m:t>
                    </m:r>
                    <m:f>
                      <m:fPr>
                        <m:ctrlP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fr-FR" sz="2800" b="1" i="1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2800" b="1" i="1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𝟒</m:t>
                            </m:r>
                          </m:e>
                          <m:sup>
                            <m:r>
                              <a:rPr lang="fr-FR" sz="2800" b="1" i="1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𝒏</m:t>
                            </m:r>
                          </m:sup>
                        </m:sSup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fr-FR" sz="2800" b="1" i="1" smtClean="0">
                        <a:solidFill>
                          <a:srgbClr val="073E87"/>
                        </a:solidFill>
                        <a:latin typeface="Cambria Math"/>
                      </a:rPr>
                      <m:t>          </m:t>
                    </m:r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𝐝</m:t>
                    </m:r>
                    <m:r>
                      <a:rPr lang="fr-FR" sz="2800" b="1">
                        <a:solidFill>
                          <a:srgbClr val="073E87"/>
                        </a:solidFill>
                        <a:latin typeface="Cambria Math"/>
                      </a:rPr>
                      <m:t>)</m:t>
                    </m:r>
                    <m:f>
                      <m:fPr>
                        <m:ctrlP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fr-FR" sz="2800" b="1" i="1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2800" b="1" i="1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𝟒</m:t>
                            </m:r>
                          </m:e>
                          <m:sup>
                            <m:r>
                              <a:rPr lang="fr-FR" sz="2800" b="1" i="1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𝒏</m:t>
                            </m:r>
                            <m:r>
                              <a:rPr lang="fr-FR" sz="2800" b="1" i="1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fr-FR" sz="2800" b="1" i="1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𝟏</m:t>
                            </m:r>
                          </m:sup>
                        </m:sSup>
                        <m: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endParaRPr lang="fr-FR" sz="2800" b="1" dirty="0">
                  <a:solidFill>
                    <a:srgbClr val="073E87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92" y="3169492"/>
                <a:ext cx="8928992" cy="77899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archemin horizontal 4"/>
          <p:cNvSpPr/>
          <p:nvPr/>
        </p:nvSpPr>
        <p:spPr>
          <a:xfrm>
            <a:off x="4849048" y="3080310"/>
            <a:ext cx="1980220" cy="957359"/>
          </a:xfrm>
          <a:prstGeom prst="horizontalScroll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107504" y="4266665"/>
                <a:ext cx="8806854" cy="1202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𝑆</m:t>
                      </m:r>
                      <m:r>
                        <a:rPr lang="fr-FR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4</m:t>
                              </m:r>
                            </m:e>
                            <m:sup>
                              <m: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𝑛</m:t>
                              </m:r>
                              <m: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−1+1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1−4</m:t>
                          </m:r>
                        </m:den>
                      </m:f>
                      <m:r>
                        <a:rPr lang="fr-FR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4</m:t>
                              </m:r>
                            </m:e>
                            <m:sup>
                              <m: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−1</m:t>
                          </m:r>
                        </m:num>
                        <m:den>
                          <m: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3200" dirty="0">
                  <a:solidFill>
                    <a:srgbClr val="00B05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4266665"/>
                <a:ext cx="8806854" cy="120283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4399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 animBg="1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8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98583" y="1556792"/>
                <a:ext cx="8712968" cy="1493520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Soit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 un entier naturel.</a:t>
                </a:r>
              </a:p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La somme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200" b="0" i="0" smtClean="0">
                        <a:solidFill>
                          <a:schemeClr val="tx2"/>
                        </a:solidFill>
                        <a:latin typeface="Cambria Math"/>
                      </a:rPr>
                      <m:t>S</m:t>
                    </m:r>
                    <m:r>
                      <a:rPr lang="fr-FR" sz="3200" b="0" i="0" smtClean="0">
                        <a:solidFill>
                          <a:schemeClr val="tx2"/>
                        </a:solidFill>
                        <a:latin typeface="Cambria Math"/>
                      </a:rPr>
                      <m:t>=</m:t>
                    </m:r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</a:rPr>
                      <m:t>1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fr-FR" sz="3200" dirty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…</a:t>
                </a:r>
                <a14:m>
                  <m:oMath xmlns:m="http://schemas.openxmlformats.org/officeDocument/2006/math">
                    <m:r>
                      <a:rPr lang="fr-FR" sz="3200" i="1" dirty="0">
                        <a:solidFill>
                          <a:schemeClr val="tx2"/>
                        </a:solidFill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fr-FR" sz="320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fr-FR" sz="3200" b="0" i="1" dirty="0" smtClean="0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3200" b="0" i="1" dirty="0" smtClean="0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fr-FR" sz="3200" b="0" i="1" dirty="0" smtClean="0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est égale à</a:t>
                </a:r>
                <a:endParaRPr lang="fr-FR" sz="32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8583" y="1556792"/>
                <a:ext cx="8712968" cy="1493520"/>
              </a:xfrm>
              <a:blipFill rotWithShape="1">
                <a:blip r:embed="rId2"/>
                <a:stretch>
                  <a:fillRect t="-53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-29867" y="3068960"/>
                <a:ext cx="9150984" cy="1060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1" i="0" smtClean="0">
                          <a:solidFill>
                            <a:srgbClr val="073E87"/>
                          </a:solidFill>
                          <a:latin typeface="Cambria Math"/>
                        </a:rPr>
                        <m:t>𝐚</m:t>
                      </m:r>
                      <m:r>
                        <a:rPr lang="fr-FR" sz="2800" b="1" i="0" smtClean="0">
                          <a:solidFill>
                            <a:srgbClr val="073E87"/>
                          </a:solidFill>
                          <a:latin typeface="Cambria Math"/>
                        </a:rPr>
                        <m:t>)</m:t>
                      </m:r>
                      <m:r>
                        <a:rPr lang="fr-FR" sz="2800" b="1" i="1" smtClean="0">
                          <a:solidFill>
                            <a:srgbClr val="073E87"/>
                          </a:solidFill>
                          <a:latin typeface="Cambria Math"/>
                        </a:rPr>
                        <m:t>𝟐</m:t>
                      </m:r>
                      <m:d>
                        <m:dPr>
                          <m:ctrlP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fr-FR" sz="2800" b="1" i="1" smtClean="0">
                                      <a:solidFill>
                                        <a:srgbClr val="073E87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fr-FR" sz="2800" b="1" i="1" smtClean="0">
                                      <a:solidFill>
                                        <a:srgbClr val="073E87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e>
                                <m:sup>
                                  <m:r>
                                    <a:rPr lang="fr-FR" sz="2800" b="1" i="1" smtClean="0">
                                      <a:solidFill>
                                        <a:srgbClr val="073E87"/>
                                      </a:solidFill>
                                      <a:latin typeface="Cambria Math"/>
                                    </a:rPr>
                                    <m:t>𝒏</m:t>
                                  </m:r>
                                  <m:r>
                                    <a:rPr lang="fr-FR" sz="2800" b="1" i="1" smtClean="0">
                                      <a:solidFill>
                                        <a:srgbClr val="073E87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fr-FR" sz="2800" b="1" i="1" smtClean="0">
                                      <a:solidFill>
                                        <a:srgbClr val="073E87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fr-FR" sz="2800" b="1" i="1" smtClean="0">
                          <a:solidFill>
                            <a:srgbClr val="073E87"/>
                          </a:solidFill>
                          <a:latin typeface="Cambria Math"/>
                        </a:rPr>
                        <m:t>   </m:t>
                      </m:r>
                      <m:r>
                        <a:rPr lang="fr-FR" sz="2800" b="1" i="1">
                          <a:solidFill>
                            <a:srgbClr val="073E87"/>
                          </a:solidFill>
                          <a:latin typeface="Cambria Math"/>
                        </a:rPr>
                        <m:t>𝐛</m:t>
                      </m:r>
                      <m:r>
                        <a:rPr lang="fr-FR" sz="2800" b="1">
                          <a:solidFill>
                            <a:srgbClr val="073E87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d>
                        <m:dPr>
                          <m:ctrlP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fr-FR" sz="2800" b="1" i="1">
                                      <a:solidFill>
                                        <a:srgbClr val="073E87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fr-FR" sz="2800" b="1" i="1">
                                      <a:solidFill>
                                        <a:srgbClr val="073E87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e>
                                <m:sup>
                                  <m:r>
                                    <a:rPr lang="fr-FR" sz="2800" b="1" i="1">
                                      <a:solidFill>
                                        <a:srgbClr val="073E87"/>
                                      </a:solidFill>
                                      <a:latin typeface="Cambria Math"/>
                                    </a:rPr>
                                    <m:t>𝒏</m:t>
                                  </m:r>
                                  <m:r>
                                    <a:rPr lang="fr-FR" sz="2800" b="1" i="1">
                                      <a:solidFill>
                                        <a:srgbClr val="073E87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fr-FR" sz="2800" b="1" i="1">
                                      <a:solidFill>
                                        <a:srgbClr val="073E87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fr-FR" sz="2800" b="1" i="1" smtClean="0">
                          <a:solidFill>
                            <a:srgbClr val="073E87"/>
                          </a:solidFill>
                          <a:latin typeface="Cambria Math"/>
                        </a:rPr>
                        <m:t>   </m:t>
                      </m:r>
                      <m:r>
                        <a:rPr lang="fr-FR" sz="2800" b="1" i="1">
                          <a:solidFill>
                            <a:srgbClr val="073E87"/>
                          </a:solidFill>
                          <a:latin typeface="Cambria Math"/>
                        </a:rPr>
                        <m:t>𝐜</m:t>
                      </m:r>
                      <m:r>
                        <a:rPr lang="fr-FR" sz="2800" b="1">
                          <a:solidFill>
                            <a:srgbClr val="073E87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fr-FR" sz="2800" b="1" i="1" smtClean="0">
                          <a:solidFill>
                            <a:srgbClr val="073E87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  <m:sup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𝒏</m:t>
                              </m:r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fr-FR" sz="2800" b="1" i="1" smtClean="0">
                          <a:solidFill>
                            <a:srgbClr val="073E87"/>
                          </a:solidFill>
                          <a:latin typeface="Cambria Math"/>
                        </a:rPr>
                        <m:t>   </m:t>
                      </m:r>
                      <m:r>
                        <a:rPr lang="fr-FR" sz="2800" b="1" i="1">
                          <a:solidFill>
                            <a:srgbClr val="073E87"/>
                          </a:solidFill>
                          <a:latin typeface="Cambria Math"/>
                        </a:rPr>
                        <m:t>𝐝</m:t>
                      </m:r>
                      <m:r>
                        <a:rPr lang="fr-FR" sz="2800" b="1">
                          <a:solidFill>
                            <a:srgbClr val="073E87"/>
                          </a:solidFill>
                          <a:latin typeface="Cambria Math"/>
                        </a:rPr>
                        <m:t>)</m:t>
                      </m:r>
                      <m:r>
                        <a:rPr lang="fr-FR" sz="2800" b="1" i="0" smtClean="0">
                          <a:solidFill>
                            <a:srgbClr val="073E87"/>
                          </a:solidFill>
                          <a:latin typeface="Cambria Math"/>
                        </a:rPr>
                        <m:t>𝟐</m:t>
                      </m:r>
                      <m:r>
                        <a:rPr lang="fr-FR" sz="2800" b="1" i="0" smtClean="0">
                          <a:solidFill>
                            <a:srgbClr val="073E87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  <m:sup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fr-FR" sz="2800" b="1" dirty="0">
                  <a:solidFill>
                    <a:srgbClr val="073E87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9867" y="3068960"/>
                <a:ext cx="9150984" cy="106048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archemin horizontal 4"/>
          <p:cNvSpPr/>
          <p:nvPr/>
        </p:nvSpPr>
        <p:spPr>
          <a:xfrm>
            <a:off x="-9937" y="2915125"/>
            <a:ext cx="2627784" cy="1368152"/>
          </a:xfrm>
          <a:prstGeom prst="horizontalScroll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Parchemin horizontal 8"/>
          <p:cNvSpPr/>
          <p:nvPr/>
        </p:nvSpPr>
        <p:spPr>
          <a:xfrm>
            <a:off x="7452320" y="2939324"/>
            <a:ext cx="1658090" cy="1368152"/>
          </a:xfrm>
          <a:prstGeom prst="horizontalScroll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86440" y="4159639"/>
                <a:ext cx="8806854" cy="20601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𝑆</m:t>
                      </m:r>
                      <m:r>
                        <a:rPr lang="fr-FR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fr-FR" sz="360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sz="3600" i="1" smtClean="0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FR" sz="360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36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sz="36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𝑛</m:t>
                              </m:r>
                              <m: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+1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1−</m:t>
                          </m:r>
                          <m:f>
                            <m:fPr>
                              <m:ctrlPr>
                                <a:rPr lang="fr-FR" sz="360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den>
                      </m:f>
                      <m:r>
                        <a:rPr lang="fr-FR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=2</m:t>
                      </m:r>
                      <m:d>
                        <m:dPr>
                          <m:ctrlPr>
                            <a:rPr lang="fr-FR" sz="360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1−</m:t>
                          </m:r>
                          <m:f>
                            <m:fPr>
                              <m:ctrlPr>
                                <a:rPr lang="fr-FR" sz="3600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3600" b="0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fr-FR" sz="3600" i="1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fr-FR" sz="3600" b="0" i="1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fr-FR" sz="3600" b="0" i="1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fr-FR" sz="3600" b="0" i="1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</a:rPr>
                                    <m:t>+1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fr-FR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=2</m:t>
                      </m:r>
                      <m:r>
                        <a:rPr lang="fr-FR" sz="3600" b="0" smtClean="0">
                          <a:solidFill>
                            <a:srgbClr val="00B05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60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fr-FR" sz="3600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fr-FR" sz="3600" b="0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fr-FR" sz="3600" dirty="0">
                  <a:solidFill>
                    <a:srgbClr val="00B05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40" y="4159639"/>
                <a:ext cx="8806854" cy="206017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2291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 animBg="1"/>
      <p:bldP spid="9" grpId="0" animBg="1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12024" y="1442693"/>
                <a:ext cx="8712968" cy="1493520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Soit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 un entier naturel.</a:t>
                </a:r>
              </a:p>
              <a:p>
                <a:pPr mar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La somme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200" b="0" i="0" smtClean="0">
                        <a:solidFill>
                          <a:schemeClr val="tx2"/>
                        </a:solidFill>
                        <a:latin typeface="Cambria Math"/>
                      </a:rPr>
                      <m:t>S</m:t>
                    </m:r>
                    <m:r>
                      <a:rPr lang="fr-FR" sz="3200" b="0" i="0" smtClean="0">
                        <a:solidFill>
                          <a:schemeClr val="tx2"/>
                        </a:solidFill>
                        <a:latin typeface="Cambria Math"/>
                      </a:rPr>
                      <m:t>=</m:t>
                    </m:r>
                    <m:r>
                      <a:rPr lang="fr-FR" sz="3200" i="1">
                        <a:solidFill>
                          <a:schemeClr val="tx2"/>
                        </a:solidFill>
                        <a:latin typeface="Cambria Math"/>
                      </a:rPr>
                      <m:t>1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/>
                      </a:rPr>
                      <m:t>−3+9+</m:t>
                    </m:r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fr-FR" sz="3200" dirty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…</a:t>
                </a:r>
                <a14:m>
                  <m:oMath xmlns:m="http://schemas.openxmlformats.org/officeDocument/2006/math">
                    <m:r>
                      <a:rPr lang="fr-FR" sz="3200" i="1" dirty="0">
                        <a:solidFill>
                          <a:schemeClr val="tx2"/>
                        </a:solidFill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fr-FR" sz="32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200" b="0" i="1" dirty="0" smtClean="0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sz="3200" b="0" i="0" dirty="0" smtClean="0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fr-FR" sz="32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fr-FR" sz="32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est égale à</a:t>
                </a:r>
                <a:endParaRPr lang="fr-FR" sz="32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2024" y="1442693"/>
                <a:ext cx="8712968" cy="1493520"/>
              </a:xfrm>
              <a:blipFill rotWithShape="1">
                <a:blip r:embed="rId2"/>
                <a:stretch>
                  <a:fillRect l="-490" t="-5306" r="-3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-6984" y="2636912"/>
                <a:ext cx="9150984" cy="965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1" i="0" smtClean="0">
                          <a:solidFill>
                            <a:srgbClr val="073E87"/>
                          </a:solidFill>
                          <a:latin typeface="Cambria Math"/>
                        </a:rPr>
                        <m:t>𝐚</m:t>
                      </m:r>
                      <m:r>
                        <a:rPr lang="fr-FR" sz="2800" b="1" i="0" smtClean="0">
                          <a:solidFill>
                            <a:srgbClr val="073E87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  <m:sup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𝒏</m:t>
                              </m:r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</m:sSup>
                        </m:num>
                        <m:den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fr-FR" sz="2800" b="1" i="1" smtClean="0">
                          <a:solidFill>
                            <a:srgbClr val="073E87"/>
                          </a:solidFill>
                          <a:latin typeface="Cambria Math"/>
                        </a:rPr>
                        <m:t>   </m:t>
                      </m:r>
                      <m:r>
                        <a:rPr lang="fr-FR" sz="2800" b="1" i="1">
                          <a:solidFill>
                            <a:srgbClr val="073E87"/>
                          </a:solidFill>
                          <a:latin typeface="Cambria Math"/>
                        </a:rPr>
                        <m:t>𝐛</m:t>
                      </m:r>
                      <m:r>
                        <a:rPr lang="fr-FR" sz="2800" b="1">
                          <a:solidFill>
                            <a:srgbClr val="073E87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  <m:sup>
                              <m: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𝒏</m:t>
                              </m:r>
                              <m: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</m:sSup>
                        </m:num>
                        <m:den>
                          <m: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fr-FR" sz="2800" b="1" i="1" smtClean="0">
                          <a:solidFill>
                            <a:srgbClr val="073E87"/>
                          </a:solidFill>
                          <a:latin typeface="Cambria Math"/>
                        </a:rPr>
                        <m:t>  </m:t>
                      </m:r>
                      <m:r>
                        <a:rPr lang="fr-FR" sz="2800" b="1" i="1">
                          <a:solidFill>
                            <a:srgbClr val="073E87"/>
                          </a:solidFill>
                          <a:latin typeface="Cambria Math"/>
                        </a:rPr>
                        <m:t>𝐜</m:t>
                      </m:r>
                      <m:r>
                        <a:rPr lang="fr-FR" sz="2800" b="1">
                          <a:solidFill>
                            <a:srgbClr val="073E87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(−</m:t>
                              </m:r>
                              <m: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𝒏</m:t>
                              </m:r>
                              <m: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</m:sSup>
                        </m:num>
                        <m:den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fr-FR" sz="2800" b="1" i="1" smtClean="0">
                          <a:solidFill>
                            <a:srgbClr val="073E87"/>
                          </a:solidFill>
                          <a:latin typeface="Cambria Math"/>
                        </a:rPr>
                        <m:t>  </m:t>
                      </m:r>
                      <m:r>
                        <a:rPr lang="fr-FR" sz="2800" b="1" i="1">
                          <a:solidFill>
                            <a:srgbClr val="073E87"/>
                          </a:solidFill>
                          <a:latin typeface="Cambria Math"/>
                        </a:rPr>
                        <m:t>𝐝</m:t>
                      </m:r>
                      <m:r>
                        <a:rPr lang="fr-FR" sz="2800" b="1">
                          <a:solidFill>
                            <a:srgbClr val="073E87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(−</m:t>
                              </m:r>
                              <m: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fr-FR" sz="2800" b="1" i="1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sup>
                          </m:sSup>
                        </m:num>
                        <m:den>
                          <m: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fr-FR" sz="2800" b="1" dirty="0">
                  <a:solidFill>
                    <a:srgbClr val="073E87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984" y="2636912"/>
                <a:ext cx="9150984" cy="9651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Parchemin horizontal 7"/>
          <p:cNvSpPr/>
          <p:nvPr/>
        </p:nvSpPr>
        <p:spPr>
          <a:xfrm>
            <a:off x="4067944" y="2435404"/>
            <a:ext cx="4968552" cy="1368152"/>
          </a:xfrm>
          <a:prstGeom prst="horizontalScroll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107504" y="3803556"/>
                <a:ext cx="8806854" cy="35335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𝑆</m:t>
                      </m:r>
                      <m:r>
                        <a:rPr lang="fr-FR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(−3)</m:t>
                              </m:r>
                            </m:e>
                            <m:sup>
                              <m: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𝑛</m:t>
                              </m:r>
                              <m: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+1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1−(−3)</m:t>
                          </m:r>
                        </m:den>
                      </m:f>
                      <m:r>
                        <a:rPr lang="fr-FR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fr-FR" sz="3600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(−3)</m:t>
                              </m:r>
                            </m:e>
                            <m:sup>
                              <m:r>
                                <a:rPr lang="fr-FR" sz="3600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𝑛</m:t>
                              </m:r>
                              <m:r>
                                <a:rPr lang="fr-FR" sz="3600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+1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3600" b="0" i="1" dirty="0" smtClean="0">
                  <a:solidFill>
                    <a:srgbClr val="00B050"/>
                  </a:solidFill>
                  <a:latin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i="1">
                          <a:solidFill>
                            <a:srgbClr val="00B050"/>
                          </a:solidFill>
                          <a:latin typeface="Cambria Math"/>
                        </a:rPr>
                        <m:t>𝑆</m:t>
                      </m:r>
                      <m:r>
                        <a:rPr lang="fr-FR" sz="3600" i="1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1−(−3)</m:t>
                          </m:r>
                          <m:sSup>
                            <m:sSupPr>
                              <m:ctrlPr>
                                <a:rPr lang="fr-FR" sz="3600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(−3)</m:t>
                              </m:r>
                            </m:e>
                            <m:sup>
                              <m:r>
                                <a:rPr lang="fr-FR" sz="3600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r>
                            <a:rPr lang="fr-FR" sz="360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fr-FR" sz="3600" i="1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1+3</m:t>
                          </m:r>
                          <m:sSup>
                            <m:sSupPr>
                              <m:ctrlPr>
                                <a:rPr lang="fr-FR" sz="3600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(−3)</m:t>
                              </m:r>
                            </m:e>
                            <m:sup>
                              <m:r>
                                <a:rPr lang="fr-FR" sz="3600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r>
                            <a:rPr lang="fr-FR" sz="360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3600" b="0" i="1" dirty="0" smtClean="0">
                  <a:solidFill>
                    <a:srgbClr val="00B050"/>
                  </a:solidFill>
                  <a:latin typeface="Cambria Math"/>
                </a:endParaRPr>
              </a:p>
              <a:p>
                <a:pPr algn="ctr"/>
                <a:r>
                  <a:rPr lang="fr-FR" sz="3600" b="0" dirty="0" smtClean="0">
                    <a:solidFill>
                      <a:srgbClr val="00B050"/>
                    </a:solidFill>
                  </a:rPr>
                  <a:t> </a:t>
                </a:r>
                <a:endParaRPr lang="fr-FR" sz="3600" dirty="0" smtClean="0">
                  <a:solidFill>
                    <a:srgbClr val="00B050"/>
                  </a:solidFill>
                  <a:latin typeface="Cambria" panose="02040503050406030204" pitchFamily="18" charset="0"/>
                </a:endParaRPr>
              </a:p>
              <a:p>
                <a:pPr algn="ctr"/>
                <a:endParaRPr lang="fr-FR" sz="4000" dirty="0">
                  <a:solidFill>
                    <a:srgbClr val="00B05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3803556"/>
                <a:ext cx="8806854" cy="353359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6713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10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188910" y="1377709"/>
            <a:ext cx="8712968" cy="17815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200" dirty="0" smtClean="0">
                <a:solidFill>
                  <a:schemeClr val="tx2"/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On considère la suite géométrique de premier terme 4 et de raison 2.  La somme de ses 10 premiers termes est égale à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-29472" y="2941957"/>
                <a:ext cx="9144000" cy="5786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2800" b="1" i="0" smtClean="0">
                        <a:solidFill>
                          <a:srgbClr val="073E87"/>
                        </a:solidFill>
                        <a:latin typeface="Cambria Math"/>
                      </a:rPr>
                      <m:t>𝐚</m:t>
                    </m:r>
                    <m:r>
                      <a:rPr lang="fr-FR" sz="2800" b="1" i="0" smtClean="0">
                        <a:solidFill>
                          <a:srgbClr val="073E87"/>
                        </a:solidFill>
                        <a:latin typeface="Cambria Math"/>
                      </a:rPr>
                      <m:t>)</m:t>
                    </m:r>
                    <m:r>
                      <a:rPr lang="fr-FR" sz="2800" b="1" i="1" smtClean="0">
                        <a:solidFill>
                          <a:srgbClr val="073E87"/>
                        </a:solidFill>
                        <a:latin typeface="Cambria Math"/>
                      </a:rPr>
                      <m:t>𝟒</m:t>
                    </m:r>
                    <m:d>
                      <m:dPr>
                        <m:ctrlP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fr-FR" sz="2800" b="1" i="1" smtClean="0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2800" b="1" i="1" smtClean="0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𝟐</m:t>
                            </m:r>
                          </m:e>
                          <m:sup>
                            <m:r>
                              <a:rPr lang="fr-FR" sz="2800" b="1" i="1" smtClean="0">
                                <a:solidFill>
                                  <a:srgbClr val="073E87"/>
                                </a:solidFill>
                                <a:latin typeface="Cambria Math"/>
                              </a:rPr>
                              <m:t>𝟏𝟏</m:t>
                            </m:r>
                          </m:sup>
                        </m:sSup>
                        <m: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𝟏</m:t>
                        </m:r>
                      </m:e>
                    </m:d>
                    <m:r>
                      <a:rPr lang="fr-FR" sz="2800" b="1" i="1" smtClean="0">
                        <a:solidFill>
                          <a:srgbClr val="073E87"/>
                        </a:solidFill>
                        <a:latin typeface="Cambria Math"/>
                      </a:rPr>
                      <m:t>        </m:t>
                    </m:r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𝐛</m:t>
                    </m:r>
                    <m:r>
                      <a:rPr lang="fr-FR" sz="2800" b="1">
                        <a:solidFill>
                          <a:srgbClr val="073E87"/>
                        </a:solidFill>
                        <a:latin typeface="Cambria Math"/>
                      </a:rPr>
                      <m:t>)</m:t>
                    </m:r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𝟒</m:t>
                    </m:r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𝟐</m:t>
                        </m:r>
                      </m:e>
                      <m:sup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𝟎</m:t>
                        </m:r>
                      </m:sup>
                    </m:sSup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−</m:t>
                    </m:r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𝟏</m:t>
                    </m:r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)</m:t>
                    </m:r>
                    <m:sSup>
                      <m:sSupPr>
                        <m:ctrlP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sz="2800" b="1" i="0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      </m:t>
                        </m:r>
                        <m:r>
                          <a:rPr lang="fr-FR" sz="2800" b="1" i="0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𝐜</m:t>
                        </m:r>
                        <m:r>
                          <a:rPr lang="fr-FR" sz="2800" b="1" i="0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)</m:t>
                        </m:r>
                        <m: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𝟐</m:t>
                        </m:r>
                      </m:e>
                      <m:sup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−</m:t>
                    </m:r>
                    <m:r>
                      <a:rPr lang="fr-FR" sz="2800" b="1" i="1" smtClean="0">
                        <a:solidFill>
                          <a:srgbClr val="073E87"/>
                        </a:solidFill>
                        <a:latin typeface="Cambria Math"/>
                      </a:rPr>
                      <m:t>𝟒</m:t>
                    </m:r>
                    <m:r>
                      <a:rPr lang="fr-FR" sz="2800" b="1" i="1" smtClean="0">
                        <a:solidFill>
                          <a:srgbClr val="073E87"/>
                        </a:solidFill>
                        <a:latin typeface="Cambria Math"/>
                      </a:rPr>
                      <m:t>      </m:t>
                    </m:r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𝐝</m:t>
                    </m:r>
                    <m:r>
                      <a:rPr lang="fr-FR" sz="2800" b="1">
                        <a:solidFill>
                          <a:srgbClr val="073E87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fr-FR" sz="2800" b="1" dirty="0">
                    <a:solidFill>
                      <a:srgbClr val="073E87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𝟐</m:t>
                        </m:r>
                      </m:e>
                      <m:sup>
                        <m:r>
                          <a:rPr lang="fr-FR" sz="2800" b="1" i="1">
                            <a:solidFill>
                              <a:srgbClr val="073E87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fr-FR" sz="2800" b="1" i="1" smtClean="0">
                            <a:solidFill>
                              <a:srgbClr val="073E87"/>
                            </a:solidFill>
                            <a:latin typeface="Cambria Math"/>
                          </a:rPr>
                          <m:t>𝟎</m:t>
                        </m:r>
                      </m:sup>
                    </m:sSup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−</m:t>
                    </m:r>
                    <m:r>
                      <a:rPr lang="fr-FR" sz="2800" b="1" i="1" smtClean="0">
                        <a:solidFill>
                          <a:srgbClr val="073E87"/>
                        </a:solidFill>
                        <a:latin typeface="Cambria Math"/>
                      </a:rPr>
                      <m:t>𝟏</m:t>
                    </m:r>
                    <m:r>
                      <a:rPr lang="fr-FR" sz="2800" b="1" i="1">
                        <a:solidFill>
                          <a:srgbClr val="073E87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fr-FR" sz="2800" b="1" dirty="0">
                  <a:solidFill>
                    <a:srgbClr val="073E87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9472" y="2941957"/>
                <a:ext cx="9144000" cy="57868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archemin horizontal 4"/>
          <p:cNvSpPr/>
          <p:nvPr/>
        </p:nvSpPr>
        <p:spPr>
          <a:xfrm>
            <a:off x="2596594" y="2708920"/>
            <a:ext cx="4351670" cy="945923"/>
          </a:xfrm>
          <a:prstGeom prst="horizontalScroll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135741" y="3707896"/>
            <a:ext cx="8806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00B050"/>
                </a:solidFill>
                <a:latin typeface="Cambria" panose="02040503050406030204" pitchFamily="18" charset="0"/>
              </a:rPr>
              <a:t> </a:t>
            </a:r>
            <a:endParaRPr lang="fr-FR" sz="3200" dirty="0">
              <a:solidFill>
                <a:srgbClr val="00B050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139101" y="5045288"/>
                <a:ext cx="8806854" cy="1202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𝑆</m:t>
                      </m:r>
                      <m:r>
                        <a:rPr lang="fr-FR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=4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10</m:t>
                              </m:r>
                            </m:sup>
                          </m:sSup>
                        </m:num>
                        <m:den>
                          <m: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1−2</m:t>
                          </m:r>
                        </m:den>
                      </m:f>
                      <m:r>
                        <a:rPr lang="fr-FR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=4</m:t>
                      </m:r>
                      <m:d>
                        <m:dPr>
                          <m:ctrlP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fr-FR" sz="36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10</m:t>
                              </m:r>
                            </m:sup>
                          </m:sSup>
                          <m: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fr-FR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12</m:t>
                          </m:r>
                        </m:sup>
                      </m:sSup>
                      <m:r>
                        <a:rPr lang="fr-FR" sz="3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−4 </m:t>
                      </m:r>
                    </m:oMath>
                  </m:oMathPara>
                </a14:m>
                <a:endParaRPr lang="fr-FR" sz="3200" dirty="0">
                  <a:solidFill>
                    <a:srgbClr val="00B05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101" y="5045288"/>
                <a:ext cx="8806854" cy="12028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à coins arrondis 10"/>
              <p:cNvSpPr/>
              <p:nvPr/>
            </p:nvSpPr>
            <p:spPr>
              <a:xfrm>
                <a:off x="303322" y="3714881"/>
                <a:ext cx="8478411" cy="1348473"/>
              </a:xfrm>
              <a:prstGeom prst="roundRect">
                <a:avLst/>
              </a:prstGeom>
              <a:gradFill>
                <a:gsLst>
                  <a:gs pos="4000">
                    <a:schemeClr val="bg2">
                      <a:lumMod val="50000"/>
                    </a:schemeClr>
                  </a:gs>
                  <a:gs pos="56000">
                    <a:schemeClr val="accent3">
                      <a:lumMod val="19000"/>
                      <a:lumOff val="81000"/>
                    </a:schemeClr>
                  </a:gs>
                  <a:gs pos="90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>
                    <a:solidFill>
                      <a:srgbClr val="002060"/>
                    </a:solidFill>
                  </a:rPr>
                  <a:t>On utilise la propriété :</a:t>
                </a:r>
                <a:endParaRPr lang="fr-FR" sz="2800" i="1" dirty="0" smtClean="0">
                  <a:solidFill>
                    <a:srgbClr val="002060"/>
                  </a:solidFill>
                  <a:latin typeface="Cambria Math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fr-FR" sz="2800" i="1">
                        <a:solidFill>
                          <a:srgbClr val="002060"/>
                        </a:solidFill>
                        <a:latin typeface="Cambria Math"/>
                      </a:rPr>
                      <m:t>𝑆</m:t>
                    </m:r>
                    <m:r>
                      <a:rPr lang="fr-FR" sz="2800" i="1">
                        <a:solidFill>
                          <a:srgbClr val="002060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2800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sz="2800" i="1">
                            <a:solidFill>
                              <a:srgbClr val="002060"/>
                            </a:solidFill>
                            <a:latin typeface="Cambria Math"/>
                          </a:rPr>
                          <m:t>1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fr-FR" sz="2800" i="0">
                            <a:solidFill>
                              <a:srgbClr val="002060"/>
                            </a:solidFill>
                            <a:latin typeface="Cambria Math"/>
                          </a:rPr>
                          <m:t>er</m:t>
                        </m:r>
                        <m:r>
                          <a:rPr lang="fr-FR" sz="2800" i="1">
                            <a:solidFill>
                              <a:srgbClr val="002060"/>
                            </a:solidFill>
                            <a:latin typeface="Cambria Math"/>
                          </a:rPr>
                          <m:t> </m:t>
                        </m:r>
                      </m:sup>
                    </m:sSup>
                  </m:oMath>
                </a14:m>
                <a:r>
                  <a:rPr lang="fr-FR" sz="2800" dirty="0" smtClean="0">
                    <a:solidFill>
                      <a:srgbClr val="002060"/>
                    </a:solidFill>
                  </a:rPr>
                  <a:t>terme de la somme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fr-FR" sz="3200" i="1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fr-FR" sz="3200" i="1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  <m:t>1−</m:t>
                        </m:r>
                        <m:sSup>
                          <m:sSupPr>
                            <m:ctrlPr>
                              <a:rPr lang="fr-FR" sz="3200" i="1">
                                <a:solidFill>
                                  <a:srgbClr val="00206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fr-FR" sz="3200" i="1">
                                <a:solidFill>
                                  <a:srgbClr val="002060"/>
                                </a:solidFill>
                                <a:latin typeface="Cambria Math"/>
                                <a:ea typeface="Cambria Math"/>
                              </a:rPr>
                              <m:t>𝑞</m:t>
                            </m:r>
                          </m:e>
                          <m:sup>
                            <m:r>
                              <m:rPr>
                                <m:sty m:val="p"/>
                              </m:rPr>
                              <a:rPr lang="fr-FR" sz="3200" i="0">
                                <a:solidFill>
                                  <a:srgbClr val="002060"/>
                                </a:solidFill>
                                <a:latin typeface="Cambria Math"/>
                                <a:ea typeface="Cambria Math"/>
                              </a:rPr>
                              <m:t>nombre</m:t>
                            </m:r>
                            <m:r>
                              <a:rPr lang="fr-FR" sz="3200" i="0">
                                <a:solidFill>
                                  <a:srgbClr val="002060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fr-FR" sz="3200" i="0">
                                <a:solidFill>
                                  <a:srgbClr val="002060"/>
                                </a:solidFill>
                                <a:latin typeface="Cambria Math"/>
                                <a:ea typeface="Cambria Math"/>
                              </a:rPr>
                              <m:t>de</m:t>
                            </m:r>
                            <m:r>
                              <a:rPr lang="fr-FR" sz="3200" i="0">
                                <a:solidFill>
                                  <a:srgbClr val="002060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fr-FR" sz="3200" i="0">
                                <a:solidFill>
                                  <a:srgbClr val="002060"/>
                                </a:solidFill>
                                <a:latin typeface="Cambria Math"/>
                                <a:ea typeface="Cambria Math"/>
                              </a:rPr>
                              <m:t>termes</m:t>
                            </m:r>
                          </m:sup>
                        </m:sSup>
                      </m:num>
                      <m:den>
                        <m:r>
                          <a:rPr lang="fr-FR" sz="3200" i="1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  <m:t>1−</m:t>
                        </m:r>
                        <m:r>
                          <a:rPr lang="fr-FR" sz="3200" i="1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  <m:t>𝑞</m:t>
                        </m:r>
                      </m:den>
                    </m:f>
                  </m:oMath>
                </a14:m>
                <a:endParaRPr lang="fr-FR" sz="3200" dirty="0">
                  <a:solidFill>
                    <a:srgbClr val="00206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Rectangle à coins arrondis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322" y="3714881"/>
                <a:ext cx="8478411" cy="1348473"/>
              </a:xfrm>
              <a:prstGeom prst="roundRect">
                <a:avLst/>
              </a:prstGeom>
              <a:blipFill rotWithShape="1">
                <a:blip r:embed="rId4"/>
                <a:stretch>
                  <a:fillRect t="-354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8476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 animBg="1"/>
      <p:bldP spid="9" grpId="0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3400" y="1844824"/>
            <a:ext cx="7851648" cy="1828800"/>
          </a:xfrm>
        </p:spPr>
        <p:txBody>
          <a:bodyPr anchor="ctr">
            <a:normAutofit/>
          </a:bodyPr>
          <a:lstStyle/>
          <a:p>
            <a:pPr algn="ctr"/>
            <a:r>
              <a:rPr lang="fr-FR" sz="8000" dirty="0" smtClean="0"/>
              <a:t>Fin</a:t>
            </a:r>
            <a:endParaRPr lang="fr-FR" sz="8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67544" y="4124672"/>
            <a:ext cx="8359080" cy="1752600"/>
          </a:xfrm>
        </p:spPr>
        <p:txBody>
          <a:bodyPr anchor="ctr"/>
          <a:lstStyle/>
          <a:p>
            <a:pPr algn="ctr"/>
            <a:r>
              <a:rPr lang="fr-FR" dirty="0"/>
              <a:t>Activités mentales et automatismes en classe de première</a:t>
            </a:r>
          </a:p>
          <a:p>
            <a:pPr algn="ctr"/>
            <a:r>
              <a:rPr lang="fr-FR" dirty="0" smtClean="0">
                <a:latin typeface="+mj-lt"/>
              </a:rPr>
              <a:t>IREM de Clermont-Ferrand</a:t>
            </a:r>
            <a:endParaRPr lang="fr-F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5626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935480"/>
                <a:ext cx="8928992" cy="2573640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On considère une suite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𝑢</m:t>
                    </m:r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Combien y </a:t>
                </a:r>
                <a:r>
                  <a:rPr lang="fr-FR" sz="3600" dirty="0" err="1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a-t-il</a:t>
                </a: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 de termes dans la somme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+ </m:t>
                        </m:r>
                        <m: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?</a:t>
                </a:r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935480"/>
                <a:ext cx="8928992" cy="2573640"/>
              </a:xfrm>
              <a:blipFill rotWithShape="1">
                <a:blip r:embed="rId2"/>
                <a:stretch>
                  <a:fillRect t="-355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contenu 2"/>
          <p:cNvSpPr txBox="1">
            <a:spLocks/>
          </p:cNvSpPr>
          <p:nvPr/>
        </p:nvSpPr>
        <p:spPr>
          <a:xfrm>
            <a:off x="539552" y="2132856"/>
            <a:ext cx="8229600" cy="2448272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endParaRPr lang="fr-FR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51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935480"/>
                <a:ext cx="8712968" cy="2573640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On considère une suite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𝑢</m:t>
                    </m:r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Soit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 un entier supérieur ou égal à 2.</a:t>
                </a:r>
              </a:p>
              <a:p>
                <a:pPr marL="0" indent="0" algn="ctr">
                  <a:buNone/>
                </a:pP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Combien y </a:t>
                </a:r>
                <a:r>
                  <a:rPr lang="fr-FR" sz="3600" dirty="0" err="1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a-t-il</a:t>
                </a: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 de termes dans la somme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+ </m:t>
                        </m:r>
                        <m: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?</a:t>
                </a:r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935480"/>
                <a:ext cx="8712968" cy="2573640"/>
              </a:xfrm>
              <a:blipFill rotWithShape="1">
                <a:blip r:embed="rId2"/>
                <a:stretch>
                  <a:fillRect t="-3555" r="-1049" b="-1042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contenu 2"/>
          <p:cNvSpPr txBox="1">
            <a:spLocks/>
          </p:cNvSpPr>
          <p:nvPr/>
        </p:nvSpPr>
        <p:spPr>
          <a:xfrm>
            <a:off x="539552" y="2132856"/>
            <a:ext cx="8229600" cy="2448272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endParaRPr lang="fr-FR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60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935480"/>
                <a:ext cx="8712968" cy="1493520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Calculer la somme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𝑆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=1+2+3+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…</a:t>
                </a:r>
                <a14:m>
                  <m:oMath xmlns:m="http://schemas.openxmlformats.org/officeDocument/2006/math">
                    <m:r>
                      <a:rPr lang="fr-FR" sz="3600" b="0" i="1" dirty="0" smtClean="0">
                        <a:solidFill>
                          <a:schemeClr val="tx2"/>
                        </a:solidFill>
                        <a:latin typeface="Cambria Math"/>
                      </a:rPr>
                      <m:t>+ 20</m:t>
                    </m:r>
                  </m:oMath>
                </a14:m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935480"/>
                <a:ext cx="8712968" cy="1493520"/>
              </a:xfrm>
              <a:blipFill rotWithShape="1">
                <a:blip r:embed="rId2"/>
                <a:stretch>
                  <a:fillRect t="-6122" b="-204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contenu 2"/>
          <p:cNvSpPr txBox="1">
            <a:spLocks/>
          </p:cNvSpPr>
          <p:nvPr/>
        </p:nvSpPr>
        <p:spPr>
          <a:xfrm>
            <a:off x="539552" y="2132856"/>
            <a:ext cx="8229600" cy="2448272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endParaRPr lang="fr-FR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8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935480"/>
                <a:ext cx="8712968" cy="1493520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Calculer la somme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𝑆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=2+3+4+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…</a:t>
                </a:r>
                <a14:m>
                  <m:oMath xmlns:m="http://schemas.openxmlformats.org/officeDocument/2006/math">
                    <m:r>
                      <a:rPr lang="fr-FR" sz="3600" b="0" i="1" dirty="0" smtClean="0">
                        <a:solidFill>
                          <a:schemeClr val="tx2"/>
                        </a:solidFill>
                        <a:latin typeface="Cambria Math"/>
                      </a:rPr>
                      <m:t>+ 99</m:t>
                    </m:r>
                  </m:oMath>
                </a14:m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935480"/>
                <a:ext cx="8712968" cy="1493520"/>
              </a:xfrm>
              <a:blipFill rotWithShape="1">
                <a:blip r:embed="rId2"/>
                <a:stretch>
                  <a:fillRect t="-6122" b="-204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contenu 2"/>
          <p:cNvSpPr txBox="1">
            <a:spLocks/>
          </p:cNvSpPr>
          <p:nvPr/>
        </p:nvSpPr>
        <p:spPr>
          <a:xfrm>
            <a:off x="539552" y="2132856"/>
            <a:ext cx="8229600" cy="2448272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endParaRPr lang="fr-FR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67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5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935480"/>
                <a:ext cx="8712968" cy="1493520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Calculer la somme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𝑆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=10+11+12+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…</a:t>
                </a:r>
                <a14:m>
                  <m:oMath xmlns:m="http://schemas.openxmlformats.org/officeDocument/2006/math">
                    <m:r>
                      <a:rPr lang="fr-FR" sz="3600" b="0" i="1" dirty="0" smtClean="0">
                        <a:solidFill>
                          <a:schemeClr val="tx2"/>
                        </a:solidFill>
                        <a:latin typeface="Cambria Math"/>
                      </a:rPr>
                      <m:t>+ 30</m:t>
                    </m:r>
                  </m:oMath>
                </a14:m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935480"/>
                <a:ext cx="8712968" cy="1493520"/>
              </a:xfrm>
              <a:blipFill rotWithShape="1">
                <a:blip r:embed="rId2"/>
                <a:stretch>
                  <a:fillRect t="-6122" b="-204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contenu 2"/>
          <p:cNvSpPr txBox="1">
            <a:spLocks/>
          </p:cNvSpPr>
          <p:nvPr/>
        </p:nvSpPr>
        <p:spPr>
          <a:xfrm>
            <a:off x="539552" y="2132856"/>
            <a:ext cx="8229600" cy="2448272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endParaRPr lang="fr-FR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94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2276872"/>
            <a:ext cx="8784976" cy="2592288"/>
          </a:xfrm>
        </p:spPr>
        <p:txBody>
          <a:bodyPr>
            <a:no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fr-FR" sz="40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Pour </a:t>
            </a:r>
            <a:r>
              <a:rPr lang="fr-FR" sz="44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chaque</a:t>
            </a:r>
            <a:r>
              <a:rPr lang="fr-FR" sz="40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 question, déterminer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fr-FR" sz="40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la ou les réponse(s) correcte(s).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fr-FR" sz="40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Penser à simplifier l’expression.</a:t>
            </a:r>
            <a:endParaRPr lang="fr-FR" sz="4000" b="1" dirty="0" smtClean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332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6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0" y="1935480"/>
                <a:ext cx="9144000" cy="1493520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Soit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 un entier naturel.</a:t>
                </a:r>
              </a:p>
              <a:p>
                <a:pPr marL="0" indent="0" algn="ctr">
                  <a:buNone/>
                </a:pP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  <a:ea typeface="Cambria Math" panose="02040503050406030204" pitchFamily="18" charset="0"/>
                  </a:rPr>
                  <a:t>La somme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600" b="0" i="0" smtClean="0">
                        <a:solidFill>
                          <a:schemeClr val="tx2"/>
                        </a:solidFill>
                        <a:latin typeface="Cambria Math"/>
                      </a:rPr>
                      <m:t>S</m:t>
                    </m:r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/>
                      </a:rPr>
                      <m:t>=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1+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2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+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4+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fr-FR" sz="3600" dirty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…</a:t>
                </a:r>
                <a14:m>
                  <m:oMath xmlns:m="http://schemas.openxmlformats.org/officeDocument/2006/math">
                    <m:r>
                      <a:rPr lang="fr-FR" sz="3600" i="1" dirty="0">
                        <a:solidFill>
                          <a:schemeClr val="tx2"/>
                        </a:solidFill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 2</m:t>
                        </m:r>
                      </m:e>
                      <m:sup>
                        <m: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est égale à</a:t>
                </a:r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935480"/>
                <a:ext cx="9144000" cy="1493520"/>
              </a:xfrm>
              <a:blipFill rotWithShape="1">
                <a:blip r:embed="rId2"/>
                <a:stretch>
                  <a:fillRect l="-600" t="-6122" r="-600" b="-204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99968" y="3766174"/>
                <a:ext cx="8928992" cy="965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1" i="0" smtClean="0">
                          <a:solidFill>
                            <a:srgbClr val="073E87"/>
                          </a:solidFill>
                          <a:latin typeface="Cambria Math"/>
                        </a:rPr>
                        <m:t>𝐚</m:t>
                      </m:r>
                      <m:r>
                        <a:rPr lang="fr-FR" sz="2800" b="1" i="0" smtClean="0">
                          <a:solidFill>
                            <a:srgbClr val="073E87"/>
                          </a:solidFill>
                          <a:latin typeface="Cambria Math"/>
                        </a:rPr>
                        <m:t>)</m:t>
                      </m:r>
                      <m:r>
                        <a:rPr lang="fr-FR" sz="2800" b="1" i="1" smtClean="0">
                          <a:solidFill>
                            <a:srgbClr val="073E87"/>
                          </a:solidFill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𝒏</m:t>
                          </m:r>
                        </m:sup>
                      </m:sSup>
                      <m:r>
                        <a:rPr lang="fr-FR" sz="2800" b="1" i="1" smtClean="0">
                          <a:solidFill>
                            <a:srgbClr val="073E87"/>
                          </a:solidFill>
                          <a:latin typeface="Cambria Math"/>
                        </a:rPr>
                        <m:t>−</m:t>
                      </m:r>
                      <m:r>
                        <a:rPr lang="fr-FR" sz="2800" b="1" i="1" smtClean="0">
                          <a:solidFill>
                            <a:srgbClr val="073E87"/>
                          </a:solidFill>
                          <a:latin typeface="Cambria Math"/>
                        </a:rPr>
                        <m:t>𝟏</m:t>
                      </m:r>
                      <m:r>
                        <a:rPr lang="fr-FR" sz="2800" b="1">
                          <a:solidFill>
                            <a:srgbClr val="073E87"/>
                          </a:solidFill>
                          <a:latin typeface="Cambria Math"/>
                        </a:rPr>
                        <m:t>  </m:t>
                      </m:r>
                      <m:r>
                        <a:rPr lang="fr-FR" sz="2800" b="1" i="0" smtClean="0">
                          <a:solidFill>
                            <a:srgbClr val="073E87"/>
                          </a:solidFill>
                          <a:latin typeface="Cambria Math"/>
                        </a:rPr>
                        <m:t> </m:t>
                      </m:r>
                      <m:r>
                        <a:rPr lang="fr-FR" sz="2800" b="1">
                          <a:solidFill>
                            <a:srgbClr val="073E87"/>
                          </a:solidFill>
                          <a:latin typeface="Cambria Math"/>
                        </a:rPr>
                        <m:t>      </m:t>
                      </m:r>
                      <m:r>
                        <a:rPr lang="fr-FR" sz="2800" b="1" i="1">
                          <a:solidFill>
                            <a:srgbClr val="073E87"/>
                          </a:solidFill>
                          <a:latin typeface="Cambria Math"/>
                        </a:rPr>
                        <m:t>𝐛</m:t>
                      </m:r>
                      <m:r>
                        <a:rPr lang="fr-FR" sz="2800" b="1">
                          <a:solidFill>
                            <a:srgbClr val="073E87"/>
                          </a:solidFill>
                          <a:latin typeface="Cambria Math"/>
                        </a:rPr>
                        <m:t>)</m:t>
                      </m:r>
                      <m:r>
                        <a:rPr lang="fr-FR" sz="2800" b="1" i="1" smtClean="0">
                          <a:solidFill>
                            <a:srgbClr val="073E87"/>
                          </a:solidFill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  <m:sup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𝒏</m:t>
                              </m:r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fr-FR" sz="2800" b="1" i="1" smtClean="0">
                                  <a:solidFill>
                                    <a:srgbClr val="073E87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</m:sSup>
                        </m:num>
                        <m:den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fr-FR" sz="2800" b="1" i="1" smtClean="0">
                          <a:solidFill>
                            <a:srgbClr val="073E87"/>
                          </a:solidFill>
                          <a:latin typeface="Cambria Math"/>
                        </a:rPr>
                        <m:t>      </m:t>
                      </m:r>
                      <m:r>
                        <a:rPr lang="fr-FR" sz="2800" b="1" i="1">
                          <a:solidFill>
                            <a:srgbClr val="073E87"/>
                          </a:solidFill>
                          <a:latin typeface="Cambria Math"/>
                        </a:rPr>
                        <m:t>𝐜</m:t>
                      </m:r>
                      <m:r>
                        <a:rPr lang="fr-FR" sz="2800" b="1">
                          <a:solidFill>
                            <a:srgbClr val="073E87"/>
                          </a:solidFill>
                          <a:latin typeface="Cambria Math"/>
                        </a:rPr>
                        <m:t>)</m:t>
                      </m:r>
                      <m:sSup>
                        <m:sSupPr>
                          <m:ctrlP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fr-FR" sz="2800" b="1" i="1" smtClean="0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𝒏</m:t>
                          </m:r>
                          <m: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  <m:r>
                        <a:rPr lang="fr-FR" sz="2800" b="1" i="1" smtClean="0">
                          <a:solidFill>
                            <a:srgbClr val="073E87"/>
                          </a:solidFill>
                          <a:latin typeface="Cambria Math"/>
                        </a:rPr>
                        <m:t>       </m:t>
                      </m:r>
                      <m:r>
                        <a:rPr lang="fr-FR" sz="2800" b="1" i="1">
                          <a:solidFill>
                            <a:srgbClr val="073E87"/>
                          </a:solidFill>
                          <a:latin typeface="Cambria Math"/>
                        </a:rPr>
                        <m:t>𝐝</m:t>
                      </m:r>
                      <m:r>
                        <a:rPr lang="fr-FR" sz="2800" b="1">
                          <a:solidFill>
                            <a:srgbClr val="073E87"/>
                          </a:solidFill>
                          <a:latin typeface="Cambria Math"/>
                        </a:rPr>
                        <m:t>)</m:t>
                      </m:r>
                      <m:sSup>
                        <m:sSupPr>
                          <m:ctrlP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𝒏</m:t>
                          </m:r>
                          <m: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fr-FR" sz="2800" b="1" i="1">
                              <a:solidFill>
                                <a:srgbClr val="073E87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  <m:r>
                        <a:rPr lang="fr-FR" sz="2800" b="1" i="0" smtClean="0">
                          <a:solidFill>
                            <a:srgbClr val="073E87"/>
                          </a:solidFill>
                          <a:latin typeface="Cambria Math"/>
                        </a:rPr>
                        <m:t>−</m:t>
                      </m:r>
                      <m:r>
                        <a:rPr lang="fr-FR" sz="2800" b="1">
                          <a:solidFill>
                            <a:srgbClr val="073E87"/>
                          </a:solidFill>
                          <a:latin typeface="Cambria Math"/>
                        </a:rPr>
                        <m:t>𝟏</m:t>
                      </m:r>
                      <m:r>
                        <a:rPr lang="fr-FR" sz="2800" b="1">
                          <a:solidFill>
                            <a:srgbClr val="073E87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2800" b="1" dirty="0">
                  <a:solidFill>
                    <a:srgbClr val="073E87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68" y="3766174"/>
                <a:ext cx="8928992" cy="9651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270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636</TotalTime>
  <Words>1336</Words>
  <Application>Microsoft Office PowerPoint</Application>
  <PresentationFormat>Affichage à l'écran (4:3)</PresentationFormat>
  <Paragraphs>114</Paragraphs>
  <Slides>26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Débit</vt:lpstr>
      <vt:lpstr>Suites numériques Série 10</vt:lpstr>
      <vt:lpstr>Présentation PowerPoint</vt:lpstr>
      <vt:lpstr>Question 1 </vt:lpstr>
      <vt:lpstr>Question 2 </vt:lpstr>
      <vt:lpstr>Question 3 </vt:lpstr>
      <vt:lpstr>Question 4 </vt:lpstr>
      <vt:lpstr>Question 5 </vt:lpstr>
      <vt:lpstr>Présentation PowerPoint</vt:lpstr>
      <vt:lpstr>Question 6 </vt:lpstr>
      <vt:lpstr>Question 7 </vt:lpstr>
      <vt:lpstr>Question 8 </vt:lpstr>
      <vt:lpstr>Question 9 </vt:lpstr>
      <vt:lpstr>Question 10 </vt:lpstr>
      <vt:lpstr>Correction</vt:lpstr>
      <vt:lpstr>Question 1 </vt:lpstr>
      <vt:lpstr>Question 2 </vt:lpstr>
      <vt:lpstr>Question 3 </vt:lpstr>
      <vt:lpstr>Question 4 </vt:lpstr>
      <vt:lpstr>Question 5 </vt:lpstr>
      <vt:lpstr>Présentation PowerPoint</vt:lpstr>
      <vt:lpstr>Question 6 </vt:lpstr>
      <vt:lpstr>Question 7 </vt:lpstr>
      <vt:lpstr>Question 8 </vt:lpstr>
      <vt:lpstr>Question 9 </vt:lpstr>
      <vt:lpstr>Question 10 </vt:lpstr>
      <vt:lpstr>Fin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 DEGRE – Série 1 1S – 1ES/L</dc:title>
  <dc:creator>véro</dc:creator>
  <cp:lastModifiedBy>deletombe</cp:lastModifiedBy>
  <cp:revision>124</cp:revision>
  <dcterms:created xsi:type="dcterms:W3CDTF">2017-06-06T15:31:06Z</dcterms:created>
  <dcterms:modified xsi:type="dcterms:W3CDTF">2021-02-21T15:51:47Z</dcterms:modified>
</cp:coreProperties>
</file>