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293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94660"/>
  </p:normalViewPr>
  <p:slideViewPr>
    <p:cSldViewPr>
      <p:cViewPr varScale="1">
        <p:scale>
          <a:sx n="110" d="100"/>
          <a:sy n="110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B843C-C72C-4723-8D0D-63DF77EFDA5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9CDA-5DAC-47F9-910B-0CE30B89E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03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C6E7FC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C6E7FC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62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96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084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678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03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65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51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37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989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08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01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94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7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10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0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C6E7FC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C6E7FC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C6E7F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41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94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6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3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8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1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9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21/02/2021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>
                <a:solidFill>
                  <a:srgbClr val="073E87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73E87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3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9EDC6-3288-4CDB-BB81-FB16D08C961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21/02/2021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80C4-9F10-44FC-9B06-CCB0A23B367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7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 smtClean="0"/>
              <a:t>Suites numériques</a:t>
            </a:r>
            <a:br>
              <a:rPr lang="fr-FR" sz="8900" dirty="0" smtClean="0"/>
            </a:br>
            <a:r>
              <a:rPr lang="fr-FR" dirty="0" smtClean="0"/>
              <a:t>Série 6</a:t>
            </a:r>
            <a:endParaRPr lang="fr-FR" dirty="0"/>
          </a:p>
        </p:txBody>
      </p:sp>
      <p:sp>
        <p:nvSpPr>
          <p:cNvPr id="5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- IREM de Clermont-Ferrand -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382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</p:spPr>
            <p:txBody>
              <a:bodyPr vert="horz">
                <a:normAutofit fontScale="92500" lnSpcReduction="2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300" dirty="0"/>
                  <a:t>Pour tout </a:t>
                </a:r>
                <a:r>
                  <a:rPr lang="fr-FR" sz="4300" i="1" dirty="0"/>
                  <a:t>n</a:t>
                </a:r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r>
                      <a:rPr lang="fr-FR" sz="4300" i="1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43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4300" i="1"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43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43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3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3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3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3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3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3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3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fr-FR" sz="43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  <a:blipFill rotWithShape="1">
                <a:blip r:embed="rId2"/>
                <a:stretch>
                  <a:fillRect b="-10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946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</p:spPr>
            <p:txBody>
              <a:bodyPr vert="horz">
                <a:normAutofit fontScale="92500" lnSpcReduction="2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300" dirty="0"/>
                  <a:t>Pour tout </a:t>
                </a:r>
                <a:r>
                  <a:rPr lang="fr-FR" sz="4300" i="1" dirty="0"/>
                  <a:t>n</a:t>
                </a:r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r>
                      <a:rPr lang="fr-FR" sz="4300" i="1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43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4300" i="1"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43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43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3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3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3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300" i="1">
                        <a:latin typeface="Cambria Math"/>
                      </a:rPr>
                      <m:t>=</m:t>
                    </m:r>
                    <m:r>
                      <a:rPr lang="fr-FR" sz="43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fr-FR" sz="43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3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3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fr-FR" sz="4300" b="0" i="1" smtClean="0">
                        <a:latin typeface="Cambria Math"/>
                      </a:rPr>
                      <m:t>−1</m:t>
                    </m:r>
                  </m:oMath>
                </a14:m>
                <a:endParaRPr lang="fr-FR" sz="43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  <a:blipFill rotWithShape="1">
                <a:blip r:embed="rId2"/>
                <a:stretch>
                  <a:fillRect b="-10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53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000" dirty="0"/>
                  <a:t>Pour tout </a:t>
                </a:r>
                <a:r>
                  <a:rPr lang="fr-FR" sz="4000" i="1" dirty="0"/>
                  <a:t>n</a:t>
                </a:r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</a:rPr>
                      <m:t>∈</m:t>
                    </m:r>
                    <m:r>
                      <a:rPr lang="fr-FR" sz="4000" i="1">
                        <a:latin typeface="Cambria Math"/>
                      </a:rPr>
                      <m:t>ℕ</m:t>
                    </m:r>
                    <m:r>
                      <a:rPr lang="fr-FR" sz="40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0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40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40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40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000" b="0" i="1" smtClean="0">
                            <a:latin typeface="Cambria Math"/>
                          </a:rPr>
                          <m:t>+2</m:t>
                        </m:r>
                      </m:sup>
                    </m:sSup>
                  </m:oMath>
                </a14:m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  <a:blipFill rotWithShape="1">
                <a:blip r:embed="rId2"/>
                <a:stretch>
                  <a:fillRect b="-208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327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 smtClean="0"/>
              <a:t>Correction</a:t>
            </a:r>
            <a:endParaRPr lang="fr-FR" dirty="0"/>
          </a:p>
        </p:txBody>
      </p:sp>
      <p:sp>
        <p:nvSpPr>
          <p:cNvPr id="5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 smtClean="0">
                <a:latin typeface="+mj-lt"/>
              </a:rPr>
              <a:t>- IREM de Clermont-Ferrand -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821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01216" y="1484784"/>
                <a:ext cx="8229600" cy="1728192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36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−2                                                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36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fr-FR" sz="3600" i="1">
                                  <a:latin typeface="Cambria Math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36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ℕ</m:t>
                                  </m:r>
                                </m:e>
                                <m:sup>
                                  <m:r>
                                    <a:rPr lang="fr-FR" sz="3600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1216" y="1484784"/>
                <a:ext cx="8229600" cy="1728192"/>
              </a:xfrm>
              <a:blipFill rotWithShape="1">
                <a:blip r:embed="rId2"/>
                <a:stretch>
                  <a:fillRect b="-56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1043608" y="2348880"/>
            <a:ext cx="7344816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01216" y="3789040"/>
            <a:ext cx="8229600" cy="129614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fr-FR" sz="4000" dirty="0"/>
          </a:p>
          <a:p>
            <a:pPr marL="0" indent="0" algn="ctr">
              <a:buFont typeface="Wingdings 2"/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20926" y="3266051"/>
                <a:ext cx="8815570" cy="878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 ∈</m:t>
                    </m:r>
                    <m:sSup>
                      <m:sSupPr>
                        <m:ctrlP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 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et </a:t>
                </a:r>
                <a:r>
                  <a:rPr lang="fr-FR" sz="3600" dirty="0" smtClean="0">
                    <a:solidFill>
                      <a:srgbClr val="00B05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endParaRPr lang="fr-FR" sz="3600" dirty="0">
                  <a:solidFill>
                    <a:srgbClr val="00B05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26" y="3266051"/>
                <a:ext cx="8815570" cy="878702"/>
              </a:xfrm>
              <a:prstGeom prst="rect">
                <a:avLst/>
              </a:prstGeom>
              <a:blipFill rotWithShape="1">
                <a:blip r:embed="rId3"/>
                <a:stretch>
                  <a:fillRect l="-2075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97768" y="4448873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onc la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strictement 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68" y="4448873"/>
                <a:ext cx="903649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2023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334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65212" y="1347802"/>
                <a:ext cx="8229600" cy="1728192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=−1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  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sz="36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fr-FR" sz="3600" i="1"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36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360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ℕ</m:t>
                              </m:r>
                            </m:e>
                            <m:e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3600" dirty="0"/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</a:t>
                </a: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212" y="1347802"/>
                <a:ext cx="8229600" cy="172819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323528" y="2348880"/>
            <a:ext cx="8712968" cy="14401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7504" y="3266051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et</a:t>
                </a:r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66051"/>
                <a:ext cx="9036496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2092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7768" y="4448873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onc la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strictement 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68" y="4448873"/>
                <a:ext cx="903649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2023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629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14230" y="1479321"/>
                <a:ext cx="8579296" cy="1877671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3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36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=3</m:t>
                              </m:r>
                              <m:r>
                                <a:rPr lang="fr-FR" sz="3600" b="0" i="1" smtClean="0">
                                  <a:latin typeface="Cambria Math"/>
                                </a:rPr>
                                <m:t>          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36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36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36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3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  <m:r>
                                <a:rPr lang="fr-FR" sz="3600" i="1">
                                  <a:latin typeface="Cambria Math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36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fr-FR" sz="3600" i="1">
                                  <a:latin typeface="Cambria Math"/>
                                </a:rPr>
                                <m:t>ℕ</m:t>
                              </m:r>
                            </m:e>
                            <m:e>
                              <m:r>
                                <a:rPr lang="fr-FR" sz="36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3600" dirty="0"/>
              </a:p>
              <a:p>
                <a:pPr marL="0" indent="0" algn="ctr">
                  <a:buNone/>
                </a:pPr>
                <a:r>
                  <a:rPr lang="fr-FR" sz="36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</a:t>
                </a:r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4230" y="1479321"/>
                <a:ext cx="8579296" cy="187767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431032" y="2348880"/>
            <a:ext cx="8712968" cy="14401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43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07504" y="3266051"/>
                <a:ext cx="9036496" cy="1665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</a:p>
              <a:p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et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den>
                    </m:f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66051"/>
                <a:ext cx="9036496" cy="1665071"/>
              </a:xfrm>
              <a:prstGeom prst="rect">
                <a:avLst/>
              </a:prstGeom>
              <a:blipFill rotWithShape="1">
                <a:blip r:embed="rId3"/>
                <a:stretch>
                  <a:fillRect l="-2092" b="-51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76428" y="4941168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onc la suite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28" y="4941168"/>
                <a:ext cx="903649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2092"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73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579296" cy="864096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r>
                      <a:rPr lang="fr-FR" sz="3600" i="1">
                        <a:latin typeface="Cambria Math"/>
                      </a:rPr>
                      <m:t>ℕ</m:t>
                    </m:r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r>
                      <a:rPr lang="fr-FR" sz="3600" b="0" i="1" smtClean="0">
                        <a:latin typeface="Cambria Math"/>
                      </a:rPr>
                      <m:t>9−7</m:t>
                    </m:r>
                    <m:r>
                      <a:rPr lang="fr-FR" sz="3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</a:t>
                </a: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579296" cy="864096"/>
              </a:xfrm>
              <a:blipFill rotWithShape="1">
                <a:blip r:embed="rId2"/>
                <a:stretch>
                  <a:fillRect t="-4225" b="-70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98648" y="2188231"/>
            <a:ext cx="9144000" cy="122094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43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24527" y="2328267"/>
            <a:ext cx="8928992" cy="144016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64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endParaRPr lang="fr-FR" sz="6900" dirty="0">
              <a:solidFill>
                <a:schemeClr val="tx2"/>
              </a:solidFill>
            </a:endParaRPr>
          </a:p>
          <a:p>
            <a:pPr marL="0" indent="0">
              <a:buClr>
                <a:srgbClr val="5BD078"/>
              </a:buClr>
              <a:buNone/>
            </a:pP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259904" y="1916832"/>
            <a:ext cx="8928992" cy="151216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64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r>
              <a:rPr lang="fr-FR" sz="9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6900" dirty="0">
              <a:solidFill>
                <a:schemeClr val="tx2"/>
              </a:solidFill>
            </a:endParaRPr>
          </a:p>
          <a:p>
            <a:pPr marL="0" indent="0">
              <a:buClr>
                <a:srgbClr val="5BD078"/>
              </a:buClr>
              <a:buNone/>
            </a:pP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3752" y="2568098"/>
                <a:ext cx="903649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la fonction définie sur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[0;+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=−7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+9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2" y="2568098"/>
                <a:ext cx="9036496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092" t="-7614" r="-1889" b="-182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27484" y="4077072"/>
                <a:ext cx="86863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 sur</a:t>
                </a: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[0;+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84" y="4077072"/>
                <a:ext cx="86863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16038" b="-33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092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19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78123"/>
                <a:ext cx="8579296" cy="1080120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r>
                      <a:rPr lang="fr-FR" sz="3600" i="1">
                        <a:latin typeface="Cambria Math"/>
                      </a:rPr>
                      <m:t>ℕ</m:t>
                    </m:r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6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36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78123"/>
                <a:ext cx="8579296" cy="108012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59440" y="2556897"/>
                <a:ext cx="7902624" cy="87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avec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𝑞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40" y="2556897"/>
                <a:ext cx="7902624" cy="874663"/>
              </a:xfrm>
              <a:prstGeom prst="rect">
                <a:avLst/>
              </a:prstGeom>
              <a:blipFill rotWithShape="1">
                <a:blip r:embed="rId3"/>
                <a:stretch>
                  <a:fillRect l="-2392" b="-104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06152" y="3470320"/>
                <a:ext cx="9036496" cy="1129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0&lt;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52" y="3470320"/>
                <a:ext cx="9036496" cy="11294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092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976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1104" y="1050425"/>
            <a:ext cx="8229600" cy="852704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579296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521104" y="1476777"/>
                <a:ext cx="8579296" cy="1080120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r>
                      <a:rPr lang="fr-FR" sz="3600" i="1">
                        <a:latin typeface="Cambria Math"/>
                      </a:rPr>
                      <m:t>ℕ</m:t>
                    </m:r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36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fr-FR" sz="36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04" y="1476777"/>
                <a:ext cx="8579296" cy="10801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59440" y="2556897"/>
                <a:ext cx="7902624" cy="724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avec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𝑞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40" y="2556897"/>
                <a:ext cx="7902624" cy="724237"/>
              </a:xfrm>
              <a:prstGeom prst="rect">
                <a:avLst/>
              </a:prstGeom>
              <a:blipFill rotWithShape="1">
                <a:blip r:embed="rId3"/>
                <a:stretch>
                  <a:fillRect l="-2392" t="-5042" b="-277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06152" y="3470320"/>
                <a:ext cx="9036496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60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&gt;1</m:t>
                      </m:r>
                    </m:oMath>
                  </m:oMathPara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52" y="3470320"/>
                <a:ext cx="9036496" cy="7116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95536" y="4437112"/>
                <a:ext cx="85029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437112"/>
                <a:ext cx="8502975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222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771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276872"/>
            <a:ext cx="8784976" cy="13681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fr-FR" sz="4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Pour chaque suite, donner son sens de variation.</a:t>
            </a:r>
          </a:p>
        </p:txBody>
      </p:sp>
    </p:spTree>
    <p:extLst>
      <p:ext uri="{BB962C8B-B14F-4D97-AF65-F5344CB8AC3E}">
        <p14:creationId xmlns:p14="http://schemas.microsoft.com/office/powerpoint/2010/main" val="73768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47846" y="1370405"/>
                <a:ext cx="8579296" cy="120548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r>
                      <a:rPr lang="fr-FR" sz="3600" i="1">
                        <a:latin typeface="Cambria Math"/>
                      </a:rPr>
                      <m:t>ℕ</m:t>
                    </m:r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360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46" y="1370405"/>
                <a:ext cx="8579296" cy="1205488"/>
              </a:xfrm>
              <a:prstGeom prst="rect">
                <a:avLst/>
              </a:prstGeom>
              <a:blipFill rotWithShape="1">
                <a:blip r:embed="rId2"/>
                <a:stretch>
                  <a:fillRect t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59440" y="2348880"/>
                <a:ext cx="7902624" cy="877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fr-FR" sz="3600" b="0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avec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𝑞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40" y="2348880"/>
                <a:ext cx="7902624" cy="877484"/>
              </a:xfrm>
              <a:prstGeom prst="rect">
                <a:avLst/>
              </a:prstGeom>
              <a:blipFill rotWithShape="1">
                <a:blip r:embed="rId3"/>
                <a:stretch>
                  <a:fillRect l="-2392" b="-104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19246" y="3271997"/>
                <a:ext cx="9036496" cy="1129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0&lt;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46" y="3271997"/>
                <a:ext cx="9036496" cy="11294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92504" y="4581128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04" y="4581128"/>
                <a:ext cx="903649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092" t="-15888" b="-345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809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8548" y="1088740"/>
            <a:ext cx="8229600" cy="780696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395" y="1397655"/>
            <a:ext cx="8928992" cy="77344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395536" y="1340768"/>
                <a:ext cx="8579296" cy="108012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i="1"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340768"/>
                <a:ext cx="8579296" cy="10801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43815" y="2269799"/>
                <a:ext cx="8668018" cy="143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la fonction définie sur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]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0;+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15" y="2269799"/>
                <a:ext cx="8668018" cy="1431610"/>
              </a:xfrm>
              <a:prstGeom prst="rect">
                <a:avLst/>
              </a:prstGeom>
              <a:blipFill rotWithShape="1">
                <a:blip r:embed="rId3"/>
                <a:stretch>
                  <a:fillRect l="-2110" t="-6383" b="-59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16427" y="3789040"/>
                <a:ext cx="86863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 sur</a:t>
                </a: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 dirty="0" smtClean="0">
                        <a:solidFill>
                          <a:schemeClr val="tx2"/>
                        </a:solidFill>
                        <a:latin typeface="Cambria Math"/>
                      </a:rPr>
                      <m:t>]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0;+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27" y="3789040"/>
                <a:ext cx="86863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16038" b="-33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07504" y="4725144"/>
                <a:ext cx="89116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25144"/>
                <a:ext cx="8911689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120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950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8728" y="914416"/>
            <a:ext cx="8229600" cy="996720"/>
          </a:xfrm>
        </p:spPr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393630" y="1412776"/>
                <a:ext cx="8579296" cy="122413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900" dirty="0" smtClean="0"/>
                  <a:t>Pour </a:t>
                </a:r>
                <a:r>
                  <a:rPr lang="fr-FR" sz="3900" dirty="0"/>
                  <a:t>tout </a:t>
                </a:r>
                <a:r>
                  <a:rPr lang="fr-FR" sz="3900" i="1" dirty="0"/>
                  <a:t>n</a:t>
                </a:r>
                <a:r>
                  <a:rPr lang="fr-FR" sz="3900" dirty="0"/>
                  <a:t> </a:t>
                </a:r>
                <a14:m>
                  <m:oMath xmlns:m="http://schemas.openxmlformats.org/officeDocument/2006/math">
                    <m:r>
                      <a:rPr lang="fr-FR" sz="3900" i="1"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39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900" i="1"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39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39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9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9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9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9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900" i="1">
                        <a:latin typeface="Cambria Math"/>
                      </a:rPr>
                      <m:t>=</m:t>
                    </m:r>
                    <m:r>
                      <a:rPr lang="fr-FR" sz="39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fr-FR" sz="39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9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39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fr-FR" sz="3900" b="0" i="1" smtClean="0">
                        <a:latin typeface="Cambria Math"/>
                      </a:rPr>
                      <m:t>−1</m:t>
                    </m:r>
                  </m:oMath>
                </a14:m>
                <a:endParaRPr lang="fr-FR" sz="39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30" y="1412776"/>
                <a:ext cx="8579296" cy="12241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2652121"/>
                <a:ext cx="9144000" cy="143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ℕ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la fonction définie sur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]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0;+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−1</m:t>
                    </m:r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52121"/>
                <a:ext cx="9144000" cy="1430456"/>
              </a:xfrm>
              <a:prstGeom prst="rect">
                <a:avLst/>
              </a:prstGeom>
              <a:blipFill rotWithShape="1">
                <a:blip r:embed="rId3"/>
                <a:stretch>
                  <a:fillRect l="-2000" t="-6383" r="-2667" b="-59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00687" y="4192550"/>
                <a:ext cx="86863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croissante sur</a:t>
                </a: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 dirty="0" smtClean="0">
                        <a:solidFill>
                          <a:schemeClr val="tx2"/>
                        </a:solidFill>
                        <a:latin typeface="Cambria Math"/>
                      </a:rPr>
                      <m:t>]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0;+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87" y="4192550"/>
                <a:ext cx="86863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16038" b="-33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00687" y="4941167"/>
                <a:ext cx="89116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87" y="4941167"/>
                <a:ext cx="8911689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120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741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57200" y="1484784"/>
                <a:ext cx="8579296" cy="93610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600" dirty="0" smtClean="0"/>
                  <a:t>Pour </a:t>
                </a:r>
                <a:r>
                  <a:rPr lang="fr-FR" sz="3600" dirty="0"/>
                  <a:t>tout </a:t>
                </a:r>
                <a:r>
                  <a:rPr lang="fr-FR" sz="3600" i="1" dirty="0"/>
                  <a:t>n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/>
                      </a:rPr>
                      <m:t>∈</m:t>
                    </m:r>
                    <m:r>
                      <a:rPr lang="fr-FR" sz="3600" i="1">
                        <a:latin typeface="Cambria Math"/>
                      </a:rPr>
                      <m:t>ℕ</m:t>
                    </m:r>
                    <m:r>
                      <a:rPr lang="fr-FR" sz="36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3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3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36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36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3600" b="0" i="1" smtClean="0">
                            <a:latin typeface="Cambria Math"/>
                          </a:rPr>
                          <m:t>+2</m:t>
                        </m:r>
                      </m:sup>
                    </m:sSup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484784"/>
                <a:ext cx="8579296" cy="936104"/>
              </a:xfrm>
              <a:prstGeom prst="rect">
                <a:avLst/>
              </a:prstGeom>
              <a:blipFill rotWithShape="1">
                <a:blip r:embed="rId2"/>
                <a:stretch>
                  <a:fillRect t="-91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53752" y="2568098"/>
                <a:ext cx="9036496" cy="124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Pour tout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𝑛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∈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ℕ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fr-FR" sz="3600" b="0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fr-FR" sz="3600" b="0" i="1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fr-FR" sz="3600" b="0" dirty="0" smtClean="0">
                    <a:solidFill>
                      <a:schemeClr val="tx2"/>
                    </a:solidFill>
                    <a:latin typeface="Cambria Math"/>
                    <a:ea typeface="Cambria Math"/>
                  </a:rPr>
                  <a:t>avec </a:t>
                </a:r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la fonction définie sur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[0;+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fr-FR" sz="3600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+2</m:t>
                        </m:r>
                      </m:sup>
                    </m:sSup>
                  </m:oMath>
                </a14:m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2" y="2568098"/>
                <a:ext cx="9036496" cy="1247777"/>
              </a:xfrm>
              <a:prstGeom prst="rect">
                <a:avLst/>
              </a:prstGeom>
              <a:blipFill rotWithShape="1">
                <a:blip r:embed="rId3"/>
                <a:stretch>
                  <a:fillRect l="-2092" t="-7317" r="-1889" b="-136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27484" y="4077072"/>
                <a:ext cx="86863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𝑓</m:t>
                    </m:r>
                    <m:r>
                      <a:rPr lang="fr-FR" sz="3600" i="1" dirty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 sur</a:t>
                </a:r>
                <a:r>
                  <a:rPr lang="fr-FR" sz="3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[0;+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∞[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 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84" y="4077072"/>
                <a:ext cx="8686328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16038" b="-33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600" dirty="0">
                    <a:solidFill>
                      <a:schemeClr val="tx2"/>
                    </a:solidFill>
                    <a:ea typeface="Cambria Math"/>
                  </a:rPr>
                  <a:t>d</a:t>
                </a:r>
                <a:r>
                  <a:rPr lang="fr-FR" sz="3600" dirty="0" smtClean="0">
                    <a:solidFill>
                      <a:schemeClr val="tx2"/>
                    </a:solidFill>
                    <a:ea typeface="Cambria Math"/>
                  </a:rPr>
                  <a:t>onc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la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suite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  <m:r>
                      <a:rPr lang="fr-FR" sz="3600" i="1">
                        <a:solidFill>
                          <a:schemeClr val="tx2"/>
                        </a:solidFill>
                        <a:latin typeface="Cambria Math"/>
                      </a:rPr>
                      <m:t>𝑢</m:t>
                    </m:r>
                    <m:r>
                      <m:rPr>
                        <m:nor/>
                      </m:rPr>
                      <a:rPr lang="fr-FR" sz="3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 smtClean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est strictement décroissante.</a:t>
                </a:r>
                <a:endParaRPr lang="fr-FR" sz="3600" dirty="0">
                  <a:solidFill>
                    <a:schemeClr val="tx2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04" y="4941168"/>
                <a:ext cx="903649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092" t="-1603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84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 smtClean="0"/>
              <a:t>Fin</a:t>
            </a:r>
            <a:endParaRPr lang="fr-FR" sz="8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 smtClean="0">
                <a:latin typeface="+mj-lt"/>
              </a:rPr>
              <a:t>Activités mentales et automatismes</a:t>
            </a:r>
          </a:p>
          <a:p>
            <a:pPr algn="ctr"/>
            <a:r>
              <a:rPr lang="fr-FR" dirty="0" smtClean="0">
                <a:latin typeface="+mj-lt"/>
              </a:rPr>
              <a:t>IREM de Clermont-Ferrand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945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132856"/>
                <a:ext cx="8229600" cy="1728192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40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4000" b="0" i="1" smtClean="0">
                                  <a:latin typeface="Cambria Math"/>
                                </a:rPr>
                                <m:t>−2                                                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0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40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fr-FR" sz="4000" i="1">
                                  <a:latin typeface="Cambria Math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40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400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ℕ</m:t>
                                  </m:r>
                                </m:e>
                                <m:sup>
                                  <m:r>
                                    <a:rPr lang="fr-FR" sz="4000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e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132856"/>
                <a:ext cx="8229600" cy="1728192"/>
              </a:xfrm>
              <a:blipFill rotWithShape="1">
                <a:blip r:embed="rId2"/>
                <a:stretch>
                  <a:fillRect b="-169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1043608" y="2348880"/>
            <a:ext cx="7344816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2069584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:r>
                  <a:rPr lang="fr-FR" sz="24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24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4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40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=−1</m:t>
                              </m:r>
                              <m:r>
                                <a:rPr lang="fr-FR" sz="4000" b="0" i="1" smtClean="0">
                                  <a:latin typeface="Cambria Math"/>
                                </a:rPr>
                                <m:t>  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0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sz="4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fr-FR" sz="4000" i="1"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40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ℕ</m:t>
                              </m:r>
                            </m:e>
                            <m:e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</a:t>
                </a: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206958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323528" y="2348880"/>
            <a:ext cx="8712968" cy="14401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2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2736" y="2127392"/>
                <a:ext cx="8579296" cy="2309719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4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40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=3</m:t>
                              </m:r>
                              <m:r>
                                <a:rPr lang="fr-FR" sz="4000" b="0" i="1" smtClean="0">
                                  <a:latin typeface="Cambria Math"/>
                                </a:rPr>
                                <m:t>                                                        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0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4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40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i="1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40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  <m:r>
                                <a:rPr lang="fr-FR" sz="4000" i="1">
                                  <a:latin typeface="Cambria Math"/>
                                </a:rPr>
                                <m:t>  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pour</m:t>
                              </m:r>
                              <m:r>
                                <a:rPr lang="fr-FR" sz="40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4000">
                                  <a:latin typeface="Cambria Math"/>
                                </a:rPr>
                                <m:t>tout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∈</m:t>
                              </m:r>
                              <m:r>
                                <a:rPr lang="fr-FR" sz="4000" i="1">
                                  <a:latin typeface="Cambria Math"/>
                                </a:rPr>
                                <m:t>ℕ</m:t>
                              </m:r>
                            </m:e>
                            <m:e>
                              <m:r>
                                <a:rPr lang="fr-FR" sz="40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sz="4000" dirty="0"/>
              </a:p>
              <a:p>
                <a:pPr marL="0" indent="0" algn="ctr"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</a:t>
                </a: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736" y="2127392"/>
                <a:ext cx="8579296" cy="230971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ous-titre 2"/>
          <p:cNvSpPr txBox="1">
            <a:spLocks/>
          </p:cNvSpPr>
          <p:nvPr/>
        </p:nvSpPr>
        <p:spPr>
          <a:xfrm>
            <a:off x="431032" y="2348880"/>
            <a:ext cx="8712968" cy="14401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43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87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356641"/>
                <a:ext cx="8579296" cy="1205488"/>
              </a:xfrm>
            </p:spPr>
            <p:txBody>
              <a:bodyPr>
                <a:noAutofit/>
              </a:bodyPr>
              <a:lstStyle/>
              <a:p>
                <a:pPr marL="0" lvl="0" indent="0" algn="ctr">
                  <a:buNone/>
                </a:pPr>
                <a:r>
                  <a:rPr lang="fr-FR" sz="4000" dirty="0" smtClean="0"/>
                  <a:t>Pour </a:t>
                </a:r>
                <a:r>
                  <a:rPr lang="fr-FR" sz="4000" dirty="0"/>
                  <a:t>tout </a:t>
                </a:r>
                <a:r>
                  <a:rPr lang="fr-FR" sz="4000" i="1" dirty="0"/>
                  <a:t>n</a:t>
                </a:r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</a:rPr>
                      <m:t>∈</m:t>
                    </m:r>
                    <m:r>
                      <a:rPr lang="fr-FR" sz="4000" i="1">
                        <a:latin typeface="Cambria Math"/>
                      </a:rPr>
                      <m:t>ℕ</m:t>
                    </m:r>
                    <m:r>
                      <a:rPr lang="fr-FR" sz="40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0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000" i="1">
                        <a:latin typeface="Cambria Math"/>
                      </a:rPr>
                      <m:t>=</m:t>
                    </m:r>
                    <m:r>
                      <a:rPr lang="fr-FR" sz="4000" b="0" i="1" smtClean="0">
                        <a:latin typeface="Cambria Math"/>
                      </a:rPr>
                      <m:t>9−7</m:t>
                    </m:r>
                    <m:r>
                      <a:rPr lang="fr-FR" sz="4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</a:t>
                </a:r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356641"/>
                <a:ext cx="8579296" cy="1205488"/>
              </a:xfrm>
              <a:blipFill rotWithShape="1">
                <a:blip r:embed="rId2"/>
                <a:stretch>
                  <a:fillRect t="-86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07504" y="2348880"/>
            <a:ext cx="9144000" cy="14401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43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07504" y="2348880"/>
            <a:ext cx="8928992" cy="144016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64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endParaRPr lang="fr-FR" sz="6900" dirty="0">
              <a:solidFill>
                <a:schemeClr val="tx2"/>
              </a:solidFill>
            </a:endParaRPr>
          </a:p>
          <a:p>
            <a:pPr marL="0" indent="0">
              <a:buClr>
                <a:srgbClr val="5BD078"/>
              </a:buClr>
              <a:buNone/>
            </a:pP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259904" y="1916832"/>
            <a:ext cx="8928992" cy="151216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BD078"/>
              </a:buClr>
              <a:buNone/>
            </a:pPr>
            <a:r>
              <a:rPr lang="fr-FR" sz="6400" i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</a:t>
            </a:r>
            <a:r>
              <a:rPr lang="fr-FR" sz="9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6900" dirty="0">
              <a:solidFill>
                <a:schemeClr val="tx2"/>
              </a:solidFill>
            </a:endParaRPr>
          </a:p>
          <a:p>
            <a:pPr marL="0" indent="0">
              <a:buClr>
                <a:srgbClr val="5BD078"/>
              </a:buClr>
              <a:buNone/>
            </a:pPr>
            <a:r>
              <a:rPr lang="fr-FR" sz="43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endParaRPr lang="fr-FR" sz="4300" dirty="0"/>
          </a:p>
          <a:p>
            <a:pPr marL="0" indent="0">
              <a:buClr>
                <a:srgbClr val="5BD078"/>
              </a:buClr>
              <a:buFont typeface="Wingdings 2"/>
              <a:buNone/>
            </a:pPr>
            <a:r>
              <a:rPr lang="fr-FR" sz="4000" dirty="0" smtClean="0">
                <a:solidFill>
                  <a:srgbClr val="073E87"/>
                </a:solidFill>
                <a:latin typeface="Cambria" panose="02040503050406030204" pitchFamily="18" charset="0"/>
              </a:rPr>
              <a:t> </a:t>
            </a:r>
            <a:endParaRPr lang="fr-FR" sz="4000" dirty="0" smtClean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22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579296" cy="1421512"/>
              </a:xfrm>
            </p:spPr>
            <p:txBody>
              <a:bodyPr>
                <a:normAutofit fontScale="92500" lnSpcReduction="10000"/>
              </a:bodyPr>
              <a:lstStyle/>
              <a:p>
                <a:pPr marL="0" lvl="0" indent="0" algn="ctr"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300" dirty="0"/>
                  <a:t>Pour tout </a:t>
                </a:r>
                <a:r>
                  <a:rPr lang="fr-FR" sz="4300" i="1" dirty="0"/>
                  <a:t>n</a:t>
                </a:r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r>
                      <a:rPr lang="fr-FR" sz="4300" i="1">
                        <a:latin typeface="Cambria Math"/>
                      </a:rPr>
                      <m:t>∈</m:t>
                    </m:r>
                    <m:r>
                      <a:rPr lang="fr-FR" sz="4300" i="1">
                        <a:latin typeface="Cambria Math"/>
                      </a:rPr>
                      <m:t>ℕ</m:t>
                    </m:r>
                    <m:r>
                      <a:rPr lang="fr-FR" sz="43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3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3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3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3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3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3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30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43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43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43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sz="43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43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579296" cy="1421512"/>
              </a:xfrm>
              <a:blipFill rotWithShape="1">
                <a:blip r:embed="rId2"/>
                <a:stretch>
                  <a:fillRect b="-77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020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579296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609600" y="1916832"/>
                <a:ext cx="8579296" cy="1440160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40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000" dirty="0"/>
                  <a:t>Pour tout </a:t>
                </a:r>
                <a:r>
                  <a:rPr lang="fr-FR" sz="4000" i="1" dirty="0"/>
                  <a:t>n</a:t>
                </a:r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</a:rPr>
                      <m:t>∈</m:t>
                    </m:r>
                    <m:r>
                      <a:rPr lang="fr-FR" sz="4000" i="1">
                        <a:latin typeface="Cambria Math"/>
                      </a:rPr>
                      <m:t>ℕ</m:t>
                    </m:r>
                    <m:r>
                      <a:rPr lang="fr-FR" sz="40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0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0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fr-FR" sz="40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4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fr-FR" sz="4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916832"/>
                <a:ext cx="8579296" cy="1440160"/>
              </a:xfrm>
              <a:prstGeom prst="rect">
                <a:avLst/>
              </a:prstGeom>
              <a:blipFill rotWithShape="1">
                <a:blip r:embed="rId2"/>
                <a:stretch>
                  <a:fillRect b="-194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131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4000" b="1" u="sng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35480"/>
            <a:ext cx="8928992" cy="1205488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</a:t>
            </a: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/>
              <p:cNvSpPr txBox="1">
                <a:spLocks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 2"/>
                  <a:buNone/>
                </a:pPr>
                <a: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32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fr-FR" sz="4000" dirty="0"/>
                  <a:t>Pour tout </a:t>
                </a:r>
                <a:r>
                  <a:rPr lang="fr-FR" sz="4000" i="1" dirty="0"/>
                  <a:t>n</a:t>
                </a:r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</a:rPr>
                      <m:t>∈</m:t>
                    </m:r>
                    <m:r>
                      <a:rPr lang="fr-FR" sz="4000" i="1">
                        <a:latin typeface="Cambria Math"/>
                      </a:rPr>
                      <m:t>ℕ</m:t>
                    </m:r>
                    <m:r>
                      <a:rPr lang="fr-FR" sz="4000" i="1">
                        <a:latin typeface="Cambria Math"/>
                      </a:rPr>
                      <m:t>,</m:t>
                    </m:r>
                  </m:oMath>
                </a14:m>
                <a:r>
                  <a:rPr lang="fr-FR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sz="40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40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fr-FR" sz="4000" b="0" i="1" smtClean="0">
                            <a:latin typeface="Cambria Math"/>
                          </a:rPr>
                          <m:t>−</m:t>
                        </m:r>
                        <m:r>
                          <a:rPr lang="fr-FR" sz="400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fr-FR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35480"/>
                <a:ext cx="8579296" cy="1205488"/>
              </a:xfrm>
              <a:prstGeom prst="rect">
                <a:avLst/>
              </a:prstGeom>
              <a:blipFill rotWithShape="1">
                <a:blip r:embed="rId2"/>
                <a:stretch>
                  <a:fillRect b="-203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837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865</Words>
  <Application>Microsoft Office PowerPoint</Application>
  <PresentationFormat>Affichage à l'écran (4:3)</PresentationFormat>
  <Paragraphs>119</Paragraphs>
  <Slides>24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1_Débit</vt:lpstr>
      <vt:lpstr>1_Thème Office</vt:lpstr>
      <vt:lpstr>Suites numériques Série 6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  Question 6 </vt:lpstr>
      <vt:lpstr>Question 7 </vt:lpstr>
      <vt:lpstr>Question 8 </vt:lpstr>
      <vt:lpstr>Question 9 </vt:lpstr>
      <vt:lpstr>Question 10 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DéRIVéES Série 1</dc:title>
  <dc:creator>deletombe</dc:creator>
  <cp:lastModifiedBy>deletombe</cp:lastModifiedBy>
  <cp:revision>33</cp:revision>
  <dcterms:created xsi:type="dcterms:W3CDTF">2017-04-25T18:17:56Z</dcterms:created>
  <dcterms:modified xsi:type="dcterms:W3CDTF">2021-02-21T15:50:19Z</dcterms:modified>
</cp:coreProperties>
</file>