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72" r:id="rId3"/>
    <p:sldId id="287" r:id="rId4"/>
    <p:sldId id="318" r:id="rId5"/>
    <p:sldId id="339" r:id="rId6"/>
    <p:sldId id="319" r:id="rId7"/>
    <p:sldId id="320" r:id="rId8"/>
    <p:sldId id="321" r:id="rId9"/>
    <p:sldId id="322" r:id="rId10"/>
    <p:sldId id="327" r:id="rId11"/>
    <p:sldId id="341" r:id="rId12"/>
    <p:sldId id="325" r:id="rId13"/>
    <p:sldId id="315" r:id="rId14"/>
    <p:sldId id="329" r:id="rId15"/>
    <p:sldId id="330" r:id="rId16"/>
    <p:sldId id="340" r:id="rId17"/>
    <p:sldId id="331" r:id="rId18"/>
    <p:sldId id="332" r:id="rId19"/>
    <p:sldId id="333" r:id="rId20"/>
    <p:sldId id="334" r:id="rId21"/>
    <p:sldId id="335" r:id="rId22"/>
    <p:sldId id="342" r:id="rId23"/>
    <p:sldId id="336" r:id="rId24"/>
    <p:sldId id="314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7" autoAdjust="0"/>
    <p:restoredTop sz="94660"/>
  </p:normalViewPr>
  <p:slideViewPr>
    <p:cSldViewPr>
      <p:cViewPr varScale="1">
        <p:scale>
          <a:sx n="72" d="100"/>
          <a:sy n="72" d="100"/>
        </p:scale>
        <p:origin x="18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47FE-DBEF-4A7C-A355-30CEA4604859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D01-F9CE-4C44-9F78-7DBF3D9CB3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06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D4F0B-89BB-450B-A569-36F0997013B0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043F6C-A85B-4A8B-8892-12E9E148F830}" type="datetimeFigureOut">
              <a:rPr lang="fr-FR" smtClean="0"/>
              <a:t>14/08/2021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6CDE8B-302A-48E0-A697-BBDEF0585C16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fr-FR" sz="8900" dirty="0"/>
              <a:t>Suites numériques</a:t>
            </a:r>
            <a:br>
              <a:rPr lang="fr-FR" sz="8900" dirty="0"/>
            </a:br>
            <a:r>
              <a:rPr lang="fr-FR"/>
              <a:t>Série 9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53376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quel terme de la suite L[2] correspond-il et quelle est sa valeur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</m:t>
                    </m:r>
                    <m:r>
                      <a:rPr lang="fr-FR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>
                        <a:latin typeface="Cambria Math" panose="02040503050406030204" pitchFamily="18" charset="0"/>
                      </a:rPr>
                      <m:t>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range(1,10):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(1 / i)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2"/>
                <a:stretch>
                  <a:fillRect l="-2703" t="-4380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4261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 contient L[2]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</m:t>
                    </m:r>
                    <m:r>
                      <a:rPr lang="fr-FR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>
                        <a:latin typeface="Cambria Math" panose="02040503050406030204" pitchFamily="18" charset="0"/>
                      </a:rPr>
                      <m:t>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range(3) 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(1+3 / i) </a:t>
                </a:r>
              </a:p>
            </p:txBody>
          </p:sp>
        </mc:Choice>
        <mc:Fallback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2"/>
                <a:stretch>
                  <a:fillRect l="-2703" t="-4380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949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a, pour tout </a:t>
                </a:r>
                <a14:m>
                  <m:oMath xmlns:m="http://schemas.openxmlformats.org/officeDocument/2006/math"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≥1, </m:t>
                    </m:r>
                    <m:sSub>
                      <m:sSubPr>
                        <m:ctrlP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le programme pour que la liste contienne les 10 premiers termes de la suite </a:t>
                </a:r>
                <a:r>
                  <a:rPr lang="fr-FR" alt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2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2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2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  <a:blipFill>
                <a:blip r:embed="rId2"/>
                <a:stretch>
                  <a:fillRect l="-1333" r="-25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4522674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</m:t>
                    </m:r>
                    <m:r>
                      <a:rPr lang="fr-FR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 … 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…)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4522674"/>
                <a:ext cx="5400600" cy="1656184"/>
              </a:xfrm>
              <a:prstGeom prst="rect">
                <a:avLst/>
              </a:prstGeom>
              <a:blipFill>
                <a:blip r:embed="rId3"/>
                <a:stretch>
                  <a:fillRect l="-2703" t="-4380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7903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8900" dirty="0"/>
              <a:t>Correction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7744" y="4124672"/>
            <a:ext cx="7854696" cy="1752600"/>
          </a:xfrm>
        </p:spPr>
        <p:txBody>
          <a:bodyPr anchor="ctr"/>
          <a:lstStyle/>
          <a:p>
            <a:pPr algn="ctr"/>
            <a:r>
              <a:rPr lang="fr-FR" dirty="0">
                <a:latin typeface="+mj-lt"/>
              </a:rPr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83122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Écrire l’expression de la suite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 de texte 2">
            <a:extLst>
              <a:ext uri="{FF2B5EF4-FFF2-40B4-BE49-F238E27FC236}">
                <a16:creationId xmlns:a16="http://schemas.microsoft.com/office/drawing/2014/main" id="{1FD73321-914A-437F-A6BF-90FC9663F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464496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L.append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 </a:t>
            </a:r>
            <a:r>
              <a:rPr lang="fr-FR" altLang="fr-FR" sz="3200" dirty="0" err="1">
                <a:ea typeface="Times New Roman" panose="02020603050405020304" pitchFamily="18" charset="0"/>
              </a:rPr>
              <a:t>2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BE4C6953-83C4-4238-97EC-EBC70EE39D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5292000"/>
                <a:ext cx="8229600" cy="846458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6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3600" i="1" dirty="0" err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sz="3600" i="1" dirty="0" err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3600" i="1" dirty="0" err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sz="3600" dirty="0">
                    <a:solidFill>
                      <a:srgbClr val="00B05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endParaRPr lang="fr-FR" sz="3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BE4C6953-83C4-4238-97EC-EBC70EE39D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292000"/>
                <a:ext cx="8229600" cy="846458"/>
              </a:xfrm>
              <a:prstGeom prst="rect">
                <a:avLst/>
              </a:prstGeom>
              <a:blipFill>
                <a:blip r:embed="rId3"/>
                <a:stretch>
                  <a:fillRect t="-10791" b="-28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189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quel terme de la suite L[6] correspond-il et quelle est sa valeur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B4A1CC15-C9BC-4708-A712-82B6F3F078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5292000"/>
                <a:ext cx="8229600" cy="123334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L[6] correspond au 7</a:t>
                </a:r>
                <a:r>
                  <a:rPr lang="fr-FR" sz="32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ème</a:t>
                </a: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fr-FR" sz="32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=13</m:t>
                    </m:r>
                  </m:oMath>
                </a14:m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B4A1CC15-C9BC-4708-A712-82B6F3F07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292000"/>
                <a:ext cx="8229600" cy="1233344"/>
              </a:xfrm>
              <a:prstGeom prst="rect">
                <a:avLst/>
              </a:prstGeom>
              <a:blipFill>
                <a:blip r:embed="rId2"/>
                <a:stretch>
                  <a:fillRect t="-6436" b="-108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 de texte 2">
            <a:extLst>
              <a:ext uri="{FF2B5EF4-FFF2-40B4-BE49-F238E27FC236}">
                <a16:creationId xmlns:a16="http://schemas.microsoft.com/office/drawing/2014/main" id="{C11A3C0B-DC21-48CA-B1F7-CB6D34D97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6805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just"/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fr-FR" altLang="fr-FR" sz="3200" dirty="0">
                <a:ea typeface="Times New Roman" panose="02020603050405020304" pitchFamily="18" charset="0"/>
              </a:rPr>
              <a:t> </a:t>
            </a:r>
            <a:r>
              <a:rPr lang="fr-FR" altLang="fr-FR" sz="3200" dirty="0" err="1">
                <a:ea typeface="Times New Roman" panose="02020603050405020304" pitchFamily="18" charset="0"/>
              </a:rPr>
              <a:t>L.append</a:t>
            </a:r>
            <a:r>
              <a:rPr lang="fr-FR" altLang="fr-FR" sz="3200" dirty="0">
                <a:ea typeface="Times New Roman" panose="02020603050405020304" pitchFamily="18" charset="0"/>
              </a:rPr>
              <a:t>( 2*i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quel terme de la suite L[6] correspond-il et quelle est sa valeur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B4A1CC15-C9BC-4708-A712-82B6F3F078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5292000"/>
                <a:ext cx="8229600" cy="123334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L[6] correspond au 7</a:t>
                </a:r>
                <a:r>
                  <a:rPr lang="fr-FR" sz="32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ème</a:t>
                </a: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fr-FR" sz="32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fr-FR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B4A1CC15-C9BC-4708-A712-82B6F3F07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292000"/>
                <a:ext cx="8229600" cy="1233344"/>
              </a:xfrm>
              <a:prstGeom prst="rect">
                <a:avLst/>
              </a:prstGeom>
              <a:blipFill>
                <a:blip r:embed="rId2"/>
                <a:stretch>
                  <a:fillRect t="-6436" b="-108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 de texte 2">
            <a:extLst>
              <a:ext uri="{FF2B5EF4-FFF2-40B4-BE49-F238E27FC236}">
                <a16:creationId xmlns:a16="http://schemas.microsoft.com/office/drawing/2014/main" id="{C11A3C0B-DC21-48CA-B1F7-CB6D34D97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6805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range(1,10):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just"/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fr-FR" altLang="fr-FR" sz="3200" dirty="0">
                <a:ea typeface="Times New Roman" panose="02020603050405020304" pitchFamily="18" charset="0"/>
              </a:rPr>
              <a:t> </a:t>
            </a:r>
            <a:r>
              <a:rPr lang="fr-FR" altLang="fr-FR" sz="3200" dirty="0" err="1">
                <a:ea typeface="Times New Roman" panose="02020603050405020304" pitchFamily="18" charset="0"/>
              </a:rPr>
              <a:t>L.append</a:t>
            </a:r>
            <a:r>
              <a:rPr lang="fr-FR" altLang="fr-FR" sz="3200" dirty="0">
                <a:ea typeface="Times New Roman" panose="02020603050405020304" pitchFamily="18" charset="0"/>
              </a:rPr>
              <a:t>( 2*i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66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 contient la liste L à la fin de l’exécution du programme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9" name="Zone de texte 2">
            <a:extLst>
              <a:ext uri="{FF2B5EF4-FFF2-40B4-BE49-F238E27FC236}">
                <a16:creationId xmlns:a16="http://schemas.microsoft.com/office/drawing/2014/main" id="{1FD73321-914A-437F-A6BF-90FC9663F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6805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just"/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fr-FR" altLang="fr-FR" sz="3200" dirty="0">
                <a:ea typeface="Times New Roman" panose="02020603050405020304" pitchFamily="18" charset="0"/>
              </a:rPr>
              <a:t> </a:t>
            </a:r>
            <a:r>
              <a:rPr lang="fr-FR" altLang="fr-FR" sz="3200" dirty="0" err="1">
                <a:ea typeface="Times New Roman" panose="02020603050405020304" pitchFamily="18" charset="0"/>
              </a:rPr>
              <a:t>L.append</a:t>
            </a:r>
            <a:r>
              <a:rPr lang="fr-FR" altLang="fr-FR" sz="3200" dirty="0">
                <a:ea typeface="Times New Roman" panose="02020603050405020304" pitchFamily="18" charset="0"/>
              </a:rPr>
              <a:t>( 2*i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594EDD3-BB6A-4E39-9DFC-A133CDF5317B}"/>
              </a:ext>
            </a:extLst>
          </p:cNvPr>
          <p:cNvSpPr txBox="1">
            <a:spLocks/>
          </p:cNvSpPr>
          <p:nvPr/>
        </p:nvSpPr>
        <p:spPr>
          <a:xfrm>
            <a:off x="457200" y="5229200"/>
            <a:ext cx="822960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2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 contient les termes de i=0 à i=9</a:t>
            </a:r>
          </a:p>
          <a:p>
            <a:pPr marL="0" indent="0" algn="ctr">
              <a:buNone/>
            </a:pPr>
            <a:r>
              <a:rPr lang="fr-FR" sz="32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L=[1,3,5,7,9,11,13,15,17,19]</a:t>
            </a:r>
          </a:p>
        </p:txBody>
      </p:sp>
    </p:spTree>
    <p:extLst>
      <p:ext uri="{BB962C8B-B14F-4D97-AF65-F5344CB8AC3E}">
        <p14:creationId xmlns:p14="http://schemas.microsoft.com/office/powerpoint/2010/main" val="125631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356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quoi correspond la première ligne du programme pour la suite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[ 3 ]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range(1,15):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( 3*L[i-1] + 1 )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2"/>
                <a:stretch>
                  <a:fillRect l="-2703" t="-4380" r="-4392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AFB78485-BE69-46F0-B349-B5D8FAA76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5292000"/>
                <a:ext cx="8229600" cy="1233344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</a:rPr>
                  <a:t>La première ligne indique le 1</a:t>
                </a:r>
                <a:r>
                  <a:rPr lang="fr-FR" sz="3200" baseline="30000" dirty="0">
                    <a:solidFill>
                      <a:srgbClr val="00B050"/>
                    </a:solidFill>
                  </a:rPr>
                  <a:t>er</a:t>
                </a:r>
                <a:r>
                  <a:rPr lang="fr-FR" sz="3200" dirty="0">
                    <a:solidFill>
                      <a:srgbClr val="00B050"/>
                    </a:solidFill>
                  </a:rPr>
                  <a:t> terme de la suite, par exemple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2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2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32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AFB78485-BE69-46F0-B349-B5D8FAA76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292000"/>
                <a:ext cx="8229600" cy="1233344"/>
              </a:xfrm>
              <a:prstGeom prst="rect">
                <a:avLst/>
              </a:prstGeom>
              <a:blipFill>
                <a:blip r:embed="rId3"/>
                <a:stretch>
                  <a:fillRect t="-6436" b="-34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97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24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la phrase : </a:t>
                </a:r>
              </a:p>
              <a:p>
                <a:pPr marL="0" indent="0" algn="ctr">
                  <a:buNone/>
                </a:pP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d’après ce programme,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altLang="fr-FR" sz="3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fr-FR" altLang="fr-FR" sz="3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alt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pour </a:t>
                </a:r>
                <a14:m>
                  <m:oMath xmlns:m="http://schemas.openxmlformats.org/officeDocument/2006/math">
                    <m:r>
                      <a:rPr lang="fr-FR" altLang="fr-FR" sz="36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alt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altLang="fr-FR" sz="36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fr-FR" alt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fr-FR" altLang="fr-FR" sz="3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[ 3 ]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range(1,15):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( 3*L[i-1] + 1 )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3"/>
                <a:stretch>
                  <a:fillRect l="-2703" t="-4380" r="-4392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848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2204864"/>
                <a:ext cx="7632848" cy="324036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Dans chaque question on considère un</a:t>
                </a: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programme  écrit en langage Python qui calcule les premiers termes de la suite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), pour tout entier naturel </a:t>
                </a:r>
                <a14:m>
                  <m:oMath xmlns:m="http://schemas.openxmlformats.org/officeDocument/2006/math">
                    <m:r>
                      <a:rPr lang="fr-FR" altLang="fr-FR" sz="3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2204864"/>
                <a:ext cx="7632848" cy="3240360"/>
              </a:xfrm>
              <a:blipFill>
                <a:blip r:embed="rId3"/>
                <a:stretch>
                  <a:fillRect t="-30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681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24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la phrase : </a:t>
                </a:r>
              </a:p>
              <a:p>
                <a:pPr marL="0" indent="0" algn="ctr">
                  <a:buNone/>
                </a:pP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d’après ce programme,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altLang="fr-FR" sz="36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fr-FR" alt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altLang="fr-FR" sz="3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fr-FR" altLang="fr-FR" sz="3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pour </a:t>
                </a:r>
                <a:r>
                  <a:rPr lang="fr-FR" altLang="fr-FR" sz="3600" b="0" i="0" dirty="0">
                    <a:solidFill>
                      <a:srgbClr val="00B050"/>
                    </a:solidFill>
                    <a:latin typeface="+mj-lt"/>
                    <a:ea typeface="Cambria Math" panose="02040503050406030204" pitchFamily="18" charset="0"/>
                  </a:rPr>
                  <a:t>tout</a:t>
                </a:r>
                <a14:m>
                  <m:oMath xmlns:m="http://schemas.openxmlformats.org/officeDocument/2006/math">
                    <m:r>
                      <a:rPr lang="fr-FR" alt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alt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alt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altLang="fr-FR" sz="36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endParaRPr lang="fr-FR" altLang="fr-FR" sz="36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[ 3 ]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range(1,15):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( 3*L[i-1] + 1 )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3"/>
                <a:stretch>
                  <a:fillRect l="-2703" t="-4380" r="-4392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077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8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quel terme de la suite, L[2] correspond-il et quelle est sa valeur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</m:t>
                    </m:r>
                    <m:r>
                      <a:rPr lang="fr-FR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>
                        <a:latin typeface="Cambria Math" panose="02040503050406030204" pitchFamily="18" charset="0"/>
                      </a:rPr>
                      <m:t>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range(1,10):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(1 / i)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2"/>
                <a:stretch>
                  <a:fillRect l="-2703" t="-4380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40D9332B-E8A9-4A6A-B12F-2347967E55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5085184"/>
                <a:ext cx="8229600" cy="1440160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274320" indent="-27432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46888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888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Char char="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8720" indent="-210312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10312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L[2] correspond au 3</a:t>
                </a:r>
                <a:r>
                  <a:rPr lang="fr-FR" sz="3200" baseline="300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ème</a:t>
                </a: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terme, </a:t>
                </a:r>
                <a:r>
                  <a:rPr lang="fr-FR" sz="3200" i="0" dirty="0">
                    <a:solidFill>
                      <a:srgbClr val="00B050"/>
                    </a:solidFill>
                    <a:latin typeface="+mj-lt"/>
                    <a:ea typeface="Cambria Math" panose="02040503050406030204" pitchFamily="18" charset="0"/>
                  </a:rPr>
                  <a:t>d</a:t>
                </a:r>
                <a:r>
                  <a:rPr lang="fr-FR" sz="3200" b="0" i="0" dirty="0">
                    <a:solidFill>
                      <a:srgbClr val="00B050"/>
                    </a:solidFill>
                    <a:latin typeface="+mj-lt"/>
                    <a:ea typeface="Cambria Math" panose="02040503050406030204" pitchFamily="18" charset="0"/>
                  </a:rPr>
                  <a:t>onc i=3</a:t>
                </a:r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L[3]</a:t>
                </a:r>
                <a14:m>
                  <m:oMath xmlns:m="http://schemas.openxmlformats.org/officeDocument/2006/math">
                    <m:r>
                      <a:rPr lang="fr-FR" sz="32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32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0.333</m:t>
                    </m:r>
                  </m:oMath>
                </a14:m>
                <a:r>
                  <a:rPr lang="fr-FR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32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fr-FR" sz="3200" dirty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40D9332B-E8A9-4A6A-B12F-2347967E5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085184"/>
                <a:ext cx="8229600" cy="1440160"/>
              </a:xfrm>
              <a:prstGeom prst="rect">
                <a:avLst/>
              </a:prstGeom>
              <a:blipFill>
                <a:blip r:embed="rId3"/>
                <a:stretch>
                  <a:fillRect t="-97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78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9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spcBef>
                <a:spcPts val="1200"/>
              </a:spcBef>
              <a:buNone/>
            </a:pPr>
            <a:r>
              <a:rPr lang="fr-FR" altLang="fr-FR" sz="32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 contient L[2]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160212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L = </a:t>
                </a:r>
                <a14:m>
                  <m:oMath xmlns:m="http://schemas.openxmlformats.org/officeDocument/2006/math">
                    <m:r>
                      <a:rPr kumimoji="0" lang="fr-FR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[ </m:t>
                    </m:r>
                    <m:r>
                      <a:rPr kumimoji="0" lang="fr-FR" sz="3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fr-FR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]</m:t>
                    </m:r>
                  </m:oMath>
                </a14:m>
                <a:endPara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for i </a:t>
                </a:r>
                <a:r>
                  <a:rPr kumimoji="0" lang="fr-FR" sz="3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in range(3) </a:t>
                </a:r>
                <a:r>
                  <a:rPr kumimoji="0" lang="fr-F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: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	</a:t>
                </a:r>
                <a:r>
                  <a:rPr kumimoji="0" lang="fr-FR" sz="3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L.append</a:t>
                </a:r>
                <a:r>
                  <a:rPr kumimoji="0" lang="fr-F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 (1+3 / i) </a:t>
                </a:r>
              </a:p>
            </p:txBody>
          </p:sp>
        </mc:Choice>
        <mc:Fallback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1602120"/>
                <a:ext cx="5400600" cy="1656184"/>
              </a:xfrm>
              <a:prstGeom prst="rect">
                <a:avLst/>
              </a:prstGeom>
              <a:blipFill>
                <a:blip r:embed="rId2"/>
                <a:stretch>
                  <a:fillRect l="-2703" t="-4396" b="-5861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2EA3CC3C-AB84-483B-BC9C-F656ECA68AA1}"/>
              </a:ext>
            </a:extLst>
          </p:cNvPr>
          <p:cNvSpPr txBox="1">
            <a:spLocks/>
          </p:cNvSpPr>
          <p:nvPr/>
        </p:nvSpPr>
        <p:spPr>
          <a:xfrm>
            <a:off x="457200" y="3933056"/>
            <a:ext cx="8229600" cy="26806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Rien !</a:t>
            </a:r>
          </a:p>
          <a:p>
            <a:pPr marL="0" indent="0" algn="ctr">
              <a:buNone/>
            </a:pPr>
            <a:r>
              <a:rPr lang="fr-FR" sz="36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La boucle commence à i=0 ; on ne peut pas calculer le 1</a:t>
            </a:r>
            <a:r>
              <a:rPr lang="fr-FR" sz="3600" baseline="300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er</a:t>
            </a:r>
            <a:r>
              <a:rPr lang="fr-FR" sz="36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terme de la liste. </a:t>
            </a:r>
          </a:p>
          <a:p>
            <a:pPr marL="0" indent="0" algn="ctr">
              <a:buNone/>
            </a:pPr>
            <a:r>
              <a:rPr lang="fr-FR" sz="36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 programme est en erreur</a:t>
            </a:r>
            <a:r>
              <a:rPr lang="fr-FR" sz="3200" dirty="0">
                <a:solidFill>
                  <a:srgbClr val="00B05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200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10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a, pour tout </a:t>
                </a:r>
                <a14:m>
                  <m:oMath xmlns:m="http://schemas.openxmlformats.org/officeDocument/2006/math"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≥1, </m:t>
                    </m:r>
                    <m:sSub>
                      <m:sSubPr>
                        <m:ctrlP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5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fr-FR" sz="35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le programme pour que la liste contienne les 10 premiers termes de la suite </a:t>
                </a:r>
                <a:r>
                  <a:rPr lang="fr-FR" alt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2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2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2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  <a:blipFill>
                <a:blip r:embed="rId2"/>
                <a:stretch>
                  <a:fillRect l="-1333" r="-25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4522674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</m:t>
                    </m:r>
                    <m:r>
                      <a:rPr lang="fr-FR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32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 </a:t>
                </a:r>
                <a:r>
                  <a:rPr lang="fr-FR" sz="3200" dirty="0">
                    <a:solidFill>
                      <a:srgbClr val="00B050"/>
                    </a:solidFill>
                  </a:rPr>
                  <a:t>(1,11)</a:t>
                </a:r>
                <a:r>
                  <a:rPr lang="fr-FR" sz="3200" dirty="0"/>
                  <a:t> 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</a:t>
                </a:r>
                <a:r>
                  <a:rPr lang="fr-FR" sz="3200" dirty="0">
                    <a:solidFill>
                      <a:srgbClr val="00B050"/>
                    </a:solidFill>
                  </a:rPr>
                  <a:t>2 / i </a:t>
                </a:r>
                <a:r>
                  <a:rPr lang="fr-FR" sz="3200" dirty="0"/>
                  <a:t>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4522674"/>
                <a:ext cx="5400600" cy="1656184"/>
              </a:xfrm>
              <a:prstGeom prst="rect">
                <a:avLst/>
              </a:prstGeom>
              <a:blipFill>
                <a:blip r:embed="rId3"/>
                <a:stretch>
                  <a:fillRect l="-2703" t="-4380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598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828800"/>
          </a:xfrm>
        </p:spPr>
        <p:txBody>
          <a:bodyPr anchor="ctr">
            <a:normAutofit/>
          </a:bodyPr>
          <a:lstStyle/>
          <a:p>
            <a:pPr algn="ctr"/>
            <a:r>
              <a:rPr lang="fr-FR" sz="8000" dirty="0"/>
              <a:t>Fin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4124672"/>
            <a:ext cx="8359080" cy="1752600"/>
          </a:xfrm>
        </p:spPr>
        <p:txBody>
          <a:bodyPr anchor="ctr"/>
          <a:lstStyle/>
          <a:p>
            <a:pPr algn="ctr"/>
            <a:r>
              <a:rPr lang="fr-FR" dirty="0"/>
              <a:t>Activités mentales et automatismes en classe de première</a:t>
            </a:r>
          </a:p>
          <a:p>
            <a:pPr algn="ctr"/>
            <a:r>
              <a:rPr lang="fr-FR" dirty="0">
                <a:latin typeface="+mj-lt"/>
              </a:rPr>
              <a:t>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562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1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Écrire l’expression de la suite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6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).</a:t>
                </a: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 de texte 2">
            <a:extLst>
              <a:ext uri="{FF2B5EF4-FFF2-40B4-BE49-F238E27FC236}">
                <a16:creationId xmlns:a16="http://schemas.microsoft.com/office/drawing/2014/main" id="{1FD73321-914A-437F-A6BF-90FC9663F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464496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L.append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 </a:t>
            </a:r>
            <a:r>
              <a:rPr lang="fr-FR" altLang="fr-FR" sz="3200" dirty="0" err="1">
                <a:ea typeface="Times New Roman" panose="02020603050405020304" pitchFamily="18" charset="0"/>
              </a:rPr>
              <a:t>2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510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2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quel terme de la suite L[6] correspond-il et quelle est sa valeur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8779B583-1E7B-49AC-86A5-B197B5308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6805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just"/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fr-FR" altLang="fr-FR" sz="3200" dirty="0">
                <a:ea typeface="Times New Roman" panose="02020603050405020304" pitchFamily="18" charset="0"/>
              </a:rPr>
              <a:t> </a:t>
            </a:r>
            <a:r>
              <a:rPr lang="fr-FR" altLang="fr-FR" sz="3200" dirty="0" err="1">
                <a:ea typeface="Times New Roman" panose="02020603050405020304" pitchFamily="18" charset="0"/>
              </a:rPr>
              <a:t>L.append</a:t>
            </a:r>
            <a:r>
              <a:rPr lang="fr-FR" altLang="fr-FR" sz="3200" dirty="0">
                <a:ea typeface="Times New Roman" panose="02020603050405020304" pitchFamily="18" charset="0"/>
              </a:rPr>
              <a:t>( 2*i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67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3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quel terme de la suite L[6] correspond-il et quelle est sa valeur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8779B583-1E7B-49AC-86A5-B197B5308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6805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range(1,10):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just"/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fr-FR" altLang="fr-FR" sz="3200" dirty="0">
                <a:ea typeface="Times New Roman" panose="02020603050405020304" pitchFamily="18" charset="0"/>
              </a:rPr>
              <a:t> </a:t>
            </a:r>
            <a:r>
              <a:rPr lang="fr-FR" altLang="fr-FR" sz="3200" dirty="0" err="1">
                <a:ea typeface="Times New Roman" panose="02020603050405020304" pitchFamily="18" charset="0"/>
              </a:rPr>
              <a:t>L.append</a:t>
            </a:r>
            <a:r>
              <a:rPr lang="fr-FR" altLang="fr-FR" sz="3200" dirty="0">
                <a:ea typeface="Times New Roman" panose="02020603050405020304" pitchFamily="18" charset="0"/>
              </a:rPr>
              <a:t>( 2*i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1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4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 contient la liste L à la fin de l’exécution du programme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61592F1B-532D-48EF-B0AB-DE346BE46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2304000"/>
            <a:ext cx="4680520" cy="1656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 = 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</a:rPr>
              <a:t>[ ]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i in range(10):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0" algn="just"/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fr-FR" altLang="fr-FR" sz="3200" dirty="0">
                <a:ea typeface="Times New Roman" panose="02020603050405020304" pitchFamily="18" charset="0"/>
              </a:rPr>
              <a:t> </a:t>
            </a:r>
            <a:r>
              <a:rPr lang="fr-FR" altLang="fr-FR" sz="3200" dirty="0" err="1">
                <a:ea typeface="Times New Roman" panose="02020603050405020304" pitchFamily="18" charset="0"/>
              </a:rPr>
              <a:t>L.append</a:t>
            </a:r>
            <a:r>
              <a:rPr lang="fr-FR" altLang="fr-FR" sz="3200" dirty="0">
                <a:ea typeface="Times New Roman" panose="02020603050405020304" pitchFamily="18" charset="0"/>
              </a:rPr>
              <a:t>( 2*i + 1 )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35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5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endParaRPr lang="fr-FR" altLang="fr-FR" sz="35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None/>
            </a:pPr>
            <a:r>
              <a:rPr lang="fr-FR" altLang="fr-FR" sz="35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 quoi correspond la première ligne du programme pour la suite ?</a:t>
            </a:r>
          </a:p>
          <a:p>
            <a:pPr marL="0" indent="0" algn="ctr">
              <a:buNone/>
            </a:pPr>
            <a:endParaRPr lang="fr-FR" altLang="fr-FR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[ 3 ]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range(1,15):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( 3*L[i-1] + 1 )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2"/>
                <a:stretch>
                  <a:fillRect l="-2703" t="-4380" r="-4392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3559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6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la phrase : </a:t>
                </a:r>
              </a:p>
              <a:p>
                <a:pPr marL="0" indent="0" algn="ctr">
                  <a:buNone/>
                </a:pP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d’après ce programme,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… pour </a:t>
                </a:r>
                <a14:m>
                  <m:oMath xmlns:m="http://schemas.openxmlformats.org/officeDocument/2006/math">
                    <m:r>
                      <a:rPr lang="fr-FR" altLang="fr-FR" sz="35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…</a:t>
                </a: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[ 3 ]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range(1,15):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( 3*L[i-1] + 1 )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3"/>
                <a:stretch>
                  <a:fillRect l="-2703" t="-4380" r="-4392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983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0">
            <a:normAutofit fontScale="90000"/>
          </a:bodyPr>
          <a:lstStyle/>
          <a:p>
            <a:pPr algn="ctr"/>
            <a: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Question 7</a:t>
            </a:r>
            <a:br>
              <a:rPr lang="fr-FR" sz="4000" b="1" u="sng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altLang="fr-FR" sz="350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Compléter la phrase : </a:t>
                </a:r>
              </a:p>
              <a:p>
                <a:pPr marL="0" indent="0" algn="ctr">
                  <a:buNone/>
                </a:pPr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d’après ce programme,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altLang="fr-FR" sz="3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altLang="fr-FR" sz="3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fr-FR" altLang="fr-FR" sz="3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FR" altLang="fr-FR" sz="3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fr-FR" altLang="fr-FR" sz="35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… pour …</a:t>
                </a:r>
              </a:p>
              <a:p>
                <a:pPr marL="0" indent="0" algn="ctr">
                  <a:buNone/>
                </a:pPr>
                <a:endParaRPr lang="fr-FR" altLang="fr-FR" sz="3200" dirty="0">
                  <a:solidFill>
                    <a:schemeClr val="tx2"/>
                  </a:solidFill>
                  <a:latin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fr-FR" sz="3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35480"/>
                <a:ext cx="8229600" cy="45898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indent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0"/>
                <a:r>
                  <a:rPr lang="fr-FR" sz="3200" dirty="0"/>
                  <a:t>L = </a:t>
                </a:r>
                <a14:m>
                  <m:oMath xmlns:m="http://schemas.openxmlformats.org/officeDocument/2006/math">
                    <m:r>
                      <a:rPr lang="fr-FR" sz="3200">
                        <a:latin typeface="Cambria Math" panose="02040503050406030204" pitchFamily="18" charset="0"/>
                      </a:rPr>
                      <m:t>[ 3 ]</m:t>
                    </m:r>
                  </m:oMath>
                </a14:m>
                <a:endParaRPr lang="fr-FR" sz="3200" dirty="0"/>
              </a:p>
              <a:p>
                <a:pPr indent="0"/>
                <a:r>
                  <a:rPr lang="fr-FR" sz="3200" dirty="0"/>
                  <a:t>for i in range(1,15): </a:t>
                </a:r>
              </a:p>
              <a:p>
                <a:pPr indent="0"/>
                <a:r>
                  <a:rPr lang="fr-FR" sz="3200" dirty="0"/>
                  <a:t>	</a:t>
                </a:r>
                <a:r>
                  <a:rPr lang="fr-FR" sz="3200" dirty="0" err="1"/>
                  <a:t>L.append</a:t>
                </a:r>
                <a:r>
                  <a:rPr lang="fr-FR" sz="3200" dirty="0"/>
                  <a:t> ( 3*L[i-1] + 1 ) </a:t>
                </a:r>
              </a:p>
            </p:txBody>
          </p:sp>
        </mc:Choice>
        <mc:Fallback xmlns="">
          <p:sp>
            <p:nvSpPr>
              <p:cNvPr id="9" name="Zone de texte 2">
                <a:extLst>
                  <a:ext uri="{FF2B5EF4-FFF2-40B4-BE49-F238E27FC236}">
                    <a16:creationId xmlns:a16="http://schemas.microsoft.com/office/drawing/2014/main" id="{1FD73321-914A-437F-A6BF-90FC9663F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71700" y="2304000"/>
                <a:ext cx="5400600" cy="1656184"/>
              </a:xfrm>
              <a:prstGeom prst="rect">
                <a:avLst/>
              </a:prstGeom>
              <a:blipFill>
                <a:blip r:embed="rId3"/>
                <a:stretch>
                  <a:fillRect l="-2703" t="-4380" r="-4392" b="-5474"/>
                </a:stretch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651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781</TotalTime>
  <Words>1010</Words>
  <Application>Microsoft Office PowerPoint</Application>
  <PresentationFormat>Affichage à l'écran (4:3)</PresentationFormat>
  <Paragraphs>197</Paragraphs>
  <Slides>24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Constantia</vt:lpstr>
      <vt:lpstr>Wingdings 2</vt:lpstr>
      <vt:lpstr>Débit</vt:lpstr>
      <vt:lpstr>Suites numériques Série 9</vt:lpstr>
      <vt:lpstr>Présentation PowerPoint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Correction</vt:lpstr>
      <vt:lpstr>Question 1 </vt:lpstr>
      <vt:lpstr>Question 2 </vt:lpstr>
      <vt:lpstr>Question 3 </vt:lpstr>
      <vt:lpstr>Question 4 </vt:lpstr>
      <vt:lpstr>Question 5 </vt:lpstr>
      <vt:lpstr>Question 6 </vt:lpstr>
      <vt:lpstr>Question 7 </vt:lpstr>
      <vt:lpstr>Question 8 </vt:lpstr>
      <vt:lpstr>Question 9 </vt:lpstr>
      <vt:lpstr>Question 10 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Suites</dc:title>
  <dc:creator>véro</dc:creator>
  <cp:lastModifiedBy>JC</cp:lastModifiedBy>
  <cp:revision>142</cp:revision>
  <dcterms:created xsi:type="dcterms:W3CDTF">2017-06-06T15:31:06Z</dcterms:created>
  <dcterms:modified xsi:type="dcterms:W3CDTF">2021-08-14T12:37:50Z</dcterms:modified>
</cp:coreProperties>
</file>