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2" r:id="rId4"/>
    <p:sldId id="316" r:id="rId5"/>
    <p:sldId id="317" r:id="rId6"/>
    <p:sldId id="270" r:id="rId7"/>
    <p:sldId id="318" r:id="rId8"/>
    <p:sldId id="319" r:id="rId9"/>
    <p:sldId id="260" r:id="rId10"/>
    <p:sldId id="261" r:id="rId11"/>
    <p:sldId id="262" r:id="rId12"/>
    <p:sldId id="304" r:id="rId13"/>
    <p:sldId id="281" r:id="rId14"/>
    <p:sldId id="263" r:id="rId15"/>
    <p:sldId id="305" r:id="rId16"/>
    <p:sldId id="266" r:id="rId17"/>
    <p:sldId id="265" r:id="rId18"/>
    <p:sldId id="269" r:id="rId19"/>
    <p:sldId id="257" r:id="rId20"/>
    <p:sldId id="339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258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8" autoAdjust="0"/>
    <p:restoredTop sz="94602" autoAdjust="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Suites</a:t>
            </a:r>
          </a:p>
          <a:p>
            <a:pPr algn="ctr">
              <a:defRPr/>
            </a:pPr>
            <a:r>
              <a:rPr lang="fr-FR" sz="6000" b="1" cap="small" dirty="0" err="1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Numeriques</a:t>
            </a:r>
            <a:endParaRPr lang="fr-FR" sz="6000" b="1" cap="small" dirty="0">
              <a:solidFill>
                <a:srgbClr val="FF0000"/>
              </a:solidFill>
              <a:latin typeface="Georgia" pitchFamily="18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5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dirty="0">
                <a:latin typeface="Cambria" panose="02040503050406030204" pitchFamily="18" charset="0"/>
              </a:rPr>
              <a:t>Activités mentales et automatismes </a:t>
            </a:r>
          </a:p>
          <a:p>
            <a:r>
              <a:rPr lang="fr-FR" dirty="0">
                <a:latin typeface="Cambria" panose="02040503050406030204" pitchFamily="18" charset="0"/>
              </a:rPr>
              <a:t>IREM de Clermont 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4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8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−8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081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=−10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44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 à     	termes positifs.</a:t>
                </a:r>
              </a:p>
              <a:p>
                <a:pPr marL="0" indent="0">
                  <a:buNone/>
                </a:pPr>
                <a:r>
                  <a:rPr lang="fr-FR" sz="48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20 </m:t>
                    </m:r>
                  </m:oMath>
                </a14:m>
                <a:r>
                  <a:rPr lang="fr-FR" sz="4800" dirty="0"/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500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 r="-24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82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12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arithmétique.</a:t>
                </a:r>
              </a:p>
              <a:p>
                <a:pPr marL="0" indent="0">
                  <a:buNone/>
                </a:pPr>
                <a:r>
                  <a:rPr lang="fr-FR" sz="48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−7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48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Dans chaque cas, on définit une suite arithmétique ou une suite  géométrique.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Calculer le terme demandé ou la raison de la suite.</a:t>
            </a:r>
          </a:p>
        </p:txBody>
      </p:sp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solidFill>
                          <a:srgbClr val="FF0000"/>
                        </a:solidFill>
                        <a:latin typeface="Cambria Math"/>
                      </a:rPr>
                      <m:t>5+3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×(−2)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solidFill>
                          <a:srgbClr val="FF0000"/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548661EF-B5C1-43D6-BEA9-FAED59E3343F}"/>
              </a:ext>
            </a:extLst>
          </p:cNvPr>
          <p:cNvSpPr/>
          <p:nvPr/>
        </p:nvSpPr>
        <p:spPr>
          <a:xfrm>
            <a:off x="3275856" y="4221088"/>
            <a:ext cx="360040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93E0F3-C5DB-47B2-BB71-900869432185}"/>
              </a:ext>
            </a:extLst>
          </p:cNvPr>
          <p:cNvSpPr/>
          <p:nvPr/>
        </p:nvSpPr>
        <p:spPr>
          <a:xfrm>
            <a:off x="1462877" y="5133937"/>
            <a:ext cx="360040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21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3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solidFill>
                          <a:srgbClr val="FF0000"/>
                        </a:solidFill>
                        <a:latin typeface="Cambria Math"/>
                      </a:rPr>
                      <m:t>48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763688" y="5085184"/>
            <a:ext cx="3240360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75856" y="4229100"/>
            <a:ext cx="3168352" cy="1360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56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4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4+3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×5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solidFill>
                          <a:srgbClr val="FF0000"/>
                        </a:solidFill>
                        <a:latin typeface="Cambria Math"/>
                      </a:rPr>
                      <m:t>19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691680" y="5085184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75856" y="4229100"/>
            <a:ext cx="3168352" cy="1072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1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98884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8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−8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  <a:p>
                <a:pPr marL="0" indent="0">
                  <a:buNone/>
                </a:pPr>
                <a:r>
                  <a:rPr lang="fr-FR" sz="48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=4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=−16</m:t>
                    </m:r>
                  </m:oMath>
                </a14:m>
                <a:r>
                  <a:rPr lang="fr-FR" sz="4800" dirty="0">
                    <a:solidFill>
                      <a:srgbClr val="FF0000"/>
                    </a:solidFill>
                  </a:rPr>
                  <a:t> </a:t>
                </a: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donc  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=−4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8884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t="-25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827584" y="5517232"/>
            <a:ext cx="410445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55576" y="4581128"/>
            <a:ext cx="619268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29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=−10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−10+3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×4</m:t>
                    </m:r>
                    <m:r>
                      <a:rPr lang="fr-FR" sz="4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fr-FR" sz="4800" dirty="0">
                    <a:solidFill>
                      <a:srgbClr val="FF0000"/>
                    </a:solidFill>
                  </a:rPr>
                  <a:t> </a:t>
                </a:r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660232" y="4149080"/>
            <a:ext cx="144016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75856" y="4149080"/>
            <a:ext cx="367240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53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5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−40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012160" y="4077072"/>
            <a:ext cx="208823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75856" y="4149080"/>
            <a:ext cx="280831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1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124744"/>
                <a:ext cx="9144000" cy="57332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 à 	termes positifs.</a:t>
                </a:r>
              </a:p>
              <a:p>
                <a:pPr marL="0" indent="0">
                  <a:buNone/>
                </a:pPr>
                <a:r>
                  <a:rPr lang="fr-FR" sz="48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20 </m:t>
                    </m:r>
                  </m:oMath>
                </a14:m>
                <a:r>
                  <a:rPr lang="fr-FR" sz="4800" dirty="0"/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500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  <a:p>
                <a:pPr marL="0" indent="0">
                  <a:buNone/>
                </a:pPr>
                <a:r>
                  <a:rPr lang="fr-FR" sz="48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fr-FR" sz="4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=25</m:t>
                    </m:r>
                  </m:oMath>
                </a14:m>
                <a:r>
                  <a:rPr lang="fr-FR" sz="4800" dirty="0">
                    <a:solidFill>
                      <a:srgbClr val="FF0000"/>
                    </a:solidFill>
                  </a:rPr>
                  <a:t>  </a:t>
                </a:r>
                <a:r>
                  <a:rPr lang="fr-FR" sz="4800" dirty="0"/>
                  <a:t>donc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𝑞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=5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24744"/>
                <a:ext cx="9144000" cy="57332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83568" y="5128702"/>
            <a:ext cx="4464496" cy="146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572000" y="5229200"/>
            <a:ext cx="3168352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38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12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12+2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×3</m:t>
                    </m:r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18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156176" y="4229100"/>
            <a:ext cx="1800200" cy="928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75856" y="4149080"/>
            <a:ext cx="316835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23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2059632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arithmétique.</a:t>
                </a:r>
              </a:p>
              <a:p>
                <a:pPr marL="0" indent="0">
                  <a:buNone/>
                </a:pPr>
                <a:r>
                  <a:rPr lang="fr-FR" sz="48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Calculer sa raison.</a:t>
                </a:r>
              </a:p>
              <a:p>
                <a:pPr marL="0" indent="0">
                  <a:buNone/>
                </a:pPr>
                <a:r>
                  <a:rPr lang="fr-FR" sz="48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=3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=−6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donc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=−2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59632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t="-25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55576" y="5589240"/>
            <a:ext cx="40324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55576" y="4581128"/>
            <a:ext cx="583264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95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−7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−7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fr-FR" sz="4800" b="0" dirty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7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691680" y="5085184"/>
            <a:ext cx="266429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619672" y="4229100"/>
            <a:ext cx="5616624" cy="10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2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b="0" dirty="0"/>
                  <a:t>est  arithmétique.</a:t>
                </a:r>
              </a:p>
              <a:p>
                <a:pPr marL="0" indent="0">
                  <a:buNone/>
                </a:pPr>
                <a:r>
                  <a:rPr lang="fr-FR" sz="4800" b="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4800" b="0" dirty="0"/>
                  <a:t>7 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13.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b="0" dirty="0"/>
                  <a:t>	Calculer sa raison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solidFill>
                      <a:srgbClr val="FF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=6 </m:t>
                    </m:r>
                  </m:oMath>
                </a14:m>
                <a:r>
                  <a:rPr lang="fr-FR" sz="4800" b="0" dirty="0"/>
                  <a:t>donc</a:t>
                </a:r>
                <a:r>
                  <a:rPr lang="fr-FR" sz="48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=3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580112" y="5085184"/>
            <a:ext cx="316835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27584" y="5157192"/>
            <a:ext cx="48965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187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b="0" dirty="0"/>
                  <a:t>est  arithmétique.</a:t>
                </a:r>
              </a:p>
              <a:p>
                <a:pPr marL="0" indent="0">
                  <a:buNone/>
                </a:pPr>
                <a:r>
                  <a:rPr lang="fr-FR" sz="4800" b="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4800" b="0" dirty="0"/>
                  <a:t>7 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13.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b="0" dirty="0"/>
                  <a:t>	Calculer sa raison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solidFill>
                      <a:srgbClr val="FF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=6 </m:t>
                    </m:r>
                  </m:oMath>
                </a14:m>
                <a:r>
                  <a:rPr lang="fr-FR" sz="4800" b="0" dirty="0"/>
                  <a:t>donc</a:t>
                </a:r>
                <a:r>
                  <a:rPr lang="fr-FR" sz="48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=3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580112" y="5085184"/>
            <a:ext cx="316835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40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b="0" dirty="0"/>
                  <a:t>est  arithmétique.</a:t>
                </a:r>
              </a:p>
              <a:p>
                <a:pPr marL="0" indent="0">
                  <a:buNone/>
                </a:pPr>
                <a:r>
                  <a:rPr lang="fr-FR" sz="4800" b="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4800" b="0" dirty="0"/>
                  <a:t>7 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13.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b="0" dirty="0"/>
                  <a:t>	Calculer sa raison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.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solidFill>
                      <a:srgbClr val="FF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=6 </m:t>
                    </m:r>
                  </m:oMath>
                </a14:m>
                <a:r>
                  <a:rPr lang="fr-FR" sz="4800" b="0" dirty="0"/>
                  <a:t>donc</a:t>
                </a:r>
                <a:r>
                  <a:rPr lang="fr-FR" sz="48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=3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40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N°0bis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>
                        <a:latin typeface="Cambria Math"/>
                      </a:rPr>
                      <m:t>2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54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004048" y="3933056"/>
            <a:ext cx="1872208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203848" y="3933056"/>
            <a:ext cx="2016224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N°0bis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>
                        <a:latin typeface="Cambria Math"/>
                      </a:rPr>
                      <m:t>2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54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004048" y="3933056"/>
            <a:ext cx="1872208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862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N°0bis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géométrique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>
                        <a:latin typeface="Cambria Math"/>
                      </a:rPr>
                      <m:t>2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54</m:t>
                    </m:r>
                  </m:oMath>
                </a14:m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862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La suite 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𝑢</m:t>
                    </m:r>
                    <m:r>
                      <a:rPr lang="fr-FR" sz="4800" i="1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est  arithmétique</a:t>
                </a:r>
              </a:p>
              <a:p>
                <a:pPr marL="0" indent="0">
                  <a:buNone/>
                </a:pPr>
                <a:r>
                  <a:rPr lang="fr-FR" sz="4800" dirty="0"/>
                  <a:t> 	de raison </a:t>
                </a:r>
                <a14:m>
                  <m:oMath xmlns:m="http://schemas.openxmlformats.org/officeDocument/2006/math">
                    <m:r>
                      <a:rPr lang="fr-FR" sz="480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fr-FR" sz="4800" dirty="0"/>
                  <a:t> et</a:t>
                </a:r>
                <a14:m>
                  <m:oMath xmlns:m="http://schemas.openxmlformats.org/officeDocument/2006/math">
                    <m:r>
                      <a:rPr lang="fr-FR" sz="4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835</Words>
  <Application>Microsoft Office PowerPoint</Application>
  <PresentationFormat>Affichage à l'écran (4:3)</PresentationFormat>
  <Paragraphs>156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JC</cp:lastModifiedBy>
  <cp:revision>94</cp:revision>
  <dcterms:created xsi:type="dcterms:W3CDTF">2017-07-12T08:41:42Z</dcterms:created>
  <dcterms:modified xsi:type="dcterms:W3CDTF">2021-08-14T14:13:26Z</dcterms:modified>
</cp:coreProperties>
</file>