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5"/>
  </p:notesMasterIdLst>
  <p:sldIdLst>
    <p:sldId id="256" r:id="rId2"/>
    <p:sldId id="316" r:id="rId3"/>
    <p:sldId id="370" r:id="rId4"/>
    <p:sldId id="372" r:id="rId5"/>
    <p:sldId id="375" r:id="rId6"/>
    <p:sldId id="377" r:id="rId7"/>
    <p:sldId id="373" r:id="rId8"/>
    <p:sldId id="374" r:id="rId9"/>
    <p:sldId id="378" r:id="rId10"/>
    <p:sldId id="379" r:id="rId11"/>
    <p:sldId id="381" r:id="rId12"/>
    <p:sldId id="315" r:id="rId13"/>
    <p:sldId id="382" r:id="rId14"/>
    <p:sldId id="383" r:id="rId15"/>
    <p:sldId id="384" r:id="rId16"/>
    <p:sldId id="385" r:id="rId17"/>
    <p:sldId id="386" r:id="rId18"/>
    <p:sldId id="387" r:id="rId19"/>
    <p:sldId id="388" r:id="rId20"/>
    <p:sldId id="389" r:id="rId21"/>
    <p:sldId id="390" r:id="rId22"/>
    <p:sldId id="391" r:id="rId23"/>
    <p:sldId id="314" r:id="rId2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30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64" autoAdjust="0"/>
    <p:restoredTop sz="94660"/>
  </p:normalViewPr>
  <p:slideViewPr>
    <p:cSldViewPr>
      <p:cViewPr varScale="1">
        <p:scale>
          <a:sx n="72" d="100"/>
          <a:sy n="72" d="100"/>
        </p:scale>
        <p:origin x="1896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BE47FE-DBEF-4A7C-A355-30CEA4604859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BFCD01-F9CE-4C44-9F78-7DBF3D9CB3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2062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62189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24662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04408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89213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11211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1565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59934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26526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806761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162635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88900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981414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28265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9708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79742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61230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33825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5056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07174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D01-F9CE-4C44-9F78-7DBF3D9CB33F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7636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/>
              <a:t>Modifiez le style des sous-titres du masque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/>
              <a:t>Cliquez sur l'icône pour ajouter une image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/>
              <a:t>Modifiez les styles du texte du masque</a:t>
            </a:r>
          </a:p>
          <a:p>
            <a:pPr lvl="1" eaLnBrk="1" latinLnBrk="0" hangingPunct="1"/>
            <a:r>
              <a:rPr kumimoji="0" lang="fr-FR"/>
              <a:t>Deuxième niveau</a:t>
            </a:r>
          </a:p>
          <a:p>
            <a:pPr lvl="2" eaLnBrk="1" latinLnBrk="0" hangingPunct="1"/>
            <a:r>
              <a:rPr kumimoji="0" lang="fr-FR"/>
              <a:t>Troisième niveau</a:t>
            </a:r>
          </a:p>
          <a:p>
            <a:pPr lvl="3" eaLnBrk="1" latinLnBrk="0" hangingPunct="1"/>
            <a:r>
              <a:rPr kumimoji="0" lang="fr-FR"/>
              <a:t>Quatrième niveau</a:t>
            </a:r>
          </a:p>
          <a:p>
            <a:pPr lvl="4" eaLnBrk="1" latinLnBrk="0" hangingPunct="1"/>
            <a:r>
              <a:rPr kumimoji="0" lang="fr-FR"/>
              <a:t>Cinquième niveau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3043F6C-A85B-4A8B-8892-12E9E148F830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 anchor="ctr">
            <a:normAutofit fontScale="90000"/>
          </a:bodyPr>
          <a:lstStyle/>
          <a:p>
            <a:pPr algn="ctr"/>
            <a:r>
              <a:rPr lang="fr-FR" sz="8900" dirty="0"/>
              <a:t>Suites numériques</a:t>
            </a:r>
            <a:br>
              <a:rPr lang="fr-FR" sz="8900" dirty="0"/>
            </a:br>
            <a:r>
              <a:rPr lang="fr-FR" dirty="0"/>
              <a:t>Série 7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77744" y="4124672"/>
            <a:ext cx="7854696" cy="1752600"/>
          </a:xfrm>
        </p:spPr>
        <p:txBody>
          <a:bodyPr anchor="ctr"/>
          <a:lstStyle/>
          <a:p>
            <a:pPr algn="ctr"/>
            <a:r>
              <a:rPr lang="fr-FR" dirty="0">
                <a:latin typeface="+mj-lt"/>
              </a:rPr>
              <a:t>Activités mentales et automatismes en classe de première</a:t>
            </a:r>
          </a:p>
          <a:p>
            <a:pPr algn="ctr"/>
            <a:r>
              <a:rPr lang="fr-FR" dirty="0">
                <a:latin typeface="+mj-lt"/>
              </a:rPr>
              <a:t>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2533769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9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/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L’algorithme suivant définit-il la suite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32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sz="320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32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fr-FR" sz="32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telle que :</a:t>
                </a:r>
              </a:p>
              <a:p>
                <a:pPr marL="0" indent="0" algn="ctr">
                  <a:spcBef>
                    <a:spcPts val="300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fr-FR" sz="32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+1</m:t>
                        </m:r>
                      </m:sub>
                    </m:sSub>
                    <m:r>
                      <a:rPr lang="fr-FR" sz="32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</m:t>
                    </m:r>
                    <m:sSub>
                      <m:sSubPr>
                        <m:ctrlP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fr-FR" sz="32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3 pour tout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ℕ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?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>
                <a:blip r:embed="rId3"/>
                <a:stretch>
                  <a:fillRect t="-166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43351495"/>
                  </p:ext>
                </p:extLst>
              </p:nvPr>
            </p:nvGraphicFramePr>
            <p:xfrm>
              <a:off x="2195736" y="3874368"/>
              <a:ext cx="4896544" cy="1570856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489654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157085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fr-FR" sz="3200" b="1" i="1" dirty="0" smtClean="0">
                                    <a:latin typeface="Cambria Math" panose="02040503050406030204" pitchFamily="18" charset="0"/>
                                  </a:rPr>
                                  <m:t>𝑼</m:t>
                                </m:r>
                                <m:r>
                                  <a:rPr lang="fr-FR" sz="3200" b="1" smtClean="0">
                                    <a:latin typeface="Cambria Math"/>
                                  </a:rPr>
                                  <m:t>⟵</m:t>
                                </m:r>
                                <m:r>
                                  <a:rPr lang="fr-FR" sz="3200" b="1" i="0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oMath>
                            </m:oMathPara>
                          </a14:m>
                          <a:endParaRPr lang="fr-FR" sz="3200" b="1" i="0" dirty="0">
                            <a:latin typeface="Cambria Math" panose="02040503050406030204" pitchFamily="18" charset="0"/>
                          </a:endParaRPr>
                        </a:p>
                        <a:p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Pour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allant de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dirty="0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à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dirty="0" smtClean="0"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:</a:t>
                          </a:r>
                        </a:p>
                        <a:p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𝑼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 ⟵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𝟓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𝑼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𝟑</m:t>
                              </m:r>
                            </m:oMath>
                          </a14:m>
                          <a:endParaRPr lang="fr-FR" sz="3200" b="1" i="0" dirty="0">
                            <a:latin typeface="Cambria Math" panose="020405030504060302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43351495"/>
                  </p:ext>
                </p:extLst>
              </p:nvPr>
            </p:nvGraphicFramePr>
            <p:xfrm>
              <a:off x="2195736" y="3874368"/>
              <a:ext cx="4896544" cy="1570856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489654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1570856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4"/>
                          <a:stretch>
                            <a:fillRect l="-124" t="-386" r="-249" b="-77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41430942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10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1556792"/>
                <a:ext cx="8568952" cy="4767808"/>
              </a:xfrm>
            </p:spPr>
            <p:txBody>
              <a:bodyPr>
                <a:normAutofit fontScale="85000" lnSpcReduction="10000"/>
              </a:bodyPr>
              <a:lstStyle/>
              <a:p>
                <a:pPr marL="0" indent="0" algn="ctr">
                  <a:buNone/>
                </a:pPr>
                <a:r>
                  <a:rPr lang="fr-FR" sz="38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L’algorithme suivant définit-il la suite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38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sz="380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38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fr-FR" sz="38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fr-FR" sz="38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telle que :</a:t>
                </a:r>
              </a:p>
              <a:p>
                <a:pPr marL="0" indent="0" algn="ctr">
                  <a:spcBef>
                    <a:spcPts val="300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sz="35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35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sz="35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fr-FR" sz="35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fr-FR" sz="35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et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5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35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sz="35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fr-FR" sz="35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+1</m:t>
                        </m:r>
                      </m:sub>
                    </m:sSub>
                    <m:r>
                      <a:rPr lang="fr-FR" sz="35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=6</m:t>
                    </m:r>
                    <m:sSub>
                      <m:sSubPr>
                        <m:ctrlPr>
                          <a:rPr lang="fr-FR" sz="35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35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sz="35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fr-FR" sz="35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fr-FR" sz="35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lang="fr-FR" sz="35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−2</m:t>
                    </m:r>
                  </m:oMath>
                </a14:m>
                <a:r>
                  <a:rPr lang="fr-FR" sz="35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pour tout </a:t>
                </a:r>
                <a14:m>
                  <m:oMath xmlns:m="http://schemas.openxmlformats.org/officeDocument/2006/math">
                    <m:r>
                      <a:rPr lang="fr-FR" sz="35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lang="fr-FR" sz="35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fr-FR" sz="35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ℕ</m:t>
                    </m:r>
                    <m:r>
                      <a:rPr lang="fr-FR" sz="35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35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?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1556792"/>
                <a:ext cx="8568952" cy="4767808"/>
              </a:xfrm>
              <a:blipFill>
                <a:blip r:embed="rId3"/>
                <a:stretch>
                  <a:fillRect t="-268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10134729"/>
                  </p:ext>
                </p:extLst>
              </p:nvPr>
            </p:nvGraphicFramePr>
            <p:xfrm>
              <a:off x="2195736" y="3874368"/>
              <a:ext cx="4896544" cy="1570856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489654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157085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fr-FR" sz="3200" b="1" i="1" dirty="0" smtClean="0">
                                    <a:latin typeface="Cambria Math" panose="02040503050406030204" pitchFamily="18" charset="0"/>
                                  </a:rPr>
                                  <m:t>𝑼</m:t>
                                </m:r>
                                <m:r>
                                  <a:rPr lang="fr-FR" sz="3200" b="1" smtClean="0">
                                    <a:latin typeface="Cambria Math"/>
                                  </a:rPr>
                                  <m:t>⟵</m:t>
                                </m:r>
                                <m:r>
                                  <a:rPr lang="fr-FR" sz="3200" b="1" i="0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oMath>
                            </m:oMathPara>
                          </a14:m>
                          <a:endParaRPr lang="fr-FR" sz="3200" b="1" i="0" dirty="0">
                            <a:latin typeface="Cambria Math" panose="02040503050406030204" pitchFamily="18" charset="0"/>
                          </a:endParaRPr>
                        </a:p>
                        <a:p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Pour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allant de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dirty="0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à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dirty="0" smtClean="0"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:</a:t>
                          </a:r>
                        </a:p>
                        <a:p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𝑼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 ⟵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𝟔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𝑼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𝒏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oMath>
                          </a14:m>
                          <a:endParaRPr lang="fr-FR" sz="3200" b="1" i="0" dirty="0">
                            <a:latin typeface="Cambria Math" panose="020405030504060302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10134729"/>
                  </p:ext>
                </p:extLst>
              </p:nvPr>
            </p:nvGraphicFramePr>
            <p:xfrm>
              <a:off x="2195736" y="3874368"/>
              <a:ext cx="4896544" cy="1570856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489654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1570856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4"/>
                          <a:stretch>
                            <a:fillRect l="-124" t="-386" r="-249" b="-77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3336102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fr-FR" sz="8900" dirty="0"/>
              <a:t>Correction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77744" y="4124672"/>
            <a:ext cx="7854696" cy="1752600"/>
          </a:xfrm>
        </p:spPr>
        <p:txBody>
          <a:bodyPr anchor="ctr"/>
          <a:lstStyle/>
          <a:p>
            <a:pPr algn="ctr"/>
            <a:r>
              <a:rPr lang="fr-FR" dirty="0">
                <a:latin typeface="+mj-lt"/>
              </a:rPr>
              <a:t>Activités mentales et automatismes en classe de première</a:t>
            </a:r>
          </a:p>
          <a:p>
            <a:pPr algn="ctr"/>
            <a:r>
              <a:rPr lang="fr-FR" dirty="0">
                <a:latin typeface="+mj-lt"/>
              </a:rPr>
              <a:t>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3831227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1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/>
          <a:lstStyle/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r>
              <a:rPr lang="fr-FR" sz="32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L’algorithme suivant définit-il une suite ?</a:t>
            </a: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au 3"/>
              <p:cNvGraphicFramePr>
                <a:graphicFrameLocks noGrp="1"/>
              </p:cNvGraphicFramePr>
              <p:nvPr/>
            </p:nvGraphicFramePr>
            <p:xfrm>
              <a:off x="3419872" y="3082280"/>
              <a:ext cx="2520280" cy="1066800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252028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86409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fr-FR" sz="3200" b="1" i="1" dirty="0" smtClean="0">
                                    <a:latin typeface="Cambria Math" panose="02040503050406030204" pitchFamily="18" charset="0"/>
                                  </a:rPr>
                                  <m:t>𝑼</m:t>
                                </m:r>
                                <m:r>
                                  <a:rPr lang="fr-FR" sz="3200" b="1" smtClean="0">
                                    <a:latin typeface="Cambria Math"/>
                                  </a:rPr>
                                  <m:t>⟵</m:t>
                                </m:r>
                                <m:r>
                                  <a:rPr lang="fr-FR" sz="3200" b="1" i="1" smtClean="0"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oMath>
                            </m:oMathPara>
                          </a14:m>
                          <a:endParaRPr lang="fr-FR" sz="3200" b="1" dirty="0">
                            <a:latin typeface="Cambria Math"/>
                          </a:endParaRPr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fr-FR" sz="3200" b="1" i="1" dirty="0" smtClean="0">
                                    <a:latin typeface="Cambria Math" panose="02040503050406030204" pitchFamily="18" charset="0"/>
                                  </a:rPr>
                                  <m:t>𝑼</m:t>
                                </m:r>
                                <m:r>
                                  <a:rPr lang="fr-FR" sz="3200" smtClean="0">
                                    <a:latin typeface="Cambria Math"/>
                                  </a:rPr>
                                  <m:t>⟵</m:t>
                                </m:r>
                                <m:r>
                                  <a:rPr lang="fr-FR" sz="32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  <m:r>
                                  <a:rPr lang="fr-FR" sz="32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𝑼</m:t>
                                </m:r>
                                <m:r>
                                  <a:rPr lang="fr-FR" sz="32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fr-FR" sz="32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𝟓</m:t>
                                </m:r>
                              </m:oMath>
                            </m:oMathPara>
                          </a14:m>
                          <a:endParaRPr lang="fr-FR" sz="3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25472303"/>
                  </p:ext>
                </p:extLst>
              </p:nvPr>
            </p:nvGraphicFramePr>
            <p:xfrm>
              <a:off x="3419872" y="3082280"/>
              <a:ext cx="2520280" cy="1066800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252028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106680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3"/>
                          <a:stretch>
                            <a:fillRect l="-483" t="-568" r="-483" b="-113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2">
                <a:extLst>
                  <a:ext uri="{FF2B5EF4-FFF2-40B4-BE49-F238E27FC236}">
                    <a16:creationId xmlns:a16="http://schemas.microsoft.com/office/drawing/2014/main" id="{CA491FE7-A2C9-4BEE-83EB-65E1A71CE26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09600" y="4509120"/>
                <a:ext cx="8229600" cy="1967880"/>
              </a:xfrm>
              <a:prstGeom prst="rect">
                <a:avLst/>
              </a:prstGeom>
            </p:spPr>
            <p:txBody>
              <a:bodyPr vert="horz">
                <a:normAutofit/>
              </a:bodyPr>
              <a:lstStyle>
                <a:lvl1pPr marL="274320" indent="-274320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95000"/>
                  <a:buFont typeface="Wingdings 2"/>
                  <a:buChar char="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46888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/>
                  <a:buChar char="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246888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/>
                  <a:buChar char=""/>
                  <a:defRPr kumimoji="0"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88720" indent="-210312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65000"/>
                  <a:buFont typeface="Wingdings 2"/>
                  <a:buChar char="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63040" indent="-210312" algn="l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SzPct val="65000"/>
                  <a:buFont typeface="Wingdings 2"/>
                  <a:buChar char="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210312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SzPct val="80000"/>
                  <a:buFont typeface="Wingdings 2"/>
                  <a:buChar char="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80000"/>
                  <a:buFont typeface="Wingdings 2"/>
                  <a:buChar char=""/>
                  <a:defRPr kumimoji="0" sz="16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94560" indent="-182880" algn="l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468880" indent="-182880" algn="l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Tx/>
                  <a:buChar char="•"/>
                  <a:defRPr kumimoji="0"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Wingdings 2"/>
                  <a:buNone/>
                </a:pPr>
                <a:r>
                  <a:rPr lang="fr-FR" sz="36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L’algorithme ne calcule qu’une seule valeur de </a:t>
                </a:r>
                <a14:m>
                  <m:oMath xmlns:m="http://schemas.openxmlformats.org/officeDocument/2006/math">
                    <m:r>
                      <a:rPr lang="fr-FR" sz="360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𝑈</m:t>
                    </m:r>
                  </m:oMath>
                </a14:m>
                <a:r>
                  <a:rPr lang="fr-FR" sz="36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.</a:t>
                </a:r>
              </a:p>
              <a:p>
                <a:pPr marL="0" indent="0" algn="ctr">
                  <a:buFont typeface="Wingdings 2"/>
                  <a:buNone/>
                </a:pPr>
                <a:r>
                  <a:rPr lang="fr-FR" sz="32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Donc : </a:t>
                </a:r>
                <a:r>
                  <a:rPr lang="fr-FR" sz="4000" b="1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NON</a:t>
                </a:r>
              </a:p>
              <a:p>
                <a:pPr marL="0" indent="0" algn="ctr">
                  <a:buFont typeface="Wingdings 2"/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5" name="Espace réservé du contenu 2">
                <a:extLst>
                  <a:ext uri="{FF2B5EF4-FFF2-40B4-BE49-F238E27FC236}">
                    <a16:creationId xmlns:a16="http://schemas.microsoft.com/office/drawing/2014/main" id="{CA491FE7-A2C9-4BEE-83EB-65E1A71CE2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4509120"/>
                <a:ext cx="8229600" cy="1967880"/>
              </a:xfrm>
              <a:prstGeom prst="rect">
                <a:avLst/>
              </a:prstGeom>
              <a:blipFill>
                <a:blip r:embed="rId4"/>
                <a:stretch>
                  <a:fillRect t="-4954" b="-1083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7453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2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/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Lorsque </a:t>
                </a:r>
                <a14:m>
                  <m:oMath xmlns:m="http://schemas.openxmlformats.org/officeDocument/2006/math">
                    <m:r>
                      <a:rPr lang="fr-FR" sz="3200" b="1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désigne un entier naturel, quelle suite définit l’algorithme suivant ?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>
                <a:blip r:embed="rId3"/>
                <a:stretch>
                  <a:fillRect t="-166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45337456"/>
                  </p:ext>
                </p:extLst>
              </p:nvPr>
            </p:nvGraphicFramePr>
            <p:xfrm>
              <a:off x="2708176" y="2780928"/>
              <a:ext cx="4032448" cy="1570856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40324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157085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fr-FR" sz="3200" b="1" i="1" dirty="0" smtClean="0">
                                    <a:latin typeface="Cambria Math" panose="02040503050406030204" pitchFamily="18" charset="0"/>
                                  </a:rPr>
                                  <m:t>𝑼</m:t>
                                </m:r>
                                <m:r>
                                  <a:rPr lang="fr-FR" sz="3200" b="1" smtClean="0">
                                    <a:latin typeface="Cambria Math"/>
                                  </a:rPr>
                                  <m:t>⟵</m:t>
                                </m:r>
                                <m:r>
                                  <a:rPr lang="fr-FR" sz="32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oMath>
                            </m:oMathPara>
                          </a14:m>
                          <a:endParaRPr lang="fr-FR" sz="3200" b="1" i="1" dirty="0">
                            <a:latin typeface="Cambria Math" panose="02040503050406030204" pitchFamily="18" charset="0"/>
                          </a:endParaRPr>
                        </a:p>
                        <a:p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Pour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allant de 0 à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:</a:t>
                          </a:r>
                        </a:p>
                        <a:p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𝑼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 ⟵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  <m:sSup>
                                <m:sSupPr>
                                  <m:ctrlPr>
                                    <a:rPr lang="fr-FR" sz="32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z="32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𝑼</m:t>
                                  </m:r>
                                </m:e>
                                <m:sup>
                                  <m:r>
                                    <a:rPr lang="fr-FR" sz="32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</m:t>
                              </m:r>
                            </m:oMath>
                          </a14:m>
                          <a:endParaRPr lang="fr-FR" sz="3200" b="1" i="0" dirty="0">
                            <a:latin typeface="Cambria Math" panose="020405030504060302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45337456"/>
                  </p:ext>
                </p:extLst>
              </p:nvPr>
            </p:nvGraphicFramePr>
            <p:xfrm>
              <a:off x="2708176" y="2780928"/>
              <a:ext cx="4032448" cy="1570856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40324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1570856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4"/>
                          <a:stretch>
                            <a:fillRect l="-151" t="-388" r="-302" b="-77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2">
                <a:extLst>
                  <a:ext uri="{FF2B5EF4-FFF2-40B4-BE49-F238E27FC236}">
                    <a16:creationId xmlns:a16="http://schemas.microsoft.com/office/drawing/2014/main" id="{A58D3C28-E3F6-40BC-A6DB-40C5A5A4BEB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09600" y="4581128"/>
                <a:ext cx="8229600" cy="1895871"/>
              </a:xfrm>
              <a:prstGeom prst="rect">
                <a:avLst/>
              </a:prstGeom>
            </p:spPr>
            <p:txBody>
              <a:bodyPr vert="horz">
                <a:normAutofit fontScale="92500" lnSpcReduction="20000"/>
              </a:bodyPr>
              <a:lstStyle>
                <a:lvl1pPr marL="274320" indent="-274320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95000"/>
                  <a:buFont typeface="Wingdings 2"/>
                  <a:buChar char="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46888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/>
                  <a:buChar char="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246888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/>
                  <a:buChar char=""/>
                  <a:defRPr kumimoji="0"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88720" indent="-210312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65000"/>
                  <a:buFont typeface="Wingdings 2"/>
                  <a:buChar char="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63040" indent="-210312" algn="l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SzPct val="65000"/>
                  <a:buFont typeface="Wingdings 2"/>
                  <a:buChar char="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210312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SzPct val="80000"/>
                  <a:buFont typeface="Wingdings 2"/>
                  <a:buChar char="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80000"/>
                  <a:buFont typeface="Wingdings 2"/>
                  <a:buChar char=""/>
                  <a:defRPr kumimoji="0" sz="16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94560" indent="-182880" algn="l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468880" indent="-182880" algn="l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Tx/>
                  <a:buChar char="•"/>
                  <a:defRPr kumimoji="0"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Wingdings 2"/>
                  <a:buNone/>
                </a:pPr>
                <a:r>
                  <a:rPr lang="fr-FR" sz="39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Pour tout entier naturel </a:t>
                </a:r>
                <a14:m>
                  <m:oMath xmlns:m="http://schemas.openxmlformats.org/officeDocument/2006/math">
                    <m:r>
                      <a:rPr lang="fr-FR" sz="39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fr-FR" sz="39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,</a:t>
                </a:r>
              </a:p>
              <a:p>
                <a:pPr marL="0" indent="0" algn="ctr">
                  <a:buFont typeface="Wingdings 2"/>
                  <a:buNone/>
                </a:pPr>
                <a:r>
                  <a:rPr lang="fr-FR" sz="39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fr-FR" sz="39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fr-FR" sz="3900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eqArrPr>
                          <m:e>
                            <m:sSub>
                              <m:sSubPr>
                                <m:ctrlPr>
                                  <a:rPr lang="fr-FR" sz="3900" b="1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3900" b="1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𝒖</m:t>
                                </m:r>
                              </m:e>
                              <m:sub>
                                <m:r>
                                  <a:rPr lang="fr-FR" sz="3900" b="1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𝟎</m:t>
                                </m:r>
                              </m:sub>
                            </m:sSub>
                            <m:r>
                              <a:rPr lang="fr-FR" sz="3900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fr-FR" sz="3900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</m:t>
                            </m:r>
                          </m:e>
                          <m:e>
                            <m:sSub>
                              <m:sSubPr>
                                <m:ctrlPr>
                                  <a:rPr lang="fr-FR" sz="3900" b="1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3900" b="1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𝒖</m:t>
                                </m:r>
                              </m:e>
                              <m:sub>
                                <m:r>
                                  <a:rPr lang="fr-FR" sz="3900" b="1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𝒏</m:t>
                                </m:r>
                                <m:r>
                                  <a:rPr lang="fr-FR" sz="3900" b="1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fr-FR" sz="3900" b="1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</m:sub>
                            </m:sSub>
                            <m:r>
                              <a:rPr lang="fr-FR" sz="3900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fr-FR" sz="3900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  <m:sSubSup>
                              <m:sSubSupPr>
                                <m:ctrlPr>
                                  <a:rPr lang="fr-FR" sz="3900" b="1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fr-FR" sz="3900" b="1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𝒖</m:t>
                                </m:r>
                              </m:e>
                              <m:sub>
                                <m:r>
                                  <a:rPr lang="fr-FR" sz="3900" b="1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𝒏</m:t>
                                </m:r>
                              </m:sub>
                              <m:sup>
                                <m:r>
                                  <a:rPr lang="fr-FR" sz="3900" b="1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fr-FR" sz="3900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fr-FR" sz="3900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</m:t>
                            </m:r>
                          </m:e>
                        </m:eqArr>
                      </m:e>
                    </m:d>
                  </m:oMath>
                </a14:m>
                <a:endParaRPr lang="fr-FR" sz="3900" b="1" dirty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r">
                  <a:buFont typeface="Wingdings 2"/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5" name="Espace réservé du contenu 2">
                <a:extLst>
                  <a:ext uri="{FF2B5EF4-FFF2-40B4-BE49-F238E27FC236}">
                    <a16:creationId xmlns:a16="http://schemas.microsoft.com/office/drawing/2014/main" id="{A58D3C28-E3F6-40BC-A6DB-40C5A5A4BE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4581128"/>
                <a:ext cx="8229600" cy="1895871"/>
              </a:xfrm>
              <a:prstGeom prst="rect">
                <a:avLst/>
              </a:prstGeom>
              <a:blipFill>
                <a:blip r:embed="rId5"/>
                <a:stretch>
                  <a:fillRect l="-2222" t="-1061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02440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3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/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Lorsque </a:t>
                </a:r>
                <a14:m>
                  <m:oMath xmlns:m="http://schemas.openxmlformats.org/officeDocument/2006/math">
                    <m:r>
                      <a:rPr lang="fr-FR" sz="3200" b="1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désigne un entier naturel, quelle suite définit l’algorithme suivant ?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>
                <a:blip r:embed="rId3"/>
                <a:stretch>
                  <a:fillRect t="-166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13087540"/>
                  </p:ext>
                </p:extLst>
              </p:nvPr>
            </p:nvGraphicFramePr>
            <p:xfrm>
              <a:off x="2708176" y="2782800"/>
              <a:ext cx="4032448" cy="1598867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40324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157085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fr-FR" sz="3200" b="1" i="1" dirty="0" smtClean="0">
                                    <a:latin typeface="Cambria Math" panose="02040503050406030204" pitchFamily="18" charset="0"/>
                                  </a:rPr>
                                  <m:t>𝑼</m:t>
                                </m:r>
                                <m:r>
                                  <a:rPr lang="fr-FR" sz="3200" b="1" smtClean="0">
                                    <a:latin typeface="Cambria Math"/>
                                  </a:rPr>
                                  <m:t>⟵</m:t>
                                </m:r>
                                <m:r>
                                  <a:rPr lang="fr-FR" sz="32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oMath>
                            </m:oMathPara>
                          </a14:m>
                          <a:endParaRPr lang="fr-FR" sz="3200" b="1" i="1" dirty="0">
                            <a:latin typeface="Cambria Math" panose="02040503050406030204" pitchFamily="18" charset="0"/>
                          </a:endParaRPr>
                        </a:p>
                        <a:p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Pour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allant de 1 à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:</a:t>
                          </a:r>
                        </a:p>
                        <a:p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𝑼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 ⟵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𝟓</m:t>
                              </m:r>
                              <m:rad>
                                <m:radPr>
                                  <m:degHide m:val="on"/>
                                  <m:ctrlPr>
                                    <a:rPr lang="fr-FR" sz="32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fr-FR" sz="32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𝑼</m:t>
                                  </m:r>
                                </m:e>
                              </m:rad>
                            </m:oMath>
                          </a14:m>
                          <a:endParaRPr lang="fr-FR" sz="3200" b="1" i="0" dirty="0">
                            <a:latin typeface="Cambria Math" panose="020405030504060302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13087540"/>
                  </p:ext>
                </p:extLst>
              </p:nvPr>
            </p:nvGraphicFramePr>
            <p:xfrm>
              <a:off x="2708176" y="2782800"/>
              <a:ext cx="4032448" cy="1598867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40324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1598867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4"/>
                          <a:stretch>
                            <a:fillRect l="-151" t="-380" r="-302" b="-76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2">
                <a:extLst>
                  <a:ext uri="{FF2B5EF4-FFF2-40B4-BE49-F238E27FC236}">
                    <a16:creationId xmlns:a16="http://schemas.microsoft.com/office/drawing/2014/main" id="{E886F3F7-9E8C-49DB-98A3-A345B8E8A20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09600" y="4581128"/>
                <a:ext cx="8229600" cy="1895871"/>
              </a:xfrm>
              <a:prstGeom prst="rect">
                <a:avLst/>
              </a:prstGeom>
            </p:spPr>
            <p:txBody>
              <a:bodyPr vert="horz">
                <a:normAutofit fontScale="92500" lnSpcReduction="20000"/>
              </a:bodyPr>
              <a:lstStyle>
                <a:lvl1pPr marL="274320" indent="-274320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95000"/>
                  <a:buFont typeface="Wingdings 2"/>
                  <a:buChar char="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46888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/>
                  <a:buChar char="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246888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/>
                  <a:buChar char=""/>
                  <a:defRPr kumimoji="0"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88720" indent="-210312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65000"/>
                  <a:buFont typeface="Wingdings 2"/>
                  <a:buChar char="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63040" indent="-210312" algn="l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SzPct val="65000"/>
                  <a:buFont typeface="Wingdings 2"/>
                  <a:buChar char="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210312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SzPct val="80000"/>
                  <a:buFont typeface="Wingdings 2"/>
                  <a:buChar char="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80000"/>
                  <a:buFont typeface="Wingdings 2"/>
                  <a:buChar char=""/>
                  <a:defRPr kumimoji="0" sz="16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94560" indent="-182880" algn="l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468880" indent="-182880" algn="l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Tx/>
                  <a:buChar char="•"/>
                  <a:defRPr kumimoji="0"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Wingdings 2"/>
                  <a:buNone/>
                </a:pPr>
                <a:r>
                  <a:rPr lang="fr-FR" sz="39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Pour tout entier naturel </a:t>
                </a:r>
                <a14:m>
                  <m:oMath xmlns:m="http://schemas.openxmlformats.org/officeDocument/2006/math">
                    <m:r>
                      <a:rPr lang="fr-FR" sz="39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fr-FR" sz="39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,</a:t>
                </a:r>
              </a:p>
              <a:p>
                <a:pPr marL="0" indent="0" algn="ctr">
                  <a:buFont typeface="Wingdings 2"/>
                  <a:buNone/>
                </a:pPr>
                <a:r>
                  <a:rPr lang="fr-FR" sz="39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fr-FR" sz="39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fr-FR" sz="3900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eqArrPr>
                          <m:e>
                            <m:sSub>
                              <m:sSubPr>
                                <m:ctrlPr>
                                  <a:rPr lang="fr-FR" sz="3900" b="1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3900" b="1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𝒖</m:t>
                                </m:r>
                              </m:e>
                              <m:sub>
                                <m:r>
                                  <a:rPr lang="fr-FR" sz="3900" b="1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𝟎</m:t>
                                </m:r>
                              </m:sub>
                            </m:sSub>
                            <m:r>
                              <a:rPr lang="fr-FR" sz="3900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fr-FR" sz="3900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</m:t>
                            </m:r>
                          </m:e>
                          <m:e>
                            <m:sSub>
                              <m:sSubPr>
                                <m:ctrlPr>
                                  <a:rPr lang="fr-FR" sz="3900" b="1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3900" b="1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𝒖</m:t>
                                </m:r>
                              </m:e>
                              <m:sub>
                                <m:r>
                                  <a:rPr lang="fr-FR" sz="3900" b="1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𝒏</m:t>
                                </m:r>
                                <m:r>
                                  <a:rPr lang="fr-FR" sz="3900" b="1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fr-FR" sz="3900" b="1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</m:sub>
                            </m:sSub>
                            <m:r>
                              <a:rPr lang="fr-FR" sz="3900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fr-FR" sz="3900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𝟓</m:t>
                            </m:r>
                            <m:rad>
                              <m:radPr>
                                <m:degHide m:val="on"/>
                                <m:ctrlPr>
                                  <a:rPr lang="fr-FR" sz="3900" b="1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sSub>
                                  <m:sSubPr>
                                    <m:ctrlPr>
                                      <a:rPr lang="fr-FR" sz="3900" b="1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3900" b="1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𝒖</m:t>
                                    </m:r>
                                  </m:e>
                                  <m:sub>
                                    <m:r>
                                      <a:rPr lang="fr-FR" sz="3900" b="1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𝒏</m:t>
                                    </m:r>
                                  </m:sub>
                                </m:sSub>
                              </m:e>
                            </m:rad>
                          </m:e>
                        </m:eqArr>
                      </m:e>
                    </m:d>
                  </m:oMath>
                </a14:m>
                <a:endParaRPr lang="fr-FR" sz="3900" b="1" dirty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r">
                  <a:buFont typeface="Wingdings 2"/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6" name="Espace réservé du contenu 2">
                <a:extLst>
                  <a:ext uri="{FF2B5EF4-FFF2-40B4-BE49-F238E27FC236}">
                    <a16:creationId xmlns:a16="http://schemas.microsoft.com/office/drawing/2014/main" id="{E886F3F7-9E8C-49DB-98A3-A345B8E8A2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4581128"/>
                <a:ext cx="8229600" cy="1895871"/>
              </a:xfrm>
              <a:prstGeom prst="rect">
                <a:avLst/>
              </a:prstGeom>
              <a:blipFill>
                <a:blip r:embed="rId5"/>
                <a:stretch>
                  <a:fillRect l="-2222" t="-1061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65548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4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/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Lorsque </a:t>
                </a:r>
                <a14:m>
                  <m:oMath xmlns:m="http://schemas.openxmlformats.org/officeDocument/2006/math">
                    <m:r>
                      <a:rPr lang="fr-FR" sz="3200" b="1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désigne un entier naturel, ces deux algorithmes définissent-ils la même suite ?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>
                <a:blip r:embed="rId3"/>
                <a:stretch>
                  <a:fillRect l="-889" t="-1660" r="-192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26897554"/>
                  </p:ext>
                </p:extLst>
              </p:nvPr>
            </p:nvGraphicFramePr>
            <p:xfrm>
              <a:off x="396000" y="2808000"/>
              <a:ext cx="4032448" cy="1570856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40324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157085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fr-FR" sz="3200" b="1" i="1" dirty="0" smtClean="0">
                                    <a:latin typeface="Cambria Math" panose="02040503050406030204" pitchFamily="18" charset="0"/>
                                  </a:rPr>
                                  <m:t>𝑼</m:t>
                                </m:r>
                                <m:r>
                                  <a:rPr lang="fr-FR" sz="3200" b="1" smtClean="0">
                                    <a:latin typeface="Cambria Math"/>
                                  </a:rPr>
                                  <m:t>⟵</m:t>
                                </m:r>
                                <m:r>
                                  <a:rPr lang="fr-FR" sz="3200" b="1" i="1" smtClean="0"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oMath>
                            </m:oMathPara>
                          </a14:m>
                          <a:endParaRPr lang="fr-FR" sz="3200" b="1" i="1" dirty="0">
                            <a:latin typeface="Cambria Math" panose="02040503050406030204" pitchFamily="18" charset="0"/>
                          </a:endParaRPr>
                        </a:p>
                        <a:p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Pour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allant de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dirty="0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à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:</a:t>
                          </a:r>
                        </a:p>
                        <a:p>
                          <a:r>
                            <a:rPr lang="fr-FR" sz="3200" b="1" dirty="0"/>
                            <a:t>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𝑼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⟵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𝑼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𝟔</m:t>
                              </m:r>
                            </m:oMath>
                          </a14:m>
                          <a:endParaRPr lang="fr-FR" sz="3200" b="1" i="0" dirty="0">
                            <a:latin typeface="Cambria Math" panose="020405030504060302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26897554"/>
                  </p:ext>
                </p:extLst>
              </p:nvPr>
            </p:nvGraphicFramePr>
            <p:xfrm>
              <a:off x="396000" y="2808000"/>
              <a:ext cx="4032448" cy="1570856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40324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1570856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4"/>
                          <a:stretch>
                            <a:fillRect l="-151" t="-386" r="-302" b="-77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au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05647544"/>
                  </p:ext>
                </p:extLst>
              </p:nvPr>
            </p:nvGraphicFramePr>
            <p:xfrm>
              <a:off x="4680000" y="3060000"/>
              <a:ext cx="4032448" cy="1066800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40324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994792">
                    <a:tc>
                      <a:txBody>
                        <a:bodyPr/>
                        <a:lstStyle/>
                        <a:p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Pour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allant de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dirty="0" smtClean="0"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à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:</a:t>
                          </a:r>
                        </a:p>
                        <a:p>
                          <a:r>
                            <a:rPr lang="fr-FR" sz="3200" b="1" dirty="0"/>
                            <a:t>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⟵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𝟔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𝒊</m:t>
                              </m:r>
                            </m:oMath>
                          </a14:m>
                          <a:endParaRPr lang="fr-FR" sz="3200" b="1" i="0" dirty="0">
                            <a:latin typeface="Cambria Math" panose="020405030504060302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au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05647544"/>
                  </p:ext>
                </p:extLst>
              </p:nvPr>
            </p:nvGraphicFramePr>
            <p:xfrm>
              <a:off x="4680000" y="3060000"/>
              <a:ext cx="4032448" cy="1066800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40324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106680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5"/>
                          <a:stretch>
                            <a:fillRect l="-151" t="-6818" r="-302" b="-170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2">
                <a:extLst>
                  <a:ext uri="{FF2B5EF4-FFF2-40B4-BE49-F238E27FC236}">
                    <a16:creationId xmlns:a16="http://schemas.microsoft.com/office/drawing/2014/main" id="{47DF3939-E9D2-47FA-A810-BA7EDF092C8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09600" y="4581128"/>
                <a:ext cx="8229600" cy="1895871"/>
              </a:xfrm>
              <a:prstGeom prst="rect">
                <a:avLst/>
              </a:prstGeom>
            </p:spPr>
            <p:txBody>
              <a:bodyPr vert="horz">
                <a:normAutofit/>
              </a:bodyPr>
              <a:lstStyle>
                <a:lvl1pPr marL="274320" indent="-274320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95000"/>
                  <a:buFont typeface="Wingdings 2"/>
                  <a:buChar char="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46888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/>
                  <a:buChar char="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246888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/>
                  <a:buChar char=""/>
                  <a:defRPr kumimoji="0"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88720" indent="-210312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65000"/>
                  <a:buFont typeface="Wingdings 2"/>
                  <a:buChar char="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63040" indent="-210312" algn="l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SzPct val="65000"/>
                  <a:buFont typeface="Wingdings 2"/>
                  <a:buChar char="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210312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SzPct val="80000"/>
                  <a:buFont typeface="Wingdings 2"/>
                  <a:buChar char="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80000"/>
                  <a:buFont typeface="Wingdings 2"/>
                  <a:buChar char=""/>
                  <a:defRPr kumimoji="0" sz="16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94560" indent="-182880" algn="l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468880" indent="-182880" algn="l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Tx/>
                  <a:buChar char="•"/>
                  <a:defRPr kumimoji="0"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d>
                      <m:dPr>
                        <m:ctrlPr>
                          <a:rPr lang="fr-FR" sz="36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sz="36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3600" b="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fr-FR" sz="3600" b="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fr-FR" sz="36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est une suite arithmétique de 1</a:t>
                </a:r>
                <a:r>
                  <a:rPr lang="fr-FR" sz="3600" baseline="300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er</a:t>
                </a:r>
                <a:r>
                  <a:rPr lang="fr-FR" sz="36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terme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6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3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sz="3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fr-FR" sz="36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</m:t>
                    </m:r>
                  </m:oMath>
                </a14:m>
                <a:r>
                  <a:rPr lang="fr-FR" sz="36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et de raison 6.</a:t>
                </a:r>
              </a:p>
              <a:p>
                <a:pPr marL="0" indent="0">
                  <a:buNone/>
                </a:pPr>
                <a:r>
                  <a:rPr lang="fr-FR" sz="36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Donc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6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3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sz="3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fr-FR" sz="36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FR" sz="36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3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sz="3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fr-FR" sz="36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fr-FR" sz="36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𝑛𝑟</m:t>
                    </m:r>
                    <m:r>
                      <a:rPr lang="fr-FR" sz="36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2+6</m:t>
                    </m:r>
                    <m:r>
                      <a:rPr lang="fr-FR" sz="36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fr-FR" sz="36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3600" b="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fr-FR" sz="3600" b="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endParaRPr lang="fr-FR" sz="3600" dirty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r">
                  <a:buFont typeface="Wingdings 2"/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6" name="Espace réservé du contenu 2">
                <a:extLst>
                  <a:ext uri="{FF2B5EF4-FFF2-40B4-BE49-F238E27FC236}">
                    <a16:creationId xmlns:a16="http://schemas.microsoft.com/office/drawing/2014/main" id="{47DF3939-E9D2-47FA-A810-BA7EDF092C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4581128"/>
                <a:ext cx="8229600" cy="1895871"/>
              </a:xfrm>
              <a:prstGeom prst="rect">
                <a:avLst/>
              </a:prstGeom>
              <a:blipFill>
                <a:blip r:embed="rId6"/>
                <a:stretch>
                  <a:fillRect l="-2222" t="-4823" b="-964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16964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5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/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Lorsque </a:t>
                </a:r>
                <a14:m>
                  <m:oMath xmlns:m="http://schemas.openxmlformats.org/officeDocument/2006/math">
                    <m:r>
                      <a:rPr lang="fr-FR" sz="3200" b="1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désigne un entier naturel, ces deux algorithmes définissent-ils la même suite ?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>
                <a:blip r:embed="rId3"/>
                <a:stretch>
                  <a:fillRect l="-889" t="-1660" r="-192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74079606"/>
                  </p:ext>
                </p:extLst>
              </p:nvPr>
            </p:nvGraphicFramePr>
            <p:xfrm>
              <a:off x="396000" y="2808000"/>
              <a:ext cx="4032448" cy="1570856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40324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157085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fr-FR" sz="3200" b="1" i="1" dirty="0" smtClean="0">
                                    <a:latin typeface="Cambria Math" panose="02040503050406030204" pitchFamily="18" charset="0"/>
                                  </a:rPr>
                                  <m:t>𝑼</m:t>
                                </m:r>
                                <m:r>
                                  <a:rPr lang="fr-FR" sz="3200" b="1" smtClean="0">
                                    <a:latin typeface="Cambria Math"/>
                                  </a:rPr>
                                  <m:t>⟵</m:t>
                                </m:r>
                                <m:r>
                                  <a:rPr lang="fr-FR" sz="3200" b="1" i="0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fr-FR" sz="3200" b="1" i="0" smtClean="0"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</m:oMath>
                            </m:oMathPara>
                          </a14:m>
                          <a:endParaRPr lang="fr-FR" sz="3200" b="1" i="1" dirty="0">
                            <a:latin typeface="Cambria Math" panose="02040503050406030204" pitchFamily="18" charset="0"/>
                          </a:endParaRPr>
                        </a:p>
                        <a:p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Pour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allant de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dirty="0" smtClean="0"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à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:</a:t>
                          </a:r>
                        </a:p>
                        <a:p>
                          <a:r>
                            <a:rPr lang="fr-FR" sz="3200" b="1" dirty="0"/>
                            <a:t>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𝑼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⟵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𝑼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oMath>
                          </a14:m>
                          <a:endParaRPr lang="fr-FR" sz="3200" b="1" i="0" dirty="0">
                            <a:latin typeface="Cambria Math" panose="020405030504060302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74079606"/>
                  </p:ext>
                </p:extLst>
              </p:nvPr>
            </p:nvGraphicFramePr>
            <p:xfrm>
              <a:off x="396000" y="2808000"/>
              <a:ext cx="4032448" cy="1570856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40324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1570856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4"/>
                          <a:stretch>
                            <a:fillRect l="-151" t="-386" r="-302" b="-77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au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59390210"/>
                  </p:ext>
                </p:extLst>
              </p:nvPr>
            </p:nvGraphicFramePr>
            <p:xfrm>
              <a:off x="4680000" y="3060000"/>
              <a:ext cx="4032448" cy="1066800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40324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994792">
                    <a:tc>
                      <a:txBody>
                        <a:bodyPr/>
                        <a:lstStyle/>
                        <a:p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Pour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allant de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dirty="0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à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:</a:t>
                          </a:r>
                        </a:p>
                        <a:p>
                          <a:r>
                            <a:rPr lang="fr-FR" sz="3200" b="1" dirty="0"/>
                            <a:t>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⟵−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𝟑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𝒊</m:t>
                              </m:r>
                            </m:oMath>
                          </a14:m>
                          <a:endParaRPr lang="fr-FR" sz="3200" b="1" i="0" dirty="0">
                            <a:latin typeface="Cambria Math" panose="020405030504060302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au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59390210"/>
                  </p:ext>
                </p:extLst>
              </p:nvPr>
            </p:nvGraphicFramePr>
            <p:xfrm>
              <a:off x="4680000" y="3060000"/>
              <a:ext cx="4032448" cy="1066800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40324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106680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5"/>
                          <a:stretch>
                            <a:fillRect l="-151" t="-6818" r="-302" b="-170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2">
                <a:extLst>
                  <a:ext uri="{FF2B5EF4-FFF2-40B4-BE49-F238E27FC236}">
                    <a16:creationId xmlns:a16="http://schemas.microsoft.com/office/drawing/2014/main" id="{48DB18C5-A05A-48CC-8011-E0ADF960B91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09600" y="4581128"/>
                <a:ext cx="8229600" cy="1895871"/>
              </a:xfrm>
              <a:prstGeom prst="rect">
                <a:avLst/>
              </a:prstGeom>
            </p:spPr>
            <p:txBody>
              <a:bodyPr vert="horz">
                <a:normAutofit/>
              </a:bodyPr>
              <a:lstStyle>
                <a:lvl1pPr marL="274320" indent="-274320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95000"/>
                  <a:buFont typeface="Wingdings 2"/>
                  <a:buChar char="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46888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/>
                  <a:buChar char="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246888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/>
                  <a:buChar char=""/>
                  <a:defRPr kumimoji="0"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88720" indent="-210312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65000"/>
                  <a:buFont typeface="Wingdings 2"/>
                  <a:buChar char="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63040" indent="-210312" algn="l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SzPct val="65000"/>
                  <a:buFont typeface="Wingdings 2"/>
                  <a:buChar char="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210312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SzPct val="80000"/>
                  <a:buFont typeface="Wingdings 2"/>
                  <a:buChar char="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80000"/>
                  <a:buFont typeface="Wingdings 2"/>
                  <a:buChar char=""/>
                  <a:defRPr kumimoji="0" sz="16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94560" indent="-182880" algn="l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468880" indent="-182880" algn="l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Tx/>
                  <a:buChar char="•"/>
                  <a:defRPr kumimoji="0"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sz="36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3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sz="3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fr-FR" sz="36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=−3</m:t>
                    </m:r>
                  </m:oMath>
                </a14:m>
                <a:r>
                  <a:rPr lang="fr-FR" sz="36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0" indent="0">
                  <a:buNone/>
                </a:pPr>
                <a:r>
                  <a:rPr lang="fr-FR" sz="36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6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3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fr-FR" sz="3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fr-FR" sz="360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=−3</m:t>
                    </m:r>
                    <m:r>
                      <a:rPr lang="fr-FR" sz="36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−2×1=−5</m:t>
                    </m:r>
                  </m:oMath>
                </a14:m>
                <a:r>
                  <a:rPr lang="fr-FR" sz="36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.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36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fr-FR" sz="3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fr-FR" sz="36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sSub>
                        <m:sSubPr>
                          <m:ctrlPr>
                            <a:rPr lang="fr-FR" sz="36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3600" b="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fr-FR" sz="3600" b="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fr-FR" sz="3600" dirty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r">
                  <a:buFont typeface="Wingdings 2"/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6" name="Espace réservé du contenu 2">
                <a:extLst>
                  <a:ext uri="{FF2B5EF4-FFF2-40B4-BE49-F238E27FC236}">
                    <a16:creationId xmlns:a16="http://schemas.microsoft.com/office/drawing/2014/main" id="{48DB18C5-A05A-48CC-8011-E0ADF960B9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4581128"/>
                <a:ext cx="8229600" cy="189587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80283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6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/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Lorsque </a:t>
                </a:r>
                <a14:m>
                  <m:oMath xmlns:m="http://schemas.openxmlformats.org/officeDocument/2006/math">
                    <m:r>
                      <a:rPr lang="fr-FR" sz="3200" b="1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désigne un entier naturel, ces deux algorithmes définissent-ils la même suite ?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>
                <a:blip r:embed="rId3"/>
                <a:stretch>
                  <a:fillRect l="-889" t="-1660" r="-192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75616872"/>
                  </p:ext>
                </p:extLst>
              </p:nvPr>
            </p:nvGraphicFramePr>
            <p:xfrm>
              <a:off x="395536" y="2783192"/>
              <a:ext cx="4032448" cy="1570856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40324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157085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fr-FR" sz="3200" b="1" i="1" dirty="0" smtClean="0">
                                    <a:latin typeface="Cambria Math" panose="02040503050406030204" pitchFamily="18" charset="0"/>
                                  </a:rPr>
                                  <m:t>𝑼</m:t>
                                </m:r>
                                <m:r>
                                  <a:rPr lang="fr-FR" sz="3200" b="1" smtClean="0">
                                    <a:latin typeface="Cambria Math"/>
                                  </a:rPr>
                                  <m:t>⟵</m:t>
                                </m:r>
                                <m:r>
                                  <a:rPr lang="fr-FR" sz="3200" b="1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fr-FR" sz="32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oMath>
                            </m:oMathPara>
                          </a14:m>
                          <a:endParaRPr lang="fr-FR" sz="3200" b="1" i="1" dirty="0">
                            <a:latin typeface="Cambria Math" panose="02040503050406030204" pitchFamily="18" charset="0"/>
                          </a:endParaRPr>
                        </a:p>
                        <a:p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Pour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allant de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dirty="0" smtClean="0"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à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:</a:t>
                          </a:r>
                        </a:p>
                        <a:p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𝑼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 ⟵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𝟑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𝑼</m:t>
                              </m:r>
                            </m:oMath>
                          </a14:m>
                          <a:endParaRPr lang="fr-FR" sz="3200" b="1" i="0" dirty="0">
                            <a:latin typeface="Cambria Math" panose="020405030504060302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75616872"/>
                  </p:ext>
                </p:extLst>
              </p:nvPr>
            </p:nvGraphicFramePr>
            <p:xfrm>
              <a:off x="395536" y="2783192"/>
              <a:ext cx="4032448" cy="1570856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40324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1570856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4"/>
                          <a:stretch>
                            <a:fillRect l="-151" t="-386" r="-302" b="-77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au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39927368"/>
                  </p:ext>
                </p:extLst>
              </p:nvPr>
            </p:nvGraphicFramePr>
            <p:xfrm>
              <a:off x="4716016" y="3087976"/>
              <a:ext cx="4032448" cy="1079310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40324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994792">
                    <a:tc>
                      <a:txBody>
                        <a:bodyPr/>
                        <a:lstStyle/>
                        <a:p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Pour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allant de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dirty="0" smtClean="0"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à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:</a:t>
                          </a:r>
                        </a:p>
                        <a:p>
                          <a:r>
                            <a:rPr lang="fr-FR" sz="3200" b="1" dirty="0"/>
                            <a:t>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⟵−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fr-FR" sz="32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z="32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𝟑</m:t>
                                  </m:r>
                                </m:e>
                                <m:sup>
                                  <m:r>
                                    <a:rPr lang="fr-FR" sz="32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𝒊</m:t>
                                  </m:r>
                                </m:sup>
                              </m:sSup>
                            </m:oMath>
                          </a14:m>
                          <a:endParaRPr lang="fr-FR" sz="3200" b="1" i="0" dirty="0">
                            <a:latin typeface="Cambria Math" panose="020405030504060302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au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39927368"/>
                  </p:ext>
                </p:extLst>
              </p:nvPr>
            </p:nvGraphicFramePr>
            <p:xfrm>
              <a:off x="4716016" y="3087976"/>
              <a:ext cx="4032448" cy="1079310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40324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107931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5"/>
                          <a:stretch>
                            <a:fillRect l="-151" t="-6742" r="-302" b="-112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2">
                <a:extLst>
                  <a:ext uri="{FF2B5EF4-FFF2-40B4-BE49-F238E27FC236}">
                    <a16:creationId xmlns:a16="http://schemas.microsoft.com/office/drawing/2014/main" id="{67E4E754-4F35-4FB6-93EE-F2E792B098E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57200" y="4491024"/>
                <a:ext cx="8229600" cy="1895871"/>
              </a:xfrm>
              <a:prstGeom prst="rect">
                <a:avLst/>
              </a:prstGeom>
            </p:spPr>
            <p:txBody>
              <a:bodyPr vert="horz">
                <a:normAutofit/>
              </a:bodyPr>
              <a:lstStyle>
                <a:lvl1pPr marL="274320" indent="-274320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95000"/>
                  <a:buFont typeface="Wingdings 2"/>
                  <a:buChar char="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46888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/>
                  <a:buChar char="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246888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/>
                  <a:buChar char=""/>
                  <a:defRPr kumimoji="0"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88720" indent="-210312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65000"/>
                  <a:buFont typeface="Wingdings 2"/>
                  <a:buChar char="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63040" indent="-210312" algn="l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SzPct val="65000"/>
                  <a:buFont typeface="Wingdings 2"/>
                  <a:buChar char="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210312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SzPct val="80000"/>
                  <a:buFont typeface="Wingdings 2"/>
                  <a:buChar char="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80000"/>
                  <a:buFont typeface="Wingdings 2"/>
                  <a:buChar char=""/>
                  <a:defRPr kumimoji="0" sz="16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94560" indent="-182880" algn="l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468880" indent="-182880" algn="l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Tx/>
                  <a:buChar char="•"/>
                  <a:defRPr kumimoji="0"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d>
                      <m:dPr>
                        <m:ctrlPr>
                          <a:rPr lang="fr-FR" sz="36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sz="36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3600" b="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fr-FR" sz="3600" b="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fr-FR" sz="36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est une suite géométrique de 1</a:t>
                </a:r>
                <a:r>
                  <a:rPr lang="fr-FR" sz="3600" baseline="300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er</a:t>
                </a:r>
                <a:r>
                  <a:rPr lang="fr-FR" sz="36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terme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6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3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sz="3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fr-FR" sz="36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=−1</m:t>
                    </m:r>
                  </m:oMath>
                </a14:m>
                <a:r>
                  <a:rPr lang="fr-FR" sz="36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et de raison 3.</a:t>
                </a:r>
              </a:p>
              <a:p>
                <a:pPr marL="0" indent="0">
                  <a:buNone/>
                </a:pPr>
                <a:r>
                  <a:rPr lang="fr-FR" sz="36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Donc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6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3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sz="3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fr-FR" sz="36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FR" sz="36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3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sz="3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fr-FR" sz="360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fr-FR" sz="36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</m:e>
                      <m:sup>
                        <m:r>
                          <a:rPr lang="fr-FR" sz="3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p>
                    </m:sSup>
                    <m:r>
                      <a:rPr lang="fr-FR" sz="36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=(−1)×</m:t>
                    </m:r>
                    <m:sSup>
                      <m:sSupPr>
                        <m:ctrlPr>
                          <a:rPr lang="fr-FR" sz="3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e>
                      <m:sup>
                        <m:r>
                          <a:rPr lang="fr-FR" sz="3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fr-FR" sz="36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3600" b="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fr-FR" sz="3600" b="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endParaRPr lang="fr-FR" sz="3600" dirty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r">
                  <a:buFont typeface="Wingdings 2"/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6" name="Espace réservé du contenu 2">
                <a:extLst>
                  <a:ext uri="{FF2B5EF4-FFF2-40B4-BE49-F238E27FC236}">
                    <a16:creationId xmlns:a16="http://schemas.microsoft.com/office/drawing/2014/main" id="{67E4E754-4F35-4FB6-93EE-F2E792B098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4491024"/>
                <a:ext cx="8229600" cy="1895871"/>
              </a:xfrm>
              <a:prstGeom prst="rect">
                <a:avLst/>
              </a:prstGeom>
              <a:blipFill>
                <a:blip r:embed="rId6"/>
                <a:stretch>
                  <a:fillRect l="-2222" t="-5145" b="-964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98174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7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/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Lorsque </a:t>
                </a:r>
                <a14:m>
                  <m:oMath xmlns:m="http://schemas.openxmlformats.org/officeDocument/2006/math">
                    <m:r>
                      <a:rPr lang="fr-FR" sz="3200" b="1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désigne un entier naturel, ces deux algorithmes définissent-ils la même suite ?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>
                <a:blip r:embed="rId3"/>
                <a:stretch>
                  <a:fillRect l="-889" t="-1660" r="-192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59496717"/>
                  </p:ext>
                </p:extLst>
              </p:nvPr>
            </p:nvGraphicFramePr>
            <p:xfrm>
              <a:off x="376223" y="3140968"/>
              <a:ext cx="4032448" cy="1570856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40324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157085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fr-FR" sz="3200" b="1" i="1" dirty="0" smtClean="0">
                                    <a:latin typeface="Cambria Math" panose="02040503050406030204" pitchFamily="18" charset="0"/>
                                  </a:rPr>
                                  <m:t>𝑼</m:t>
                                </m:r>
                                <m:r>
                                  <a:rPr lang="fr-FR" sz="3200" b="1" smtClean="0">
                                    <a:latin typeface="Cambria Math"/>
                                  </a:rPr>
                                  <m:t>⟵</m:t>
                                </m:r>
                                <m:r>
                                  <a:rPr lang="fr-FR" sz="3200" b="1" i="1" smtClean="0">
                                    <a:latin typeface="Cambria Math" panose="02040503050406030204" pitchFamily="18" charset="0"/>
                                  </a:rPr>
                                  <m:t>𝟕</m:t>
                                </m:r>
                              </m:oMath>
                            </m:oMathPara>
                          </a14:m>
                          <a:endParaRPr lang="fr-FR" sz="3200" b="1" i="1" dirty="0">
                            <a:latin typeface="Cambria Math" panose="02040503050406030204" pitchFamily="18" charset="0"/>
                          </a:endParaRPr>
                        </a:p>
                        <a:p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Pour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allant de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dirty="0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à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:</a:t>
                          </a:r>
                        </a:p>
                        <a:p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𝑼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 ⟵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𝟓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𝑼</m:t>
                              </m:r>
                            </m:oMath>
                          </a14:m>
                          <a:endParaRPr lang="fr-FR" sz="3200" b="1" i="0" dirty="0">
                            <a:latin typeface="Cambria Math" panose="020405030504060302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59496717"/>
                  </p:ext>
                </p:extLst>
              </p:nvPr>
            </p:nvGraphicFramePr>
            <p:xfrm>
              <a:off x="376223" y="3140968"/>
              <a:ext cx="4032448" cy="1570856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40324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1570856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4"/>
                          <a:stretch>
                            <a:fillRect l="-151" t="-388" r="-302" b="-116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au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67986374"/>
                  </p:ext>
                </p:extLst>
              </p:nvPr>
            </p:nvGraphicFramePr>
            <p:xfrm>
              <a:off x="4735329" y="3407296"/>
              <a:ext cx="4032448" cy="1079310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40324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994792">
                    <a:tc>
                      <a:txBody>
                        <a:bodyPr/>
                        <a:lstStyle/>
                        <a:p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Pour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allant de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dirty="0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à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:</a:t>
                          </a:r>
                        </a:p>
                        <a:p>
                          <a:r>
                            <a:rPr lang="fr-FR" sz="3200" b="1" dirty="0"/>
                            <a:t>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⟵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𝟕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fr-FR" sz="32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z="32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𝟎</m:t>
                                  </m:r>
                                  <m:r>
                                    <a:rPr lang="fr-FR" sz="32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fr-FR" sz="32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𝟓</m:t>
                                  </m:r>
                                </m:e>
                                <m:sup>
                                  <m:r>
                                    <a:rPr lang="fr-FR" sz="32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𝒊</m:t>
                                  </m:r>
                                </m:sup>
                              </m:sSup>
                            </m:oMath>
                          </a14:m>
                          <a:endParaRPr lang="fr-FR" sz="3200" b="1" i="0" dirty="0">
                            <a:latin typeface="Cambria Math" panose="020405030504060302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au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67986374"/>
                  </p:ext>
                </p:extLst>
              </p:nvPr>
            </p:nvGraphicFramePr>
            <p:xfrm>
              <a:off x="4735329" y="3407296"/>
              <a:ext cx="4032448" cy="1079310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40324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107931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5"/>
                          <a:stretch>
                            <a:fillRect l="-151" t="-6742" r="-302" b="-168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2">
                <a:extLst>
                  <a:ext uri="{FF2B5EF4-FFF2-40B4-BE49-F238E27FC236}">
                    <a16:creationId xmlns:a16="http://schemas.microsoft.com/office/drawing/2014/main" id="{D3306EF2-1097-4109-A264-79F842E3614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57200" y="4491024"/>
                <a:ext cx="8229600" cy="1895871"/>
              </a:xfrm>
              <a:prstGeom prst="rect">
                <a:avLst/>
              </a:prstGeom>
            </p:spPr>
            <p:txBody>
              <a:bodyPr vert="horz">
                <a:normAutofit lnSpcReduction="10000"/>
              </a:bodyPr>
              <a:lstStyle>
                <a:lvl1pPr marL="274320" indent="-274320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95000"/>
                  <a:buFont typeface="Wingdings 2"/>
                  <a:buChar char="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46888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/>
                  <a:buChar char="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246888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/>
                  <a:buChar char=""/>
                  <a:defRPr kumimoji="0"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88720" indent="-210312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65000"/>
                  <a:buFont typeface="Wingdings 2"/>
                  <a:buChar char="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63040" indent="-210312" algn="l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SzPct val="65000"/>
                  <a:buFont typeface="Wingdings 2"/>
                  <a:buChar char="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210312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SzPct val="80000"/>
                  <a:buFont typeface="Wingdings 2"/>
                  <a:buChar char="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80000"/>
                  <a:buFont typeface="Wingdings 2"/>
                  <a:buChar char=""/>
                  <a:defRPr kumimoji="0" sz="16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94560" indent="-182880" algn="l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468880" indent="-182880" algn="l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Tx/>
                  <a:buChar char="•"/>
                  <a:defRPr kumimoji="0"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endParaRPr lang="fr-FR" sz="3600" i="1" dirty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sz="36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3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sz="3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fr-FR" sz="36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=7</m:t>
                    </m:r>
                  </m:oMath>
                </a14:m>
                <a:r>
                  <a:rPr lang="fr-FR" sz="36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60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36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fr-FR" sz="36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fr-FR" sz="36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36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n’existe pas !</a:t>
                </a:r>
              </a:p>
              <a:p>
                <a:pPr marL="0" indent="0">
                  <a:buNone/>
                </a:pPr>
                <a:r>
                  <a:rPr lang="fr-FR" sz="36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Donc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6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3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sz="3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fr-FR" sz="36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≠</m:t>
                    </m:r>
                    <m:sSub>
                      <m:sSubPr>
                        <m:ctrlPr>
                          <a:rPr lang="fr-FR" sz="3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3600" b="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fr-FR" sz="3600" b="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endParaRPr lang="fr-FR" sz="3600" dirty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r">
                  <a:buFont typeface="Wingdings 2"/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6" name="Espace réservé du contenu 2">
                <a:extLst>
                  <a:ext uri="{FF2B5EF4-FFF2-40B4-BE49-F238E27FC236}">
                    <a16:creationId xmlns:a16="http://schemas.microsoft.com/office/drawing/2014/main" id="{D3306EF2-1097-4109-A264-79F842E361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4491024"/>
                <a:ext cx="8229600" cy="1895871"/>
              </a:xfrm>
              <a:prstGeom prst="rect">
                <a:avLst/>
              </a:prstGeom>
              <a:blipFill>
                <a:blip r:embed="rId6"/>
                <a:stretch>
                  <a:fillRect l="-2222" b="-675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37679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1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/>
          <a:lstStyle/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r>
              <a:rPr lang="fr-FR" sz="32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L’algorithme suivant définit-il une suite ?</a:t>
            </a: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25472303"/>
                  </p:ext>
                </p:extLst>
              </p:nvPr>
            </p:nvGraphicFramePr>
            <p:xfrm>
              <a:off x="3419872" y="3082280"/>
              <a:ext cx="2520280" cy="1066800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252028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86409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fr-FR" sz="3200" b="1" i="1" dirty="0" smtClean="0">
                                    <a:latin typeface="Cambria Math" panose="02040503050406030204" pitchFamily="18" charset="0"/>
                                  </a:rPr>
                                  <m:t>𝑼</m:t>
                                </m:r>
                                <m:r>
                                  <a:rPr lang="fr-FR" sz="3200" b="1" smtClean="0">
                                    <a:latin typeface="Cambria Math"/>
                                  </a:rPr>
                                  <m:t>⟵</m:t>
                                </m:r>
                                <m:r>
                                  <a:rPr lang="fr-FR" sz="3200" b="1" i="1" smtClean="0"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oMath>
                            </m:oMathPara>
                          </a14:m>
                          <a:endParaRPr lang="fr-FR" sz="3200" b="1" dirty="0">
                            <a:latin typeface="Cambria Math"/>
                          </a:endParaRPr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fr-FR" sz="3200" b="1" i="1" dirty="0" smtClean="0">
                                    <a:latin typeface="Cambria Math" panose="02040503050406030204" pitchFamily="18" charset="0"/>
                                  </a:rPr>
                                  <m:t>𝑼</m:t>
                                </m:r>
                                <m:r>
                                  <a:rPr lang="fr-FR" sz="3200" smtClean="0">
                                    <a:latin typeface="Cambria Math"/>
                                  </a:rPr>
                                  <m:t>⟵</m:t>
                                </m:r>
                                <m:r>
                                  <a:rPr lang="fr-FR" sz="32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  <m:r>
                                  <a:rPr lang="fr-FR" sz="32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𝑼</m:t>
                                </m:r>
                                <m:r>
                                  <a:rPr lang="fr-FR" sz="32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fr-FR" sz="32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𝟓</m:t>
                                </m:r>
                              </m:oMath>
                            </m:oMathPara>
                          </a14:m>
                          <a:endParaRPr lang="fr-FR" sz="3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25472303"/>
                  </p:ext>
                </p:extLst>
              </p:nvPr>
            </p:nvGraphicFramePr>
            <p:xfrm>
              <a:off x="3419872" y="3082280"/>
              <a:ext cx="2520280" cy="1066800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252028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106680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3"/>
                          <a:stretch>
                            <a:fillRect l="-483" t="-568" r="-483" b="-113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6441512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8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/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Compléter l’algorithme suivant pour qu’il définisse la suite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32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sz="320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32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fr-FR" sz="32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telle que :</a:t>
                </a:r>
              </a:p>
              <a:p>
                <a:pPr marL="0" indent="0" algn="ctr">
                  <a:spcBef>
                    <a:spcPts val="300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fr-FR" sz="32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=3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+1</m:t>
                        </m:r>
                      </m:sub>
                    </m:sSub>
                    <m:r>
                      <a:rPr lang="fr-FR" sz="32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fr-FR" sz="32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32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fr-FR" sz="32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  <m:sup>
                        <m: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−5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pour tout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ℕ</m:t>
                    </m:r>
                  </m:oMath>
                </a14:m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>
                <a:blip r:embed="rId3"/>
                <a:stretch>
                  <a:fillRect t="-166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au 3"/>
              <p:cNvGraphicFramePr>
                <a:graphicFrameLocks noGrp="1"/>
              </p:cNvGraphicFramePr>
              <p:nvPr/>
            </p:nvGraphicFramePr>
            <p:xfrm>
              <a:off x="2195736" y="3874368"/>
              <a:ext cx="4896544" cy="1570856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489654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1570856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fr-FR" sz="3200" b="1" i="1" dirty="0" smtClean="0">
                                  <a:latin typeface="Cambria Math" panose="02040503050406030204" pitchFamily="18" charset="0"/>
                                </a:rPr>
                                <m:t>𝑼</m:t>
                              </m:r>
                              <m:r>
                                <a:rPr lang="fr-FR" sz="3200" b="1" smtClean="0">
                                  <a:latin typeface="Cambria Math"/>
                                </a:rPr>
                                <m:t>⟵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…….</a:t>
                          </a:r>
                        </a:p>
                        <a:p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Pour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allant de ……. à ……. :</a:t>
                          </a:r>
                        </a:p>
                        <a:p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𝑼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 ⟵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……………..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01459938"/>
                  </p:ext>
                </p:extLst>
              </p:nvPr>
            </p:nvGraphicFramePr>
            <p:xfrm>
              <a:off x="2195736" y="3874368"/>
              <a:ext cx="4896544" cy="1570856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489654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1570856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4"/>
                          <a:stretch>
                            <a:fillRect l="-124" t="-4633" r="-249" b="-1158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2">
                <a:extLst>
                  <a:ext uri="{FF2B5EF4-FFF2-40B4-BE49-F238E27FC236}">
                    <a16:creationId xmlns:a16="http://schemas.microsoft.com/office/drawing/2014/main" id="{F89C6804-8C4D-4EE9-AA62-C84D950DAE5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378696" y="3901429"/>
                <a:ext cx="5452120" cy="1570857"/>
              </a:xfrm>
              <a:prstGeom prst="rect">
                <a:avLst/>
              </a:prstGeom>
            </p:spPr>
            <p:txBody>
              <a:bodyPr vert="horz">
                <a:normAutofit fontScale="92500" lnSpcReduction="10000"/>
              </a:bodyPr>
              <a:lstStyle>
                <a:lvl1pPr marL="274320" indent="-274320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95000"/>
                  <a:buFont typeface="Wingdings 2"/>
                  <a:buChar char="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46888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/>
                  <a:buChar char="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246888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/>
                  <a:buChar char=""/>
                  <a:defRPr kumimoji="0"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88720" indent="-210312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65000"/>
                  <a:buFont typeface="Wingdings 2"/>
                  <a:buChar char="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63040" indent="-210312" algn="l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SzPct val="65000"/>
                  <a:buFont typeface="Wingdings 2"/>
                  <a:buChar char="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210312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SzPct val="80000"/>
                  <a:buFont typeface="Wingdings 2"/>
                  <a:buChar char="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80000"/>
                  <a:buFont typeface="Wingdings 2"/>
                  <a:buChar char=""/>
                  <a:defRPr kumimoji="0" sz="16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94560" indent="-182880" algn="l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468880" indent="-182880" algn="l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Tx/>
                  <a:buChar char="•"/>
                  <a:defRPr kumimoji="0"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fr-FR" sz="32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3</a:t>
                </a:r>
              </a:p>
              <a:p>
                <a:pPr marL="0" indent="0">
                  <a:buNone/>
                </a:pPr>
                <a:r>
                  <a:rPr lang="fr-FR" sz="3200" dirty="0">
                    <a:solidFill>
                      <a:srgbClr val="00B050"/>
                    </a:solidFill>
                    <a:ea typeface="Cambria Math" panose="02040503050406030204" pitchFamily="18" charset="0"/>
                  </a:rPr>
                  <a:t> 		</a:t>
                </a:r>
                <a14:m>
                  <m:oMath xmlns:m="http://schemas.openxmlformats.org/officeDocument/2006/math">
                    <m:r>
                      <a:rPr lang="fr-FR" sz="320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fr-FR" sz="32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32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</m:oMath>
                </a14:m>
                <a:endParaRPr lang="fr-FR" sz="3200" b="0" dirty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3200" b="0" dirty="0">
                    <a:solidFill>
                      <a:srgbClr val="00B050"/>
                    </a:solidFill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fr-FR" sz="32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2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𝑈</m:t>
                        </m:r>
                      </m:e>
                      <m:sup>
                        <m:r>
                          <a:rPr lang="fr-FR" sz="32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−5</m:t>
                    </m:r>
                  </m:oMath>
                </a14:m>
                <a:r>
                  <a:rPr lang="fr-FR" sz="32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0" indent="0" algn="r">
                  <a:buFont typeface="Wingdings 2"/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5" name="Espace réservé du contenu 2">
                <a:extLst>
                  <a:ext uri="{FF2B5EF4-FFF2-40B4-BE49-F238E27FC236}">
                    <a16:creationId xmlns:a16="http://schemas.microsoft.com/office/drawing/2014/main" id="{F89C6804-8C4D-4EE9-AA62-C84D950DAE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8696" y="3901429"/>
                <a:ext cx="5452120" cy="1570857"/>
              </a:xfrm>
              <a:prstGeom prst="rect">
                <a:avLst/>
              </a:prstGeom>
              <a:blipFill>
                <a:blip r:embed="rId5"/>
                <a:stretch>
                  <a:fillRect l="-2570" t="-814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2180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9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/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L’algorithme suivant définit-il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32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sz="320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32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fr-FR" sz="32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telle que :</a:t>
                </a:r>
              </a:p>
              <a:p>
                <a:pPr marL="0" indent="0" algn="ctr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fr-FR" sz="32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+1</m:t>
                        </m:r>
                      </m:sub>
                    </m:sSub>
                    <m:r>
                      <a:rPr lang="fr-FR" sz="32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</m:t>
                    </m:r>
                    <m:sSub>
                      <m:sSubPr>
                        <m:ctrlP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fr-FR" sz="32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3 pour tout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ℕ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?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>
                <a:blip r:embed="rId3"/>
                <a:stretch>
                  <a:fillRect l="-667" t="-1660" r="-74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65415857"/>
                  </p:ext>
                </p:extLst>
              </p:nvPr>
            </p:nvGraphicFramePr>
            <p:xfrm>
              <a:off x="2276128" y="2857873"/>
              <a:ext cx="4896544" cy="1570856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489654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157085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fr-FR" sz="3200" b="1" i="1" dirty="0" smtClean="0">
                                    <a:latin typeface="Cambria Math" panose="02040503050406030204" pitchFamily="18" charset="0"/>
                                  </a:rPr>
                                  <m:t>𝑼</m:t>
                                </m:r>
                                <m:r>
                                  <a:rPr lang="fr-FR" sz="3200" b="1" smtClean="0">
                                    <a:latin typeface="Cambria Math"/>
                                  </a:rPr>
                                  <m:t>⟵</m:t>
                                </m:r>
                                <m:r>
                                  <a:rPr lang="fr-FR" sz="3200" b="1" i="0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oMath>
                            </m:oMathPara>
                          </a14:m>
                          <a:endParaRPr lang="fr-FR" sz="3200" b="1" i="0" dirty="0">
                            <a:latin typeface="Cambria Math" panose="02040503050406030204" pitchFamily="18" charset="0"/>
                          </a:endParaRPr>
                        </a:p>
                        <a:p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Pour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allant de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dirty="0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à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dirty="0" smtClean="0"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:</a:t>
                          </a:r>
                        </a:p>
                        <a:p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𝑼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 ⟵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𝟓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𝑼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𝟑</m:t>
                              </m:r>
                            </m:oMath>
                          </a14:m>
                          <a:endParaRPr lang="fr-FR" sz="3200" b="1" i="0" dirty="0">
                            <a:latin typeface="Cambria Math" panose="020405030504060302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65415857"/>
                  </p:ext>
                </p:extLst>
              </p:nvPr>
            </p:nvGraphicFramePr>
            <p:xfrm>
              <a:off x="2276128" y="2857873"/>
              <a:ext cx="4896544" cy="1570856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489654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1570856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4"/>
                          <a:stretch>
                            <a:fillRect l="-124" t="-386" r="-249" b="-77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Espace réservé du contenu 2">
                <a:extLst>
                  <a:ext uri="{FF2B5EF4-FFF2-40B4-BE49-F238E27FC236}">
                    <a16:creationId xmlns:a16="http://schemas.microsoft.com/office/drawing/2014/main" id="{3B3C3687-17C8-4461-A87C-D297A7CD78B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09600" y="4581128"/>
                <a:ext cx="8229600" cy="1895871"/>
              </a:xfrm>
              <a:prstGeom prst="rect">
                <a:avLst/>
              </a:prstGeom>
            </p:spPr>
            <p:txBody>
              <a:bodyPr vert="horz">
                <a:normAutofit lnSpcReduction="10000"/>
              </a:bodyPr>
              <a:lstStyle>
                <a:lvl1pPr marL="274320" indent="-274320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95000"/>
                  <a:buFont typeface="Wingdings 2"/>
                  <a:buChar char="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46888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/>
                  <a:buChar char="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246888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/>
                  <a:buChar char=""/>
                  <a:defRPr kumimoji="0"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88720" indent="-210312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65000"/>
                  <a:buFont typeface="Wingdings 2"/>
                  <a:buChar char="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63040" indent="-210312" algn="l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SzPct val="65000"/>
                  <a:buFont typeface="Wingdings 2"/>
                  <a:buChar char="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210312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SzPct val="80000"/>
                  <a:buFont typeface="Wingdings 2"/>
                  <a:buChar char="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80000"/>
                  <a:buFont typeface="Wingdings 2"/>
                  <a:buChar char=""/>
                  <a:defRPr kumimoji="0" sz="16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94560" indent="-182880" algn="l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468880" indent="-182880" algn="l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Tx/>
                  <a:buChar char="•"/>
                  <a:defRPr kumimoji="0"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sz="36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3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sz="3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fr-FR" sz="36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fr-FR" sz="36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</a:t>
                </a:r>
              </a:p>
              <a:p>
                <a:pPr marL="0" indent="0">
                  <a:buNone/>
                </a:pPr>
                <a:r>
                  <a:rPr lang="fr-FR" sz="36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Le 1</a:t>
                </a:r>
                <a:r>
                  <a:rPr lang="fr-FR" sz="3600" baseline="300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er</a:t>
                </a:r>
                <a:r>
                  <a:rPr lang="fr-FR" sz="36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terme de l’algorithme est 0 .</a:t>
                </a:r>
              </a:p>
              <a:p>
                <a:pPr marL="0" indent="0">
                  <a:buNone/>
                </a:pPr>
                <a:r>
                  <a:rPr lang="fr-FR" sz="36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Donc l’algorithme ne convient pas.</a:t>
                </a:r>
              </a:p>
              <a:p>
                <a:pPr marL="0" indent="0" algn="r">
                  <a:buFont typeface="Wingdings 2"/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5" name="Espace réservé du contenu 2">
                <a:extLst>
                  <a:ext uri="{FF2B5EF4-FFF2-40B4-BE49-F238E27FC236}">
                    <a16:creationId xmlns:a16="http://schemas.microsoft.com/office/drawing/2014/main" id="{3B3C3687-17C8-4461-A87C-D297A7CD78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4581128"/>
                <a:ext cx="8229600" cy="1895871"/>
              </a:xfrm>
              <a:prstGeom prst="rect">
                <a:avLst/>
              </a:prstGeom>
              <a:blipFill>
                <a:blip r:embed="rId5"/>
                <a:stretch>
                  <a:fillRect l="-2222" b="-675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40114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10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1556792"/>
                <a:ext cx="8568952" cy="4767808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L’algorithme suivant définit-il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32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sz="320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32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fr-FR" sz="32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telle que :</a:t>
                </a:r>
              </a:p>
              <a:p>
                <a:pPr marL="0" indent="0" algn="ctr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fr-FR" sz="32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et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+1</m:t>
                        </m:r>
                      </m:sub>
                    </m:sSub>
                    <m:r>
                      <a:rPr lang="fr-FR" sz="32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=6</m:t>
                    </m:r>
                    <m:sSub>
                      <m:sSubPr>
                        <m:ctrlP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fr-FR" sz="32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fr-FR" sz="32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lang="fr-FR" sz="32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−2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pour tout </a:t>
                </a:r>
                <a14:m>
                  <m:oMath xmlns:m="http://schemas.openxmlformats.org/officeDocument/2006/math">
                    <m:r>
                      <a:rPr lang="fr-FR" sz="32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lang="fr-FR" sz="32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fr-FR" sz="32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ℕ</m:t>
                    </m:r>
                    <m:r>
                      <a:rPr lang="fr-FR" sz="32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?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1556792"/>
                <a:ext cx="8568952" cy="4767808"/>
              </a:xfrm>
              <a:blipFill>
                <a:blip r:embed="rId3"/>
                <a:stretch>
                  <a:fillRect t="-1660" r="-149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40681948"/>
                  </p:ext>
                </p:extLst>
              </p:nvPr>
            </p:nvGraphicFramePr>
            <p:xfrm>
              <a:off x="2159732" y="2726025"/>
              <a:ext cx="4896544" cy="1570856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489654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157085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fr-FR" sz="3200" b="1" i="1" dirty="0" smtClean="0">
                                    <a:latin typeface="Cambria Math" panose="02040503050406030204" pitchFamily="18" charset="0"/>
                                  </a:rPr>
                                  <m:t>𝑼</m:t>
                                </m:r>
                                <m:r>
                                  <a:rPr lang="fr-FR" sz="3200" b="1" smtClean="0">
                                    <a:latin typeface="Cambria Math"/>
                                  </a:rPr>
                                  <m:t>⟵</m:t>
                                </m:r>
                                <m:r>
                                  <a:rPr lang="fr-FR" sz="3200" b="1" i="0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oMath>
                            </m:oMathPara>
                          </a14:m>
                          <a:endParaRPr lang="fr-FR" sz="3200" b="1" i="0" dirty="0">
                            <a:latin typeface="Cambria Math" panose="02040503050406030204" pitchFamily="18" charset="0"/>
                          </a:endParaRPr>
                        </a:p>
                        <a:p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Pour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allant de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dirty="0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à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dirty="0" smtClean="0"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:</a:t>
                          </a:r>
                        </a:p>
                        <a:p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𝑼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 ⟵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𝟔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𝑼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𝒏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oMath>
                          </a14:m>
                          <a:endParaRPr lang="fr-FR" sz="3200" b="1" i="0" dirty="0">
                            <a:latin typeface="Cambria Math" panose="020405030504060302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40681948"/>
                  </p:ext>
                </p:extLst>
              </p:nvPr>
            </p:nvGraphicFramePr>
            <p:xfrm>
              <a:off x="2159732" y="2726025"/>
              <a:ext cx="4896544" cy="1570856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489654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1570856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4"/>
                          <a:stretch>
                            <a:fillRect l="-124" t="-388" r="-249" b="-77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Espace réservé du contenu 2">
                <a:extLst>
                  <a:ext uri="{FF2B5EF4-FFF2-40B4-BE49-F238E27FC236}">
                    <a16:creationId xmlns:a16="http://schemas.microsoft.com/office/drawing/2014/main" id="{8BA50693-48AB-4671-9828-9543D7936DD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23528" y="4437112"/>
                <a:ext cx="8515672" cy="2160240"/>
              </a:xfrm>
              <a:prstGeom prst="rect">
                <a:avLst/>
              </a:prstGeom>
            </p:spPr>
            <p:txBody>
              <a:bodyPr vert="horz">
                <a:normAutofit fontScale="70000" lnSpcReduction="20000"/>
              </a:bodyPr>
              <a:lstStyle>
                <a:lvl1pPr marL="274320" indent="-274320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95000"/>
                  <a:buFont typeface="Wingdings 2"/>
                  <a:buChar char="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46888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/>
                  <a:buChar char="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246888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/>
                  <a:buChar char=""/>
                  <a:defRPr kumimoji="0"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88720" indent="-210312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65000"/>
                  <a:buFont typeface="Wingdings 2"/>
                  <a:buChar char="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63040" indent="-210312" algn="l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SzPct val="65000"/>
                  <a:buFont typeface="Wingdings 2"/>
                  <a:buChar char="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210312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SzPct val="80000"/>
                  <a:buFont typeface="Wingdings 2"/>
                  <a:buChar char="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80000"/>
                  <a:buFont typeface="Wingdings 2"/>
                  <a:buChar char=""/>
                  <a:defRPr kumimoji="0" sz="16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94560" indent="-182880" algn="l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468880" indent="-182880" algn="l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Tx/>
                  <a:buChar char="•"/>
                  <a:defRPr kumimoji="0"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sz="46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sz="4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fr-FR" sz="46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fr-FR" sz="46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sz="4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fr-FR" sz="46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46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6×</m:t>
                    </m:r>
                    <m:sSub>
                      <m:sSubPr>
                        <m:ctrlPr>
                          <a:rPr lang="fr-FR" sz="4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sz="4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fr-FR" sz="46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+0−2=4</m:t>
                    </m:r>
                  </m:oMath>
                </a14:m>
                <a:r>
                  <a:rPr lang="fr-FR" sz="46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0" indent="0">
                  <a:buNone/>
                </a:pPr>
                <a:r>
                  <a:rPr lang="fr-FR" sz="46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Algorithme : </a:t>
                </a:r>
              </a:p>
              <a:p>
                <a:pPr marL="0" indent="0">
                  <a:buNone/>
                </a:pPr>
                <a:r>
                  <a:rPr lang="fr-FR" sz="46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le 1</a:t>
                </a:r>
                <a:r>
                  <a:rPr lang="fr-FR" sz="4600" baseline="300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er</a:t>
                </a:r>
                <a:r>
                  <a:rPr lang="fr-FR" sz="46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terme est 1, le 2</a:t>
                </a:r>
                <a:r>
                  <a:rPr lang="fr-FR" sz="4600" baseline="300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ème</a:t>
                </a:r>
                <a:r>
                  <a:rPr lang="fr-FR" sz="46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FR" sz="46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6×1+1−2=5</m:t>
                    </m:r>
                  </m:oMath>
                </a14:m>
                <a:r>
                  <a:rPr lang="fr-FR" sz="46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.</a:t>
                </a:r>
              </a:p>
              <a:p>
                <a:pPr marL="0" indent="0">
                  <a:buNone/>
                </a:pPr>
                <a:r>
                  <a:rPr lang="fr-FR" sz="48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Donc l’algorithme ne convient pas.</a:t>
                </a:r>
              </a:p>
              <a:p>
                <a:pPr marL="0" indent="0">
                  <a:buNone/>
                </a:pPr>
                <a:endParaRPr lang="fr-FR" sz="4600" dirty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r">
                  <a:buFont typeface="Wingdings 2"/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6" name="Espace réservé du contenu 2">
                <a:extLst>
                  <a:ext uri="{FF2B5EF4-FFF2-40B4-BE49-F238E27FC236}">
                    <a16:creationId xmlns:a16="http://schemas.microsoft.com/office/drawing/2014/main" id="{8BA50693-48AB-4671-9828-9543D7936D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4437112"/>
                <a:ext cx="8515672" cy="2160240"/>
              </a:xfrm>
              <a:prstGeom prst="rect">
                <a:avLst/>
              </a:prstGeom>
              <a:blipFill>
                <a:blip r:embed="rId5"/>
                <a:stretch>
                  <a:fillRect l="-2004" t="-8192" b="-141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62808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33400" y="1844824"/>
            <a:ext cx="7851648" cy="1828800"/>
          </a:xfrm>
        </p:spPr>
        <p:txBody>
          <a:bodyPr anchor="ctr">
            <a:normAutofit/>
          </a:bodyPr>
          <a:lstStyle/>
          <a:p>
            <a:pPr algn="ctr"/>
            <a:r>
              <a:rPr lang="fr-FR" sz="8000" dirty="0"/>
              <a:t>Fin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67544" y="4124672"/>
            <a:ext cx="8359080" cy="1752600"/>
          </a:xfrm>
        </p:spPr>
        <p:txBody>
          <a:bodyPr anchor="ctr"/>
          <a:lstStyle/>
          <a:p>
            <a:pPr algn="ctr"/>
            <a:r>
              <a:rPr lang="fr-FR" dirty="0"/>
              <a:t>Activités mentales et automatismes en classe de première</a:t>
            </a:r>
          </a:p>
          <a:p>
            <a:pPr algn="ctr"/>
            <a:r>
              <a:rPr lang="fr-FR" dirty="0">
                <a:latin typeface="+mj-lt"/>
              </a:rPr>
              <a:t>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235626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2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/>
              <a:lstStyle/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Lorsque </a:t>
                </a:r>
                <a14:m>
                  <m:oMath xmlns:m="http://schemas.openxmlformats.org/officeDocument/2006/math">
                    <m:r>
                      <a:rPr lang="fr-FR" sz="3200" b="1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désigne un entier naturel, quelle suite définit l’algorithme suivant ?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87514968"/>
                  </p:ext>
                </p:extLst>
              </p:nvPr>
            </p:nvGraphicFramePr>
            <p:xfrm>
              <a:off x="2699792" y="3442320"/>
              <a:ext cx="4032448" cy="1570856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40324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157085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fr-FR" sz="3200" b="1" i="1" dirty="0" smtClean="0">
                                    <a:latin typeface="Cambria Math" panose="02040503050406030204" pitchFamily="18" charset="0"/>
                                  </a:rPr>
                                  <m:t>𝑼</m:t>
                                </m:r>
                                <m:r>
                                  <a:rPr lang="fr-FR" sz="3200" b="1" smtClean="0">
                                    <a:latin typeface="Cambria Math"/>
                                  </a:rPr>
                                  <m:t>⟵</m:t>
                                </m:r>
                                <m:r>
                                  <a:rPr lang="fr-FR" sz="32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oMath>
                            </m:oMathPara>
                          </a14:m>
                          <a:endParaRPr lang="fr-FR" sz="3200" b="1" i="1" dirty="0">
                            <a:latin typeface="Cambria Math" panose="02040503050406030204" pitchFamily="18" charset="0"/>
                          </a:endParaRPr>
                        </a:p>
                        <a:p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Pour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allant de 0 à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:</a:t>
                          </a:r>
                        </a:p>
                        <a:p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𝑼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 ⟵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  <m:sSup>
                                <m:sSupPr>
                                  <m:ctrlPr>
                                    <a:rPr lang="fr-FR" sz="32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z="32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𝑼</m:t>
                                  </m:r>
                                </m:e>
                                <m:sup>
                                  <m:r>
                                    <a:rPr lang="fr-FR" sz="32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</m:t>
                              </m:r>
                            </m:oMath>
                          </a14:m>
                          <a:endParaRPr lang="fr-FR" sz="3200" b="1" i="0" dirty="0">
                            <a:latin typeface="Cambria Math" panose="020405030504060302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87514968"/>
                  </p:ext>
                </p:extLst>
              </p:nvPr>
            </p:nvGraphicFramePr>
            <p:xfrm>
              <a:off x="2699792" y="3442320"/>
              <a:ext cx="4032448" cy="1570856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40324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1570856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4"/>
                          <a:stretch>
                            <a:fillRect l="-151" t="-386" r="-302" b="-77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1408241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3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/>
              <a:lstStyle/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Lorsque </a:t>
                </a:r>
                <a14:m>
                  <m:oMath xmlns:m="http://schemas.openxmlformats.org/officeDocument/2006/math">
                    <m:r>
                      <a:rPr lang="fr-FR" sz="3200" b="1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désigne un entier naturel, quelle suite définit l’algorithme suivant ?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81191663"/>
                  </p:ext>
                </p:extLst>
              </p:nvPr>
            </p:nvGraphicFramePr>
            <p:xfrm>
              <a:off x="2699792" y="3442320"/>
              <a:ext cx="4032448" cy="1598867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40324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157085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fr-FR" sz="3200" b="1" i="1" dirty="0" smtClean="0">
                                    <a:latin typeface="Cambria Math" panose="02040503050406030204" pitchFamily="18" charset="0"/>
                                  </a:rPr>
                                  <m:t>𝑼</m:t>
                                </m:r>
                                <m:r>
                                  <a:rPr lang="fr-FR" sz="3200" b="1" smtClean="0">
                                    <a:latin typeface="Cambria Math"/>
                                  </a:rPr>
                                  <m:t>⟵</m:t>
                                </m:r>
                                <m:r>
                                  <a:rPr lang="fr-FR" sz="32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oMath>
                            </m:oMathPara>
                          </a14:m>
                          <a:endParaRPr lang="fr-FR" sz="3200" b="1" i="1" dirty="0">
                            <a:latin typeface="Cambria Math" panose="02040503050406030204" pitchFamily="18" charset="0"/>
                          </a:endParaRPr>
                        </a:p>
                        <a:p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Pour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allant de 1 à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:</a:t>
                          </a:r>
                        </a:p>
                        <a:p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𝑼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 ⟵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𝟓</m:t>
                              </m:r>
                              <m:rad>
                                <m:radPr>
                                  <m:degHide m:val="on"/>
                                  <m:ctrlPr>
                                    <a:rPr lang="fr-FR" sz="32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fr-FR" sz="32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𝑼</m:t>
                                  </m:r>
                                </m:e>
                              </m:rad>
                            </m:oMath>
                          </a14:m>
                          <a:endParaRPr lang="fr-FR" sz="3200" b="1" i="0" dirty="0">
                            <a:latin typeface="Cambria Math" panose="020405030504060302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81191663"/>
                  </p:ext>
                </p:extLst>
              </p:nvPr>
            </p:nvGraphicFramePr>
            <p:xfrm>
              <a:off x="2699792" y="3442320"/>
              <a:ext cx="4032448" cy="1598867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40324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1598867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4"/>
                          <a:stretch>
                            <a:fillRect l="-151" t="-380" r="-302" b="-114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8295927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4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/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Lorsque </a:t>
                </a:r>
                <a14:m>
                  <m:oMath xmlns:m="http://schemas.openxmlformats.org/officeDocument/2006/math">
                    <m:r>
                      <a:rPr lang="fr-FR" sz="3200" b="1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désigne un entier naturel, ces deux algorithmes définissent-ils la même suite ?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>
                <a:blip r:embed="rId3"/>
                <a:stretch>
                  <a:fillRect l="-889" t="-1660" r="-192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72753670"/>
                  </p:ext>
                </p:extLst>
              </p:nvPr>
            </p:nvGraphicFramePr>
            <p:xfrm>
              <a:off x="395536" y="3442320"/>
              <a:ext cx="4032448" cy="1570856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40324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157085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fr-FR" sz="3200" b="1" i="1" dirty="0" smtClean="0">
                                    <a:latin typeface="Cambria Math" panose="02040503050406030204" pitchFamily="18" charset="0"/>
                                  </a:rPr>
                                  <m:t>𝑼</m:t>
                                </m:r>
                                <m:r>
                                  <a:rPr lang="fr-FR" sz="3200" b="1" smtClean="0">
                                    <a:latin typeface="Cambria Math"/>
                                  </a:rPr>
                                  <m:t>⟵</m:t>
                                </m:r>
                                <m:r>
                                  <a:rPr lang="fr-FR" sz="3200" b="1" i="1" smtClean="0"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oMath>
                            </m:oMathPara>
                          </a14:m>
                          <a:endParaRPr lang="fr-FR" sz="3200" b="1" i="1" dirty="0">
                            <a:latin typeface="Cambria Math" panose="02040503050406030204" pitchFamily="18" charset="0"/>
                          </a:endParaRPr>
                        </a:p>
                        <a:p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Pour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allant de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dirty="0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à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:</a:t>
                          </a:r>
                        </a:p>
                        <a:p>
                          <a:r>
                            <a:rPr lang="fr-FR" sz="3200" b="1" dirty="0"/>
                            <a:t>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𝑼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⟵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𝑼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𝟔</m:t>
                              </m:r>
                            </m:oMath>
                          </a14:m>
                          <a:endParaRPr lang="fr-FR" sz="3200" b="1" i="0" dirty="0">
                            <a:latin typeface="Cambria Math" panose="020405030504060302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72753670"/>
                  </p:ext>
                </p:extLst>
              </p:nvPr>
            </p:nvGraphicFramePr>
            <p:xfrm>
              <a:off x="395536" y="3442320"/>
              <a:ext cx="4032448" cy="1570856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40324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1570856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4"/>
                          <a:stretch>
                            <a:fillRect l="-151" t="-386" r="-302" b="-77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au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72105713"/>
                  </p:ext>
                </p:extLst>
              </p:nvPr>
            </p:nvGraphicFramePr>
            <p:xfrm>
              <a:off x="4716016" y="3645024"/>
              <a:ext cx="4032448" cy="1066800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40324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994792">
                    <a:tc>
                      <a:txBody>
                        <a:bodyPr/>
                        <a:lstStyle/>
                        <a:p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Pour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allant de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dirty="0" smtClean="0"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à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:</a:t>
                          </a:r>
                        </a:p>
                        <a:p>
                          <a:r>
                            <a:rPr lang="fr-FR" sz="3200" b="1" dirty="0"/>
                            <a:t>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⟵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𝟔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𝒊</m:t>
                              </m:r>
                            </m:oMath>
                          </a14:m>
                          <a:endParaRPr lang="fr-FR" sz="3200" b="1" i="0" dirty="0">
                            <a:latin typeface="Cambria Math" panose="020405030504060302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au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72105713"/>
                  </p:ext>
                </p:extLst>
              </p:nvPr>
            </p:nvGraphicFramePr>
            <p:xfrm>
              <a:off x="4716016" y="3645024"/>
              <a:ext cx="4032448" cy="1066800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40324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106680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5"/>
                          <a:stretch>
                            <a:fillRect l="-151" t="-6818" r="-302" b="-170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3412524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5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/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Lorsque </a:t>
                </a:r>
                <a14:m>
                  <m:oMath xmlns:m="http://schemas.openxmlformats.org/officeDocument/2006/math">
                    <m:r>
                      <a:rPr lang="fr-FR" sz="3200" b="1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désigne un entier naturel, ces deux algorithmes définissent-ils la même suite ?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>
                <a:blip r:embed="rId3"/>
                <a:stretch>
                  <a:fillRect l="-889" t="-1660" r="-192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49721275"/>
                  </p:ext>
                </p:extLst>
              </p:nvPr>
            </p:nvGraphicFramePr>
            <p:xfrm>
              <a:off x="395536" y="3442320"/>
              <a:ext cx="4032448" cy="1570856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40324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157085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fr-FR" sz="3200" b="1" i="1" dirty="0" smtClean="0">
                                    <a:latin typeface="Cambria Math" panose="02040503050406030204" pitchFamily="18" charset="0"/>
                                  </a:rPr>
                                  <m:t>𝑼</m:t>
                                </m:r>
                                <m:r>
                                  <a:rPr lang="fr-FR" sz="3200" b="1" smtClean="0">
                                    <a:latin typeface="Cambria Math"/>
                                  </a:rPr>
                                  <m:t>⟵</m:t>
                                </m:r>
                                <m:r>
                                  <a:rPr lang="fr-FR" sz="3200" b="1" i="0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fr-FR" sz="3200" b="1" i="0" smtClean="0"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</m:oMath>
                            </m:oMathPara>
                          </a14:m>
                          <a:endParaRPr lang="fr-FR" sz="3200" b="1" i="1" dirty="0">
                            <a:latin typeface="Cambria Math" panose="02040503050406030204" pitchFamily="18" charset="0"/>
                          </a:endParaRPr>
                        </a:p>
                        <a:p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Pour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allant de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dirty="0" smtClean="0"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à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:</a:t>
                          </a:r>
                        </a:p>
                        <a:p>
                          <a:r>
                            <a:rPr lang="fr-FR" sz="3200" b="1" dirty="0"/>
                            <a:t>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𝑼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⟵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𝑼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oMath>
                          </a14:m>
                          <a:endParaRPr lang="fr-FR" sz="3200" b="1" i="0" dirty="0">
                            <a:latin typeface="Cambria Math" panose="020405030504060302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49721275"/>
                  </p:ext>
                </p:extLst>
              </p:nvPr>
            </p:nvGraphicFramePr>
            <p:xfrm>
              <a:off x="395536" y="3442320"/>
              <a:ext cx="4032448" cy="1570856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40324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1570856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4"/>
                          <a:stretch>
                            <a:fillRect l="-151" t="-386" r="-302" b="-77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au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16282737"/>
                  </p:ext>
                </p:extLst>
              </p:nvPr>
            </p:nvGraphicFramePr>
            <p:xfrm>
              <a:off x="4716016" y="3645024"/>
              <a:ext cx="4032448" cy="1066800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40324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994792">
                    <a:tc>
                      <a:txBody>
                        <a:bodyPr/>
                        <a:lstStyle/>
                        <a:p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Pour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allant de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dirty="0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à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:</a:t>
                          </a:r>
                        </a:p>
                        <a:p>
                          <a:r>
                            <a:rPr lang="fr-FR" sz="3200" b="1" dirty="0"/>
                            <a:t>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⟵−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𝟑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𝒊</m:t>
                              </m:r>
                            </m:oMath>
                          </a14:m>
                          <a:endParaRPr lang="fr-FR" sz="3200" b="1" i="0" dirty="0">
                            <a:latin typeface="Cambria Math" panose="020405030504060302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au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16282737"/>
                  </p:ext>
                </p:extLst>
              </p:nvPr>
            </p:nvGraphicFramePr>
            <p:xfrm>
              <a:off x="4716016" y="3645024"/>
              <a:ext cx="4032448" cy="1066800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40324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106680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5"/>
                          <a:stretch>
                            <a:fillRect l="-151" t="-6818" r="-302" b="-170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1697331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6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/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Lorsque </a:t>
                </a:r>
                <a14:m>
                  <m:oMath xmlns:m="http://schemas.openxmlformats.org/officeDocument/2006/math">
                    <m:r>
                      <a:rPr lang="fr-FR" sz="3200" b="1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désigne un entier naturel, ces deux algorithmes définissent-ils la même suite ?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>
                <a:blip r:embed="rId3"/>
                <a:stretch>
                  <a:fillRect l="-889" t="-1660" r="-192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04521568"/>
                  </p:ext>
                </p:extLst>
              </p:nvPr>
            </p:nvGraphicFramePr>
            <p:xfrm>
              <a:off x="395536" y="3442320"/>
              <a:ext cx="4032448" cy="1570856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40324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157085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fr-FR" sz="3200" b="1" i="1" dirty="0" smtClean="0">
                                    <a:latin typeface="Cambria Math" panose="02040503050406030204" pitchFamily="18" charset="0"/>
                                  </a:rPr>
                                  <m:t>𝑼</m:t>
                                </m:r>
                                <m:r>
                                  <a:rPr lang="fr-FR" sz="3200" b="1" smtClean="0">
                                    <a:latin typeface="Cambria Math"/>
                                  </a:rPr>
                                  <m:t>⟵</m:t>
                                </m:r>
                                <m:r>
                                  <a:rPr lang="fr-FR" sz="3200" b="1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fr-FR" sz="32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oMath>
                            </m:oMathPara>
                          </a14:m>
                          <a:endParaRPr lang="fr-FR" sz="3200" b="1" i="1" dirty="0">
                            <a:latin typeface="Cambria Math" panose="02040503050406030204" pitchFamily="18" charset="0"/>
                          </a:endParaRPr>
                        </a:p>
                        <a:p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Pour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allant de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dirty="0" smtClean="0"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à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:</a:t>
                          </a:r>
                        </a:p>
                        <a:p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𝑼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 ⟵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𝟑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𝑼</m:t>
                              </m:r>
                            </m:oMath>
                          </a14:m>
                          <a:endParaRPr lang="fr-FR" sz="3200" b="1" i="0" dirty="0">
                            <a:latin typeface="Cambria Math" panose="020405030504060302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04521568"/>
                  </p:ext>
                </p:extLst>
              </p:nvPr>
            </p:nvGraphicFramePr>
            <p:xfrm>
              <a:off x="395536" y="3442320"/>
              <a:ext cx="4032448" cy="1570856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40324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1570856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4"/>
                          <a:stretch>
                            <a:fillRect l="-151" t="-386" r="-302" b="-77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au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05985222"/>
                  </p:ext>
                </p:extLst>
              </p:nvPr>
            </p:nvGraphicFramePr>
            <p:xfrm>
              <a:off x="4716016" y="3645024"/>
              <a:ext cx="4032448" cy="1079310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40324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994792">
                    <a:tc>
                      <a:txBody>
                        <a:bodyPr/>
                        <a:lstStyle/>
                        <a:p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Pour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allant de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dirty="0" smtClean="0"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à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:</a:t>
                          </a:r>
                        </a:p>
                        <a:p>
                          <a:r>
                            <a:rPr lang="fr-FR" sz="3200" b="1" dirty="0"/>
                            <a:t>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⟵−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fr-FR" sz="32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z="32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𝟑</m:t>
                                  </m:r>
                                </m:e>
                                <m:sup>
                                  <m:r>
                                    <a:rPr lang="fr-FR" sz="32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𝒊</m:t>
                                  </m:r>
                                </m:sup>
                              </m:sSup>
                            </m:oMath>
                          </a14:m>
                          <a:endParaRPr lang="fr-FR" sz="3200" b="1" i="0" dirty="0">
                            <a:latin typeface="Cambria Math" panose="020405030504060302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au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05985222"/>
                  </p:ext>
                </p:extLst>
              </p:nvPr>
            </p:nvGraphicFramePr>
            <p:xfrm>
              <a:off x="4716016" y="3645024"/>
              <a:ext cx="4032448" cy="1079310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40324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107931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5"/>
                          <a:stretch>
                            <a:fillRect l="-151" t="-6742" r="-302" b="-168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0256387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7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/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Lorsque </a:t>
                </a:r>
                <a14:m>
                  <m:oMath xmlns:m="http://schemas.openxmlformats.org/officeDocument/2006/math">
                    <m:r>
                      <a:rPr lang="fr-FR" sz="3200" b="1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désigne un entier naturel, ces deux algorithmes définissent-ils la même suite ?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>
                <a:blip r:embed="rId3"/>
                <a:stretch>
                  <a:fillRect l="-889" t="-1660" r="-192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78593971"/>
                  </p:ext>
                </p:extLst>
              </p:nvPr>
            </p:nvGraphicFramePr>
            <p:xfrm>
              <a:off x="395536" y="3442320"/>
              <a:ext cx="4032448" cy="1570856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40324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157085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fr-FR" sz="3200" b="1" i="1" dirty="0" smtClean="0">
                                    <a:latin typeface="Cambria Math" panose="02040503050406030204" pitchFamily="18" charset="0"/>
                                  </a:rPr>
                                  <m:t>𝑼</m:t>
                                </m:r>
                                <m:r>
                                  <a:rPr lang="fr-FR" sz="3200" b="1" smtClean="0">
                                    <a:latin typeface="Cambria Math"/>
                                  </a:rPr>
                                  <m:t>⟵</m:t>
                                </m:r>
                                <m:r>
                                  <a:rPr lang="fr-FR" sz="3200" b="1" i="1" smtClean="0">
                                    <a:latin typeface="Cambria Math" panose="02040503050406030204" pitchFamily="18" charset="0"/>
                                  </a:rPr>
                                  <m:t>𝟕</m:t>
                                </m:r>
                              </m:oMath>
                            </m:oMathPara>
                          </a14:m>
                          <a:endParaRPr lang="fr-FR" sz="3200" b="1" i="1" dirty="0">
                            <a:latin typeface="Cambria Math" panose="02040503050406030204" pitchFamily="18" charset="0"/>
                          </a:endParaRPr>
                        </a:p>
                        <a:p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Pour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allant de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dirty="0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à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:</a:t>
                          </a:r>
                        </a:p>
                        <a:p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𝑼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 ⟵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𝟓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𝑼</m:t>
                              </m:r>
                            </m:oMath>
                          </a14:m>
                          <a:endParaRPr lang="fr-FR" sz="3200" b="1" i="0" dirty="0">
                            <a:latin typeface="Cambria Math" panose="020405030504060302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78593971"/>
                  </p:ext>
                </p:extLst>
              </p:nvPr>
            </p:nvGraphicFramePr>
            <p:xfrm>
              <a:off x="395536" y="3442320"/>
              <a:ext cx="4032448" cy="1570856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40324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1570856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4"/>
                          <a:stretch>
                            <a:fillRect l="-151" t="-386" r="-302" b="-77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au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33821259"/>
                  </p:ext>
                </p:extLst>
              </p:nvPr>
            </p:nvGraphicFramePr>
            <p:xfrm>
              <a:off x="4716016" y="3645024"/>
              <a:ext cx="4032448" cy="1079310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40324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994792">
                    <a:tc>
                      <a:txBody>
                        <a:bodyPr/>
                        <a:lstStyle/>
                        <a:p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Pour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allant de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dirty="0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à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:</a:t>
                          </a:r>
                        </a:p>
                        <a:p>
                          <a:r>
                            <a:rPr lang="fr-FR" sz="3200" b="1" dirty="0"/>
                            <a:t>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⟵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𝟕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fr-FR" sz="32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z="32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𝟎</m:t>
                                  </m:r>
                                  <m:r>
                                    <a:rPr lang="fr-FR" sz="32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fr-FR" sz="32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𝟓</m:t>
                                  </m:r>
                                </m:e>
                                <m:sup>
                                  <m:r>
                                    <a:rPr lang="fr-FR" sz="32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𝒊</m:t>
                                  </m:r>
                                </m:sup>
                              </m:sSup>
                            </m:oMath>
                          </a14:m>
                          <a:endParaRPr lang="fr-FR" sz="3200" b="1" i="0" dirty="0">
                            <a:latin typeface="Cambria Math" panose="020405030504060302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au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33821259"/>
                  </p:ext>
                </p:extLst>
              </p:nvPr>
            </p:nvGraphicFramePr>
            <p:xfrm>
              <a:off x="4716016" y="3645024"/>
              <a:ext cx="4032448" cy="1079310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40324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107931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5"/>
                          <a:stretch>
                            <a:fillRect l="-151" t="-6742" r="-302" b="-168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5181952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8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</p:spPr>
            <p:txBody>
              <a:bodyPr/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Compléter l’algorithme suivant pour qu’il définisse la suite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32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sz="320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32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fr-FR" sz="32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telle que :</a:t>
                </a:r>
              </a:p>
              <a:p>
                <a:pPr marL="0" indent="0" algn="ctr">
                  <a:spcBef>
                    <a:spcPts val="300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fr-FR" sz="32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=3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+1</m:t>
                        </m:r>
                      </m:sub>
                    </m:sSub>
                    <m:r>
                      <a:rPr lang="fr-FR" sz="32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fr-FR" sz="32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32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fr-FR" sz="32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  <m:sup>
                        <m:r>
                          <a:rPr lang="fr-FR" sz="3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−5</m:t>
                    </m:r>
                  </m:oMath>
                </a14:m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pour tout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fr-FR" sz="3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ℕ</m:t>
                    </m:r>
                  </m:oMath>
                </a14:m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767808"/>
              </a:xfrm>
              <a:blipFill>
                <a:blip r:embed="rId3"/>
                <a:stretch>
                  <a:fillRect t="-166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01459938"/>
                  </p:ext>
                </p:extLst>
              </p:nvPr>
            </p:nvGraphicFramePr>
            <p:xfrm>
              <a:off x="2195736" y="3874368"/>
              <a:ext cx="4896544" cy="1570856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489654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1570856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fr-FR" sz="3200" b="1" i="1" dirty="0" smtClean="0">
                                  <a:latin typeface="Cambria Math" panose="02040503050406030204" pitchFamily="18" charset="0"/>
                                </a:rPr>
                                <m:t>𝑼</m:t>
                              </m:r>
                              <m:r>
                                <a:rPr lang="fr-FR" sz="3200" b="1" smtClean="0">
                                  <a:latin typeface="Cambria Math"/>
                                </a:rPr>
                                <m:t>⟵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…….</a:t>
                          </a:r>
                        </a:p>
                        <a:p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Pour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allant de ……. à ……. :</a:t>
                          </a:r>
                        </a:p>
                        <a:p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𝑼</m:t>
                              </m:r>
                              <m:r>
                                <a:rPr lang="fr-FR" sz="3200" b="1" i="1" smtClean="0">
                                  <a:latin typeface="Cambria Math" panose="02040503050406030204" pitchFamily="18" charset="0"/>
                                </a:rPr>
                                <m:t> ⟵</m:t>
                              </m:r>
                            </m:oMath>
                          </a14:m>
                          <a:r>
                            <a:rPr lang="fr-FR" sz="3200" b="1" i="0" dirty="0">
                              <a:latin typeface="Cambria Math" panose="02040503050406030204" pitchFamily="18" charset="0"/>
                            </a:rPr>
                            <a:t> ……………..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01459938"/>
                  </p:ext>
                </p:extLst>
              </p:nvPr>
            </p:nvGraphicFramePr>
            <p:xfrm>
              <a:off x="2195736" y="3874368"/>
              <a:ext cx="4896544" cy="1570856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489654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1570856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4"/>
                          <a:stretch>
                            <a:fillRect l="-124" t="-4633" r="-249" b="-1158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6616534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Vagues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684</TotalTime>
  <Words>1074</Words>
  <Application>Microsoft Office PowerPoint</Application>
  <PresentationFormat>Affichage à l'écran (4:3)</PresentationFormat>
  <Paragraphs>179</Paragraphs>
  <Slides>23</Slides>
  <Notes>20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28" baseType="lpstr">
      <vt:lpstr>Calibri</vt:lpstr>
      <vt:lpstr>Cambria Math</vt:lpstr>
      <vt:lpstr>Constantia</vt:lpstr>
      <vt:lpstr>Wingdings 2</vt:lpstr>
      <vt:lpstr>Débit</vt:lpstr>
      <vt:lpstr>Suites numériques Série 7</vt:lpstr>
      <vt:lpstr>Question 1 </vt:lpstr>
      <vt:lpstr>Question 2 </vt:lpstr>
      <vt:lpstr>Question 3 </vt:lpstr>
      <vt:lpstr>Question 4 </vt:lpstr>
      <vt:lpstr>Question 5 </vt:lpstr>
      <vt:lpstr>Question 6 </vt:lpstr>
      <vt:lpstr>Question 7 </vt:lpstr>
      <vt:lpstr>Question 8 </vt:lpstr>
      <vt:lpstr>Question 9 </vt:lpstr>
      <vt:lpstr>Question 10 </vt:lpstr>
      <vt:lpstr>Correction</vt:lpstr>
      <vt:lpstr>Question 1 </vt:lpstr>
      <vt:lpstr>Question 2 </vt:lpstr>
      <vt:lpstr>Question 3 </vt:lpstr>
      <vt:lpstr>Question 4 </vt:lpstr>
      <vt:lpstr>Question 5 </vt:lpstr>
      <vt:lpstr>Question 6 </vt:lpstr>
      <vt:lpstr>Question 7 </vt:lpstr>
      <vt:lpstr>Question 8 </vt:lpstr>
      <vt:lpstr>Question 9 </vt:lpstr>
      <vt:lpstr>Question 10 </vt:lpstr>
      <vt:lpstr>Fin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SECOND DEGRE – Série 1 1S – 1ES/L</dc:title>
  <dc:creator>véro</dc:creator>
  <cp:lastModifiedBy>JC</cp:lastModifiedBy>
  <cp:revision>184</cp:revision>
  <dcterms:created xsi:type="dcterms:W3CDTF">2017-06-06T15:31:06Z</dcterms:created>
  <dcterms:modified xsi:type="dcterms:W3CDTF">2021-08-14T12:35:09Z</dcterms:modified>
</cp:coreProperties>
</file>