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  <p:sldId id="265" r:id="rId9"/>
    <p:sldId id="269" r:id="rId10"/>
    <p:sldId id="264" r:id="rId11"/>
    <p:sldId id="268" r:id="rId12"/>
    <p:sldId id="270" r:id="rId13"/>
    <p:sldId id="257" r:id="rId14"/>
    <p:sldId id="281" r:id="rId15"/>
    <p:sldId id="300" r:id="rId16"/>
    <p:sldId id="273" r:id="rId17"/>
    <p:sldId id="296" r:id="rId18"/>
    <p:sldId id="294" r:id="rId19"/>
    <p:sldId id="292" r:id="rId20"/>
    <p:sldId id="290" r:id="rId21"/>
    <p:sldId id="289" r:id="rId22"/>
    <p:sldId id="287" r:id="rId23"/>
    <p:sldId id="280" r:id="rId24"/>
    <p:sldId id="258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02" autoAdjust="0"/>
  </p:normalViewPr>
  <p:slideViewPr>
    <p:cSldViewPr>
      <p:cViewPr varScale="1">
        <p:scale>
          <a:sx n="72" d="100"/>
          <a:sy n="72" d="100"/>
        </p:scale>
        <p:origin x="173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Suites</a:t>
            </a:r>
          </a:p>
          <a:p>
            <a:pPr algn="ctr">
              <a:defRPr/>
            </a:pPr>
            <a:r>
              <a:rPr lang="fr-FR" sz="6000" b="1" cap="small" dirty="0" err="1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Numeriques</a:t>
            </a:r>
            <a:endParaRPr lang="fr-FR" sz="6000" b="1" cap="small" dirty="0">
              <a:solidFill>
                <a:srgbClr val="FF0000"/>
              </a:solidFill>
              <a:latin typeface="Georgia" pitchFamily="18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2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dirty="0">
                <a:latin typeface="Cambria" panose="02040503050406030204" pitchFamily="18" charset="0"/>
              </a:rPr>
              <a:t>Activités mentales et automatismes </a:t>
            </a:r>
          </a:p>
          <a:p>
            <a:r>
              <a:rPr lang="fr-FR" dirty="0">
                <a:latin typeface="Cambria" panose="02040503050406030204" pitchFamily="18" charset="0"/>
              </a:rPr>
              <a:t>IREM de Clermont Ferrand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4800" b="0" i="1" smtClean="0">
                          <a:latin typeface="Cambria Math"/>
                        </a:rPr>
                        <m:t>(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4928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4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4800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800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4800" b="0" i="1" smtClean="0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/>
                        </a:rPr>
                        <m:t>−5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8552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3</m:t>
                      </m:r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2218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=−5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</m:oMath>
                  </m:oMathPara>
                </a14:m>
                <a:endParaRPr lang="fr-FR" sz="4800" b="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375"/>
            <a:ext cx="9144000" cy="525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232000" y="4500000"/>
            <a:ext cx="4745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  <a:latin typeface="Cambria" panose="02040503050406030204" pitchFamily="18" charset="0"/>
              </a:rPr>
              <a:t>Formule explicite</a:t>
            </a:r>
          </a:p>
        </p:txBody>
      </p:sp>
    </p:spTree>
    <p:extLst>
      <p:ext uri="{BB962C8B-B14F-4D97-AF65-F5344CB8AC3E}">
        <p14:creationId xmlns:p14="http://schemas.microsoft.com/office/powerpoint/2010/main" val="269193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=−5</m:t>
                      </m:r>
                      <m:sSub>
                        <m:sSub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+2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=−5</m:t>
                      </m:r>
                      <m:sSub>
                        <m:sSubPr>
                          <m:ctrlP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+2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>
            <a:off x="1440000" y="4500000"/>
            <a:ext cx="61587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  <a:latin typeface="Cambria" panose="02040503050406030204" pitchFamily="18" charset="0"/>
              </a:rPr>
              <a:t>Relation de récurrence</a:t>
            </a:r>
          </a:p>
        </p:txBody>
      </p:sp>
    </p:spTree>
    <p:extLst>
      <p:ext uri="{BB962C8B-B14F-4D97-AF65-F5344CB8AC3E}">
        <p14:creationId xmlns:p14="http://schemas.microsoft.com/office/powerpoint/2010/main" val="258473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+2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2232000" y="4500000"/>
            <a:ext cx="4745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  <a:latin typeface="Cambria" panose="02040503050406030204" pitchFamily="18" charset="0"/>
              </a:rPr>
              <a:t>Formule explicite</a:t>
            </a:r>
          </a:p>
        </p:txBody>
      </p:sp>
    </p:spTree>
    <p:extLst>
      <p:ext uri="{BB962C8B-B14F-4D97-AF65-F5344CB8AC3E}">
        <p14:creationId xmlns:p14="http://schemas.microsoft.com/office/powerpoint/2010/main" val="41290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2265055" y="4797152"/>
            <a:ext cx="4745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  <a:latin typeface="Cambria" panose="02040503050406030204" pitchFamily="18" charset="0"/>
              </a:rPr>
              <a:t>Formule explicite</a:t>
            </a:r>
          </a:p>
        </p:txBody>
      </p:sp>
    </p:spTree>
    <p:extLst>
      <p:ext uri="{BB962C8B-B14F-4D97-AF65-F5344CB8AC3E}">
        <p14:creationId xmlns:p14="http://schemas.microsoft.com/office/powerpoint/2010/main" val="142082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fr-FR" sz="4800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1440000" y="4500000"/>
            <a:ext cx="61587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  <a:latin typeface="Cambria" panose="02040503050406030204" pitchFamily="18" charset="0"/>
              </a:rPr>
              <a:t>Relation de récurrence</a:t>
            </a:r>
          </a:p>
        </p:txBody>
      </p:sp>
    </p:spTree>
    <p:extLst>
      <p:ext uri="{BB962C8B-B14F-4D97-AF65-F5344CB8AC3E}">
        <p14:creationId xmlns:p14="http://schemas.microsoft.com/office/powerpoint/2010/main" val="331757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4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4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4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4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4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4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4447381"/>
            <a:ext cx="66579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475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65973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Chaque expression algébrique</a:t>
            </a:r>
          </a:p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permet de définir une suite</a:t>
            </a:r>
          </a:p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numérique. </a:t>
            </a:r>
          </a:p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Dire s’il s’agit </a:t>
            </a:r>
          </a:p>
          <a:p>
            <a:r>
              <a:rPr lang="fr-FR" sz="4800" dirty="0">
                <a:latin typeface="Cambria" panose="02040503050406030204" pitchFamily="18" charset="0"/>
              </a:rPr>
              <a:t>d’une expression explicite </a:t>
            </a:r>
          </a:p>
          <a:p>
            <a:pPr marL="0" indent="0" algn="ctr">
              <a:buNone/>
            </a:pPr>
            <a:r>
              <a:rPr lang="fr-FR" sz="4800" dirty="0">
                <a:latin typeface="Cambria" panose="02040503050406030204" pitchFamily="18" charset="0"/>
              </a:rPr>
              <a:t>ou </a:t>
            </a:r>
          </a:p>
          <a:p>
            <a:r>
              <a:rPr lang="fr-FR" sz="4800" dirty="0">
                <a:latin typeface="Cambria" panose="02040503050406030204" pitchFamily="18" charset="0"/>
              </a:rPr>
              <a:t>d’une formule de récurrence.</a:t>
            </a:r>
          </a:p>
        </p:txBody>
      </p:sp>
    </p:spTree>
    <p:extLst>
      <p:ext uri="{BB962C8B-B14F-4D97-AF65-F5344CB8AC3E}">
        <p14:creationId xmlns:p14="http://schemas.microsoft.com/office/powerpoint/2010/main" val="1749083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556792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=−5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56792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2232000" y="4500000"/>
            <a:ext cx="4745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  <a:latin typeface="Cambria" panose="02040503050406030204" pitchFamily="18" charset="0"/>
              </a:rPr>
              <a:t>Formule explicite</a:t>
            </a:r>
          </a:p>
        </p:txBody>
      </p:sp>
    </p:spTree>
    <p:extLst>
      <p:ext uri="{BB962C8B-B14F-4D97-AF65-F5344CB8AC3E}">
        <p14:creationId xmlns:p14="http://schemas.microsoft.com/office/powerpoint/2010/main" val="140793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4800" b="0" i="1" smtClean="0">
                          <a:latin typeface="Cambria Math"/>
                        </a:rPr>
                        <m:t>(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4800" b="0" i="1" smtClean="0">
                          <a:latin typeface="Cambria Math"/>
                        </a:rPr>
                        <m:t>(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2232000" y="4686235"/>
            <a:ext cx="4745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  <a:latin typeface="Cambria" panose="02040503050406030204" pitchFamily="18" charset="0"/>
              </a:rPr>
              <a:t>Formule explicite</a:t>
            </a:r>
          </a:p>
        </p:txBody>
      </p:sp>
    </p:spTree>
    <p:extLst>
      <p:ext uri="{BB962C8B-B14F-4D97-AF65-F5344CB8AC3E}">
        <p14:creationId xmlns:p14="http://schemas.microsoft.com/office/powerpoint/2010/main" val="420553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4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4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4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/>
                        </a:rPr>
                        <m:t>−5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4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4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4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/>
                        </a:rPr>
                        <m:t>−5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4500000"/>
            <a:ext cx="66579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093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d>
                        <m:d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fr-FR" sz="4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+2</m:t>
                      </m:r>
                      <m:sSub>
                        <m:sSubPr>
                          <m:ctrlP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fr-FR" sz="48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3</m:t>
                      </m:r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  <m:sSub>
                        <m:sSubPr>
                          <m:ctrlP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2232000" y="4686235"/>
            <a:ext cx="4745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  <a:latin typeface="Cambria" panose="02040503050406030204" pitchFamily="18" charset="0"/>
              </a:rPr>
              <a:t>Formule explicite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327475" y="4005064"/>
                <a:ext cx="455445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=−3</m:t>
                      </m:r>
                      <m:d>
                        <m:d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fr-FR" sz="4800" i="1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7475" y="4005064"/>
                <a:ext cx="4554452" cy="830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673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b="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=−5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</m:oMath>
                  </m:oMathPara>
                </a14:m>
                <a:endParaRPr lang="fr-FR" sz="4800" b="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=−5</m:t>
                      </m:r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+2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049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37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439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4752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4800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48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16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=−5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2101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487</Words>
  <Application>Microsoft Office PowerPoint</Application>
  <PresentationFormat>Affichage à l'écran (4:3)</PresentationFormat>
  <Paragraphs>146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</vt:lpstr>
      <vt:lpstr>Cambria Math</vt:lpstr>
      <vt:lpstr>Georgia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akc</dc:creator>
  <cp:lastModifiedBy>JC</cp:lastModifiedBy>
  <cp:revision>64</cp:revision>
  <dcterms:created xsi:type="dcterms:W3CDTF">2017-07-12T08:41:42Z</dcterms:created>
  <dcterms:modified xsi:type="dcterms:W3CDTF">2021-08-14T13:18:14Z</dcterms:modified>
</cp:coreProperties>
</file>