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5" r:id="rId9"/>
    <p:sldId id="264" r:id="rId10"/>
    <p:sldId id="268" r:id="rId11"/>
    <p:sldId id="269" r:id="rId12"/>
    <p:sldId id="270" r:id="rId13"/>
    <p:sldId id="257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58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02" autoAdjust="0"/>
  </p:normalViewPr>
  <p:slideViewPr>
    <p:cSldViewPr>
      <p:cViewPr varScale="1">
        <p:scale>
          <a:sx n="72" d="100"/>
          <a:sy n="72" d="100"/>
        </p:scale>
        <p:origin x="17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Suites</a:t>
            </a:r>
          </a:p>
          <a:p>
            <a:pPr algn="ctr">
              <a:defRPr/>
            </a:pPr>
            <a:r>
              <a:rPr lang="fr-FR" sz="6000" b="1" cap="small" dirty="0" err="1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Numeriques</a:t>
            </a:r>
            <a:endParaRPr lang="fr-FR" sz="6000" b="1" cap="small" dirty="0">
              <a:solidFill>
                <a:srgbClr val="FF0000"/>
              </a:solidFill>
              <a:latin typeface="Georgia" pitchFamily="18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dirty="0">
                <a:latin typeface="Cambria" panose="02040503050406030204" pitchFamily="18" charset="0"/>
              </a:rPr>
              <a:t>Activités mentales et automatismes </a:t>
            </a:r>
          </a:p>
          <a:p>
            <a:r>
              <a:rPr lang="fr-FR" dirty="0">
                <a:latin typeface="Cambria" panose="02040503050406030204" pitchFamily="18" charset="0"/>
              </a:rPr>
              <a:t>IREM de Clermont 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4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fr-FR" sz="4800" dirty="0"/>
                  <a:t>.  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8552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fr-FR" sz="480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8</m:t>
                        </m:r>
                      </m:sub>
                    </m:sSub>
                  </m:oMath>
                </a14:m>
                <a:r>
                  <a:rPr lang="fr-FR" sz="4800" dirty="0"/>
                  <a:t>.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10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</m:t>
                      </m:r>
                      <m:r>
                        <a:rPr lang="fr-FR" sz="4800" i="1">
                          <a:latin typeface="Cambria Math"/>
                        </a:rPr>
                        <m:t>3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fr-FR" sz="4800" dirty="0"/>
                  <a:t>. 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218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−3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0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fr-FR" sz="4800" b="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b="0" i="1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−3=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fr-FR" sz="4800" b="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635896" y="5157192"/>
            <a:ext cx="216024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849888" y="5157192"/>
            <a:ext cx="108012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75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=2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i="1">
                          <a:latin typeface="Cambria Math"/>
                        </a:rPr>
                        <m:t>−</m:t>
                      </m:r>
                      <m:r>
                        <a:rPr lang="fr-FR" sz="4800" b="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=2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×5−5=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5</m:t>
                    </m:r>
                  </m:oMath>
                </a14:m>
                <a:r>
                  <a:rPr lang="fr-FR" sz="4800" dirty="0"/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491880" y="4365104"/>
            <a:ext cx="2520280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30010" y="4365104"/>
            <a:ext cx="115212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60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800" b="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+5=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779912" y="4989748"/>
            <a:ext cx="1800200" cy="6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5724128" y="4987108"/>
            <a:ext cx="115212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38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=2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  <a:ea typeface="Cambria Math"/>
                      </a:rPr>
                      <m:t>+2×4+1=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11</m:t>
                    </m:r>
                  </m:oMath>
                </a14:m>
                <a:r>
                  <a:rPr lang="fr-FR" sz="4800" dirty="0"/>
                  <a:t> 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051720" y="5121469"/>
            <a:ext cx="4896544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7164288" y="4977453"/>
            <a:ext cx="144016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58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5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fr-FR" sz="4800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200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=5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×5+3=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28</m:t>
                    </m:r>
                  </m:oMath>
                </a14:m>
                <a:r>
                  <a:rPr lang="fr-FR" sz="4800" dirty="0"/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203848" y="4437112"/>
            <a:ext cx="2592288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5940152" y="4437112"/>
            <a:ext cx="144016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48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5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−2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=5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×6−2×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𝑤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24</m:t>
                    </m:r>
                  </m:oMath>
                </a14:m>
                <a:r>
                  <a:rPr lang="fr-FR" sz="4800" dirty="0"/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627784" y="4733610"/>
            <a:ext cx="388843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660232" y="4745959"/>
            <a:ext cx="158417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9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340768"/>
                <a:ext cx="9144000" cy="3993307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endParaRPr lang="fr-FR" sz="24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chaque suite,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 le terme demandé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et préciser la valeur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 donnée à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40768"/>
                <a:ext cx="9144000" cy="3993307"/>
              </a:xfrm>
              <a:blipFill rotWithShape="1">
                <a:blip r:embed="rId2"/>
                <a:stretch>
                  <a:fillRect b="-74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=3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×8−5=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19</m:t>
                    </m:r>
                  </m:oMath>
                </a14:m>
                <a:r>
                  <a:rPr lang="fr-FR" sz="4800" dirty="0"/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347864" y="4365104"/>
            <a:ext cx="252028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0152" y="4365104"/>
            <a:ext cx="136815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09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×5=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26</m:t>
                    </m:r>
                  </m:oMath>
                </a14:m>
                <a:r>
                  <a:rPr lang="fr-FR" sz="4800" dirty="0"/>
                  <a:t>  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203848" y="3933056"/>
            <a:ext cx="2736304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84168" y="3933056"/>
            <a:ext cx="144016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68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fr-FR" sz="480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7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=8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24</m:t>
                    </m:r>
                  </m:oMath>
                </a14:m>
                <a:r>
                  <a:rPr lang="fr-FR" sz="4800" dirty="0"/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635896" y="4509120"/>
            <a:ext cx="165618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5436096" y="4581128"/>
            <a:ext cx="144016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48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</m:t>
                      </m:r>
                      <m:r>
                        <a:rPr lang="fr-FR" sz="4800" i="1">
                          <a:latin typeface="Cambria Math"/>
                        </a:rPr>
                        <m:t>3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+3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×3=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r>
                  <a:rPr lang="fr-FR" sz="4800" dirty="0"/>
                  <a:t> 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275856" y="4596435"/>
            <a:ext cx="273630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12160" y="4596435"/>
            <a:ext cx="115212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27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−3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fr-FR" sz="4800" dirty="0"/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=2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i="1">
                          <a:latin typeface="Cambria Math"/>
                        </a:rPr>
                        <m:t>−</m:t>
                      </m:r>
                      <m:r>
                        <a:rPr lang="fr-FR" sz="4800" b="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fr-FR" sz="4800" dirty="0"/>
                  <a:t>.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04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fr-FR" sz="4800" dirty="0"/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+2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fr-FR" sz="4800" dirty="0"/>
                  <a:t> 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39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i="1">
                              <a:latin typeface="Cambria Math"/>
                            </a:rPr>
                            <m:t>𝑛</m:t>
                          </m:r>
                          <m:r>
                            <a:rPr lang="fr-FR" sz="4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5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fr-FR" sz="4800" i="1" dirty="0">
                  <a:latin typeface="Cambria Math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fr-FR" sz="4800" dirty="0"/>
                  <a:t>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75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5</m:t>
                      </m:r>
                      <m:r>
                        <a:rPr lang="fr-FR" sz="4800" b="0" i="1" smtClean="0">
                          <a:latin typeface="Cambria Math"/>
                        </a:rPr>
                        <m:t>𝑛</m:t>
                      </m:r>
                      <m:r>
                        <a:rPr lang="fr-FR" sz="4800" b="0" i="1" smtClean="0">
                          <a:latin typeface="Cambria Math"/>
                        </a:rPr>
                        <m:t>−2</m:t>
                      </m:r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fr-FR" sz="4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fr-FR" sz="4800" dirty="0"/>
                  <a:t>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sz="4800" i="1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sz="4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fr-FR" sz="4800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Calculer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fr-FR" sz="4800" dirty="0"/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49280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372</Words>
  <Application>Microsoft Office PowerPoint</Application>
  <PresentationFormat>Affichage à l'écran (4:3)</PresentationFormat>
  <Paragraphs>143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JC</cp:lastModifiedBy>
  <cp:revision>47</cp:revision>
  <dcterms:created xsi:type="dcterms:W3CDTF">2017-07-12T08:41:42Z</dcterms:created>
  <dcterms:modified xsi:type="dcterms:W3CDTF">2021-08-14T13:47:58Z</dcterms:modified>
</cp:coreProperties>
</file>