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2" r:id="rId4"/>
    <p:sldId id="342" r:id="rId5"/>
    <p:sldId id="260" r:id="rId6"/>
    <p:sldId id="261" r:id="rId7"/>
    <p:sldId id="262" r:id="rId8"/>
    <p:sldId id="281" r:id="rId9"/>
    <p:sldId id="263" r:id="rId10"/>
    <p:sldId id="266" r:id="rId11"/>
    <p:sldId id="265" r:id="rId12"/>
    <p:sldId id="269" r:id="rId13"/>
    <p:sldId id="264" r:id="rId14"/>
    <p:sldId id="270" r:id="rId15"/>
    <p:sldId id="257" r:id="rId16"/>
    <p:sldId id="294" r:id="rId17"/>
    <p:sldId id="340" r:id="rId18"/>
    <p:sldId id="341" r:id="rId19"/>
    <p:sldId id="295" r:id="rId20"/>
    <p:sldId id="338" r:id="rId21"/>
    <p:sldId id="296" r:id="rId22"/>
    <p:sldId id="336" r:id="rId23"/>
    <p:sldId id="297" r:id="rId24"/>
    <p:sldId id="334" r:id="rId25"/>
    <p:sldId id="335" r:id="rId26"/>
    <p:sldId id="298" r:id="rId27"/>
    <p:sldId id="332" r:id="rId28"/>
    <p:sldId id="333" r:id="rId29"/>
    <p:sldId id="299" r:id="rId30"/>
    <p:sldId id="328" r:id="rId31"/>
    <p:sldId id="329" r:id="rId32"/>
    <p:sldId id="300" r:id="rId33"/>
    <p:sldId id="327" r:id="rId34"/>
    <p:sldId id="301" r:id="rId35"/>
    <p:sldId id="325" r:id="rId36"/>
    <p:sldId id="326" r:id="rId37"/>
    <p:sldId id="302" r:id="rId38"/>
    <p:sldId id="307" r:id="rId39"/>
    <p:sldId id="308" r:id="rId40"/>
    <p:sldId id="303" r:id="rId41"/>
    <p:sldId id="305" r:id="rId42"/>
    <p:sldId id="306" r:id="rId43"/>
    <p:sldId id="258" r:id="rId4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 autoAdjust="0"/>
    <p:restoredTop sz="94602" autoAdjust="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13/08/2021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Suites</a:t>
            </a:r>
          </a:p>
          <a:p>
            <a:pPr algn="ctr">
              <a:defRPr/>
            </a:pPr>
            <a:r>
              <a:rPr lang="fr-FR" sz="6000" b="1" cap="small" dirty="0" err="1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Numeriques</a:t>
            </a:r>
            <a:endParaRPr lang="fr-FR" sz="6000" b="1" cap="small" dirty="0">
              <a:solidFill>
                <a:srgbClr val="FF0000"/>
              </a:solidFill>
              <a:latin typeface="Georgia" pitchFamily="18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4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dirty="0">
                <a:latin typeface="Cambria" panose="02040503050406030204" pitchFamily="18" charset="0"/>
              </a:rPr>
              <a:t>Activités mentales et automatismes </a:t>
            </a:r>
          </a:p>
          <a:p>
            <a:r>
              <a:rPr lang="fr-FR" dirty="0">
                <a:latin typeface="Cambria" panose="02040503050406030204" pitchFamily="18" charset="0"/>
              </a:rPr>
              <a:t>IREM de Clermont 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928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661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000"/>
            <a:ext cx="9144000" cy="525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Rectangle 1"/>
          <p:cNvSpPr/>
          <p:nvPr/>
        </p:nvSpPr>
        <p:spPr>
          <a:xfrm>
            <a:off x="1835696" y="5157192"/>
            <a:ext cx="4968552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52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000"/>
            <a:ext cx="9144000" cy="525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4652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1039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48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Dans chacun des cas suivants, on donne une suite définie par une formule algébrique.</a:t>
            </a:r>
          </a:p>
          <a:p>
            <a:pPr marL="0" indent="0">
              <a:buNone/>
            </a:pPr>
            <a:r>
              <a:rPr lang="fr-FR" sz="4800" dirty="0">
                <a:latin typeface="Cambria" panose="02040503050406030204" pitchFamily="18" charset="0"/>
              </a:rPr>
              <a:t>Adapter cette formule à l’indice indiqué.</a:t>
            </a:r>
          </a:p>
        </p:txBody>
      </p:sp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573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2398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90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4932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+1−1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691680" y="5229200"/>
            <a:ext cx="424847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1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+1−1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1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845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(</m:t>
                        </m:r>
                        <m: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  <m:r>
                          <a:rPr lang="fr-FR" sz="4800" b="0" i="1" smtClean="0">
                            <a:latin typeface="Cambria Math"/>
                          </a:rPr>
                          <m:t>)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012160" y="4653136"/>
            <a:ext cx="151216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(</m:t>
                        </m:r>
                        <m: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  <m:r>
                          <a:rPr lang="fr-FR" sz="4800" b="0" i="1" smtClean="0">
                            <a:latin typeface="Cambria Math"/>
                          </a:rPr>
                          <m:t>)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2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t="-26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8303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=3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</m:oMath>
                </a14:m>
                <a:endParaRPr lang="fr-FR" sz="4800" b="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3(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+1)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923928" y="4293096"/>
            <a:ext cx="266429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187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t="-26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𝑝</m:t>
                    </m:r>
                    <m:r>
                      <a:rPr lang="fr-FR" sz="4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 t="-26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619672" y="5157192"/>
            <a:ext cx="460851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02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t="-26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+3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𝑝</m:t>
                    </m:r>
                    <m:r>
                      <a:rPr lang="fr-FR" sz="4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 t="-26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002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9898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−1)</m:t>
                    </m:r>
                  </m:oMath>
                </a14:m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151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23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+1+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+1−1</m:t>
                        </m:r>
                      </m:sub>
                    </m:sSub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i="1">
                        <a:latin typeface="Cambria Math"/>
                      </a:rPr>
                      <m:t>𝑝</m:t>
                    </m:r>
                    <m:r>
                      <a:rPr lang="fr-FR" sz="4800" i="1">
                        <a:latin typeface="Cambria Math"/>
                      </a:rPr>
                      <m:t>+1+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835696" y="5301208"/>
            <a:ext cx="58326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15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 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+1+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+1−1</m:t>
                        </m:r>
                      </m:sub>
                    </m:sSub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i="1">
                        <a:latin typeface="Cambria Math"/>
                      </a:rPr>
                      <m:t>𝑝</m:t>
                    </m:r>
                    <m:r>
                      <a:rPr lang="fr-FR" sz="4800" i="1">
                        <a:latin typeface="Cambria Math"/>
                      </a:rPr>
                      <m:t>+1+</m:t>
                    </m:r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615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14192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4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  </a:t>
                </a: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691680" y="5085184"/>
            <a:ext cx="4968552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2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>
                  <a:latin typeface="Cambria" panose="02040503050406030204" pitchFamily="18" charset="0"/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FR" sz="4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fr-FR" sz="4800" i="1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fr-FR" sz="4800" b="0" dirty="0">
                    <a:latin typeface="Cambria" panose="02040503050406030204" pitchFamily="18" charset="0"/>
                  </a:rPr>
                  <a:t>  </a:t>
                </a:r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92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=3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</m:oMath>
                </a14:m>
                <a:endParaRPr lang="fr-FR" sz="4800" b="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3(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+1)</m:t>
                    </m:r>
                  </m:oMath>
                </a14:m>
                <a:endParaRPr lang="fr-FR" sz="4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8554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5066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-22920" y="1602000"/>
                <a:ext cx="9144000" cy="51054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r>
                      <a:rPr lang="fr-FR" sz="4800" i="1" smtClean="0">
                        <a:solidFill>
                          <a:srgbClr val="FF0000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)(</m:t>
                    </m:r>
                    <m:sSup>
                      <m:sSup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)</m:t>
                            </m:r>
                            <m:r>
                              <a:rPr lang="fr-FR" sz="48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920" y="1602000"/>
                <a:ext cx="9144000" cy="5105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11560" y="4229100"/>
            <a:ext cx="6192688" cy="1144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4642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20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Espace réservé du contenu 7"/>
              <p:cNvSpPr txBox="1">
                <a:spLocks/>
              </p:cNvSpPr>
              <p:nvPr/>
            </p:nvSpPr>
            <p:spPr>
              <a:xfrm>
                <a:off x="-22920" y="1602000"/>
                <a:ext cx="9144000" cy="51054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fr-FR" sz="4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(</m:t>
                    </m:r>
                    <m:r>
                      <a:rPr lang="fr-FR" sz="4800" i="1" smtClean="0">
                        <a:solidFill>
                          <a:srgbClr val="FF0000"/>
                        </a:solidFill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solidFill>
                          <a:srgbClr val="FF0000"/>
                        </a:solidFill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)(</m:t>
                    </m:r>
                    <m:sSup>
                      <m:sSup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+2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)</m:t>
                            </m:r>
                            <m:r>
                              <a:rPr lang="fr-FR" sz="48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fr-FR" sz="4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+2</m:t>
                        </m:r>
                      </m:e>
                    </m:d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>
          <p:sp>
            <p:nvSpPr>
              <p:cNvPr id="7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920" y="1602000"/>
                <a:ext cx="9144000" cy="5105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30701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≥0,</m:t>
                    </m:r>
                  </m:oMath>
                </a14:m>
                <a:endParaRPr lang="fr-FR" sz="4800" b="0" dirty="0">
                  <a:latin typeface="Cambria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4800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=−5</m:t>
                    </m:r>
                    <m:r>
                      <a:rPr lang="fr-FR" sz="4800" b="0" i="1" smtClean="0">
                        <a:latin typeface="Cambria Math"/>
                      </a:rPr>
                      <m:t>𝑛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</m:oMath>
                </a14:m>
                <a:endParaRPr lang="fr-FR" sz="48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≥0,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+2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+1</m:t>
                    </m:r>
                  </m:oMath>
                </a14:m>
                <a:endParaRPr lang="fr-FR" sz="4800" b="0" dirty="0"/>
              </a:p>
              <a:p>
                <a:pPr marL="0" indent="0">
                  <a:buNone/>
                </a:pPr>
                <a:r>
                  <a:rPr lang="fr-FR" sz="4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fr-FR" sz="4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1">
                        <a:latin typeface="Cambria Math"/>
                      </a:rPr>
                      <m:t>+1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/>
              </a:p>
              <a:p>
                <a:pPr marL="0" indent="0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44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Pour tout entier </a:t>
                </a:r>
                <a14:m>
                  <m:oMath xmlns:m="http://schemas.openxmlformats.org/officeDocument/2006/math">
                    <m:r>
                      <a:rPr lang="fr-FR" sz="4800" i="1">
                        <a:latin typeface="Cambria Math"/>
                      </a:rPr>
                      <m:t>𝑛</m:t>
                    </m:r>
                    <m:r>
                      <a:rPr lang="fr-FR" sz="4800" i="1">
                        <a:latin typeface="Cambria Math"/>
                      </a:rPr>
                      <m:t>≥1,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r-FR" sz="4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800" i="1">
                            <a:latin typeface="Cambria Math"/>
                          </a:rPr>
                          <m:t>𝑛</m:t>
                        </m:r>
                        <m:r>
                          <a:rPr lang="fr-FR" sz="48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		</a:t>
                </a:r>
                <a:r>
                  <a:rPr lang="fr-FR" sz="4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48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fr-FR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800" dirty="0"/>
              </a:p>
              <a:p>
                <a:pPr marL="0" indent="0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1406</Words>
  <Application>Microsoft Office PowerPoint</Application>
  <PresentationFormat>Affichage à l'écran (4:3)</PresentationFormat>
  <Paragraphs>284</Paragraphs>
  <Slides>43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JC</cp:lastModifiedBy>
  <cp:revision>85</cp:revision>
  <dcterms:created xsi:type="dcterms:W3CDTF">2017-07-12T08:41:42Z</dcterms:created>
  <dcterms:modified xsi:type="dcterms:W3CDTF">2021-08-13T15:24:49Z</dcterms:modified>
</cp:coreProperties>
</file>