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5"/>
  </p:notesMasterIdLst>
  <p:sldIdLst>
    <p:sldId id="256" r:id="rId2"/>
    <p:sldId id="349" r:id="rId3"/>
    <p:sldId id="350" r:id="rId4"/>
    <p:sldId id="351" r:id="rId5"/>
    <p:sldId id="352" r:id="rId6"/>
    <p:sldId id="358" r:id="rId7"/>
    <p:sldId id="353" r:id="rId8"/>
    <p:sldId id="354" r:id="rId9"/>
    <p:sldId id="355" r:id="rId10"/>
    <p:sldId id="356" r:id="rId11"/>
    <p:sldId id="357" r:id="rId12"/>
    <p:sldId id="315" r:id="rId13"/>
    <p:sldId id="381" r:id="rId14"/>
    <p:sldId id="380" r:id="rId15"/>
    <p:sldId id="382" r:id="rId16"/>
    <p:sldId id="362" r:id="rId17"/>
    <p:sldId id="383" r:id="rId18"/>
    <p:sldId id="365" r:id="rId19"/>
    <p:sldId id="384" r:id="rId20"/>
    <p:sldId id="367" r:id="rId21"/>
    <p:sldId id="385" r:id="rId22"/>
    <p:sldId id="369" r:id="rId23"/>
    <p:sldId id="386" r:id="rId24"/>
    <p:sldId id="371" r:id="rId25"/>
    <p:sldId id="387" r:id="rId26"/>
    <p:sldId id="373" r:id="rId27"/>
    <p:sldId id="388" r:id="rId28"/>
    <p:sldId id="375" r:id="rId29"/>
    <p:sldId id="376" r:id="rId30"/>
    <p:sldId id="377" r:id="rId31"/>
    <p:sldId id="378" r:id="rId32"/>
    <p:sldId id="379" r:id="rId33"/>
    <p:sldId id="314" r:id="rId3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3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2F9DEC-235C-44B5-88C9-217B6300BCB4}" v="2" dt="2021-06-15T14:51:00.1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5" autoAdjust="0"/>
    <p:restoredTop sz="94660"/>
  </p:normalViewPr>
  <p:slideViewPr>
    <p:cSldViewPr>
      <p:cViewPr varScale="1">
        <p:scale>
          <a:sx n="135" d="100"/>
          <a:sy n="135" d="100"/>
        </p:scale>
        <p:origin x="1080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ne.coitout@gmail.com" userId="q458QtyDFswSNAh8IwFczwOZ1oDmZMytcegMrY0Jeyw=" providerId="None" clId="Web-{7D2F9DEC-235C-44B5-88C9-217B6300BCB4}"/>
    <pc:docChg chg="modSld">
      <pc:chgData name="christine.coitout@gmail.com" userId="q458QtyDFswSNAh8IwFczwOZ1oDmZMytcegMrY0Jeyw=" providerId="None" clId="Web-{7D2F9DEC-235C-44B5-88C9-217B6300BCB4}" dt="2021-06-15T14:51:00.151" v="1" actId="1076"/>
      <pc:docMkLst>
        <pc:docMk/>
      </pc:docMkLst>
      <pc:sldChg chg="modSp">
        <pc:chgData name="christine.coitout@gmail.com" userId="q458QtyDFswSNAh8IwFczwOZ1oDmZMytcegMrY0Jeyw=" providerId="None" clId="Web-{7D2F9DEC-235C-44B5-88C9-217B6300BCB4}" dt="2021-06-15T14:51:00.151" v="1" actId="1076"/>
        <pc:sldMkLst>
          <pc:docMk/>
          <pc:sldMk cId="2712545328" sldId="349"/>
        </pc:sldMkLst>
        <pc:spChg chg="mod">
          <ac:chgData name="christine.coitout@gmail.com" userId="q458QtyDFswSNAh8IwFczwOZ1oDmZMytcegMrY0Jeyw=" providerId="None" clId="Web-{7D2F9DEC-235C-44B5-88C9-217B6300BCB4}" dt="2021-06-15T14:51:00.151" v="1" actId="1076"/>
          <ac:spMkLst>
            <pc:docMk/>
            <pc:sldMk cId="2712545328" sldId="349"/>
            <ac:spMk id="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E47FE-DBEF-4A7C-A355-30CEA4604859}" type="datetimeFigureOut">
              <a:rPr lang="fr-FR" smtClean="0"/>
              <a:t>19/06/2021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FCD01-F9CE-4C44-9F78-7DBF3D9CB3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062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19/06/2021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19/06/2021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19/06/2021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19/06/2021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19/06/2021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19/06/2021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19/06/2021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19/06/2021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19/06/2021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19/06/2021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19/06/2021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043F6C-A85B-4A8B-8892-12E9E148F830}" type="datetimeFigureOut">
              <a:rPr lang="fr-FR" smtClean="0"/>
              <a:t>19/06/2021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fr-FR" sz="8900" dirty="0"/>
              <a:t>Suites numériques</a:t>
            </a:r>
            <a:br>
              <a:rPr lang="fr-FR" sz="8900" dirty="0"/>
            </a:br>
            <a:r>
              <a:rPr lang="fr-FR" dirty="0"/>
              <a:t>Série 8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53376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</a:rPr>
                  <a:t>Compléter le programme Python ci-dessous afin qu’il définisse la suite définie par </a:t>
                </a:r>
                <a:r>
                  <a:rPr lang="fr-FR" sz="3200" dirty="0">
                    <a:solidFill>
                      <a:schemeClr val="tx2"/>
                    </a:solidFill>
                  </a:rPr>
                  <a:t>:</a:t>
                </a:r>
              </a:p>
              <a:p>
                <a:pPr marL="0" indent="0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                      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def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u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n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500" b="0" dirty="0">
                    <a:solidFill>
                      <a:schemeClr val="tx2"/>
                    </a:solidFill>
                  </a:rPr>
                  <a:t> 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=…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                              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for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in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range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(………</m:t>
                    </m:r>
                  </m:oMath>
                </a14:m>
                <a:r>
                  <a:rPr lang="fr-FR" sz="2500" dirty="0">
                    <a:solidFill>
                      <a:schemeClr val="tx2"/>
                    </a:solidFill>
                  </a:rPr>
                  <a:t>) 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 ……</m:t>
                      </m:r>
                    </m:oMath>
                  </m:oMathPara>
                </a14:m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return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oMath>
                  </m:oMathPara>
                </a14:m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043608" y="2777540"/>
                <a:ext cx="7128792" cy="10105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fr-FR" sz="25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25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fr-FR" sz="25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=5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+1</m:t>
                                    </m:r>
                                  </m:sub>
                                </m:sSub>
                                <m:r>
                                  <a:rPr lang="fr-FR" sz="25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=3</m:t>
                                </m:r>
                                <m:sSub>
                                  <m:sSubPr>
                                    <m:ctrlP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fr-FR" sz="25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sz="25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2777540"/>
                <a:ext cx="7128792" cy="101053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043608" y="3876465"/>
            <a:ext cx="6048672" cy="23608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422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2500" dirty="0" smtClean="0">
                    <a:solidFill>
                      <a:schemeClr val="tx2"/>
                    </a:solidFill>
                  </a:rPr>
                  <a:t>Compléter le programme Python ci-dessous afin qu’il définisse la suite définie par :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2500" b="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def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d>
                        <m:dPr>
                          <m:ctrlPr>
                            <a:rPr lang="fr-FR" sz="25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5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</m:d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 ……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for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range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fr-FR" sz="25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5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………</m:t>
                          </m:r>
                        </m:e>
                      </m:d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 ……</m:t>
                      </m:r>
                    </m:oMath>
                  </m:oMathPara>
                </a14:m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/>
                        </a:rPr>
                        <m:t>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return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oMath>
                  </m:oMathPara>
                </a14:m>
                <a:endParaRPr lang="fr-FR" sz="25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97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711593" y="2777540"/>
                <a:ext cx="4164664" cy="10105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fr-FR" sz="25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5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fr-FR" sz="2500" i="1">
                                  <a:latin typeface="Cambria Math" panose="02040503050406030204" pitchFamily="18" charset="0"/>
                                </a:rPr>
                                <m:t>=−2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fr-FR" sz="2500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fr-FR" sz="25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25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dirty="0"/>
                  <a:t> </a:t>
                </a:r>
                <a:endParaRPr lang="fr-FR" sz="32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1593" y="2777540"/>
                <a:ext cx="4164664" cy="101053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2267744" y="4293096"/>
            <a:ext cx="4824536" cy="203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376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8900" dirty="0"/>
              <a:t>Correction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383122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 programme écrit ci-dessous </a:t>
                </a:r>
              </a:p>
              <a:p>
                <a:pPr marL="0" indent="0" algn="ctr">
                  <a:buNone/>
                </a:pPr>
                <a:endParaRPr lang="fr-FR" sz="2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</a:t>
                </a:r>
                <a:r>
                  <a:rPr lang="fr-FR" sz="2500" dirty="0" err="1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def</a:t>
                </a:r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u(n):    </a:t>
                </a:r>
              </a:p>
              <a:p>
                <a:pPr marL="0" indent="0">
                  <a:buNone/>
                </a:pPr>
                <a:r>
                  <a:rPr lang="fr-FR" sz="2500" b="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u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=2∗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∗∗2−3</m:t>
                    </m:r>
                  </m:oMath>
                </a14:m>
                <a:endParaRPr lang="fr-FR" sz="2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return u</a:t>
                </a:r>
              </a:p>
              <a:p>
                <a:pPr marL="0" indent="0" algn="ctr">
                  <a:buNone/>
                </a:pPr>
                <a:endParaRPr lang="fr-FR" sz="2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la suite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2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) par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2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=u(n). Donner l’expression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5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2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r-FR" sz="25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en fonction de </a:t>
                </a:r>
                <a14:m>
                  <m:oMath xmlns:m="http://schemas.openxmlformats.org/officeDocument/2006/math">
                    <m:r>
                      <a:rPr lang="fr-FR" sz="25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  <a:b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25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97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547664" y="2708920"/>
            <a:ext cx="4824536" cy="18722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047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 programme écrit ci-dessous </a:t>
                </a:r>
              </a:p>
              <a:p>
                <a:pPr marL="0" indent="0" algn="ctr">
                  <a:buNone/>
                </a:pPr>
                <a:endParaRPr lang="fr-FR" sz="2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</a:t>
                </a:r>
                <a:r>
                  <a:rPr lang="fr-FR" sz="2500" dirty="0" err="1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def</a:t>
                </a:r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u(n):    </a:t>
                </a:r>
              </a:p>
              <a:p>
                <a:pPr marL="0" indent="0">
                  <a:buNone/>
                </a:pPr>
                <a:r>
                  <a:rPr lang="fr-FR" sz="2500" b="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u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=2∗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∗∗2−3</m:t>
                    </m:r>
                  </m:oMath>
                </a14:m>
                <a:endParaRPr lang="fr-FR" sz="2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return u</a:t>
                </a:r>
              </a:p>
              <a:p>
                <a:pPr marL="0" indent="0" algn="ctr">
                  <a:buNone/>
                </a:pPr>
                <a:endParaRPr lang="fr-FR" sz="2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2800" i="1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6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6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6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r-FR" sz="60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fr-FR" sz="6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fr-FR" sz="6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6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fr-FR" sz="6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6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25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083" b="-6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547664" y="2708920"/>
            <a:ext cx="4824536" cy="18722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671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pPr marL="0" indent="0" algn="ctr">
                  <a:buNone/>
                </a:pPr>
                <a:r>
                  <a:rPr lang="fr-FR" sz="36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 programme écrit ci-dessous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</a:t>
                </a:r>
                <a:r>
                  <a:rPr lang="fr-FR" sz="3600" dirty="0" err="1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def</a:t>
                </a:r>
                <a:r>
                  <a:rPr lang="fr-FR" sz="36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u(n):</a:t>
                </a:r>
              </a:p>
              <a:p>
                <a:pPr marL="0" indent="0">
                  <a:buNone/>
                </a:pPr>
                <a:r>
                  <a:rPr lang="fr-FR" sz="3600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if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%2==0</m:t>
                    </m:r>
                  </m:oMath>
                </a14:m>
                <a:r>
                  <a:rPr lang="fr-FR" sz="3600" b="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6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36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u</m:t>
                      </m:r>
                      <m:r>
                        <a:rPr lang="fr-FR" sz="36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FR" sz="36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</m:num>
                        <m:den>
                          <m:r>
                            <a:rPr lang="fr-FR" sz="36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3600" b="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3600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else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endParaRPr lang="fr-FR" sz="3600" b="0" i="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3600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       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u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=3∗</m:t>
                    </m:r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</m:t>
                    </m:r>
                  </m:oMath>
                </a14:m>
                <a:endParaRPr lang="fr-FR" sz="3600" b="0" i="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3600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return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u</m:t>
                    </m:r>
                  </m:oMath>
                </a14:m>
                <a:endParaRPr lang="fr-FR" sz="3600" b="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600" dirty="0">
                    <a:solidFill>
                      <a:schemeClr val="tx2"/>
                    </a:solidFill>
                  </a:rPr>
                  <a:t>Que renvoie u</a:t>
                </a:r>
                <a14:m>
                  <m:oMath xmlns:m="http://schemas.openxmlformats.org/officeDocument/2006/math"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4) </m:t>
                    </m:r>
                  </m:oMath>
                </a14:m>
                <a:r>
                  <a:rPr lang="fr-FR" sz="3600" dirty="0">
                    <a:solidFill>
                      <a:schemeClr val="tx2"/>
                    </a:solidFill>
                  </a:rPr>
                  <a:t>puis u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(5)</m:t>
                    </m:r>
                  </m:oMath>
                </a14:m>
                <a:r>
                  <a:rPr lang="fr-FR" sz="3600" dirty="0">
                    <a:solidFill>
                      <a:schemeClr val="tx2"/>
                    </a:solidFill>
                  </a:rPr>
                  <a:t> ?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9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547664" y="2564904"/>
            <a:ext cx="5688632" cy="26642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544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pPr marL="0" indent="0" algn="ctr">
                  <a:buNone/>
                </a:pPr>
                <a:r>
                  <a:rPr lang="fr-FR" sz="36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 programme écrit ci-dessous </a:t>
                </a:r>
              </a:p>
              <a:p>
                <a:pPr marL="0" indent="0">
                  <a:buNone/>
                </a:pPr>
                <a:r>
                  <a:rPr lang="fr-FR" sz="36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</a:t>
                </a:r>
                <a:r>
                  <a:rPr lang="fr-FR" sz="3600" dirty="0" err="1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def</a:t>
                </a:r>
                <a:r>
                  <a:rPr lang="fr-FR" sz="36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u(n):</a:t>
                </a:r>
              </a:p>
              <a:p>
                <a:pPr marL="0" indent="0">
                  <a:buNone/>
                </a:pPr>
                <a:r>
                  <a:rPr lang="fr-FR" sz="3600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if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%2==0</m:t>
                    </m:r>
                  </m:oMath>
                </a14:m>
                <a:r>
                  <a:rPr lang="fr-FR" sz="3600" b="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6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36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u</m:t>
                      </m:r>
                      <m:r>
                        <a:rPr lang="fr-FR" sz="36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FR" sz="36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</m:num>
                        <m:den>
                          <m:r>
                            <a:rPr lang="fr-FR" sz="36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3600" b="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3600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else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endParaRPr lang="fr-FR" sz="3600" b="0" i="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3600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       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u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=3∗</m:t>
                    </m:r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</m:t>
                    </m:r>
                  </m:oMath>
                </a14:m>
                <a:endParaRPr lang="fr-FR" sz="3600" b="0" i="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3600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return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u</m:t>
                    </m:r>
                  </m:oMath>
                </a14:m>
                <a:endParaRPr lang="fr-FR" sz="3600" b="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5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fr-FR" sz="50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est pair donc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0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u</m:t>
                    </m:r>
                    <m:d>
                      <m:dPr>
                        <m:ctrlPr>
                          <a:rPr lang="fr-FR" sz="5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5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e>
                    </m:d>
                    <m:r>
                      <a:rPr lang="fr-FR" sz="5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5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5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fr-FR" sz="5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fr-FR" sz="5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</m:oMath>
                </a14:m>
                <a:endParaRPr lang="fr-FR" sz="50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5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5 </m:t>
                    </m:r>
                  </m:oMath>
                </a14:m>
                <a:r>
                  <a:rPr lang="fr-FR" sz="50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est impair donc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0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u</m:t>
                    </m:r>
                    <m:d>
                      <m:dPr>
                        <m:ctrlPr>
                          <a:rPr lang="fr-FR" sz="5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5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e>
                    </m:d>
                    <m:r>
                      <a:rPr lang="fr-FR" sz="5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=3×5=15</m:t>
                    </m:r>
                  </m:oMath>
                </a14:m>
                <a:endParaRPr lang="fr-FR" sz="50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3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917" b="-15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547664" y="2348880"/>
            <a:ext cx="5688632" cy="25202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5531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</a:rPr>
                  <a:t>On considère le programme écrit ci-dessous :</a:t>
                </a:r>
              </a:p>
              <a:p>
                <a:pPr marL="0" indent="0" algn="ctr">
                  <a:buNone/>
                </a:pPr>
                <a:endParaRPr lang="fr-FR" sz="3200" b="0" i="0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for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range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32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∗∗2−1</m:t>
                      </m:r>
                    </m:oMath>
                  </m:oMathPara>
                </a14:m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print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</a:rPr>
                  <a:t>Quelle est la valeur affichée à l’exécution du programme ?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6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907704" y="2636912"/>
            <a:ext cx="4392488" cy="1944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961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</a:rPr>
                  <a:t>On considère le programme écrit ci-dessous :</a:t>
                </a:r>
                <a:endParaRPr lang="fr-FR" sz="3200" b="0" i="0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for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range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32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∗∗2−1</m:t>
                      </m:r>
                    </m:oMath>
                  </m:oMathPara>
                </a14:m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print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rgbClr val="00B050"/>
                    </a:solidFill>
                  </a:rPr>
                  <a:t>On répète deux fois l’instruction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20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u</m:t>
                    </m:r>
                    <m:r>
                      <a:rPr lang="fr-FR" sz="32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3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32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p>
                        <m:r>
                          <a:rPr lang="fr-FR" sz="32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32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fr-FR" sz="32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3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=3     </m:t>
                      </m:r>
                      <m:r>
                        <m:rPr>
                          <m:sty m:val="p"/>
                        </m:rPr>
                        <a:rPr lang="fr-FR" sz="32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puis</m:t>
                      </m:r>
                      <m:r>
                        <a:rPr lang="fr-FR" sz="3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     </m:t>
                      </m:r>
                      <m:r>
                        <m:rPr>
                          <m:sty m:val="p"/>
                        </m:rPr>
                        <a:rPr lang="fr-FR" sz="32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3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=9−1=8   </m:t>
                      </m:r>
                    </m:oMath>
                  </m:oMathPara>
                </a14:m>
                <a:endParaRPr lang="fr-FR" sz="3200" i="1" dirty="0">
                  <a:solidFill>
                    <a:srgbClr val="00B050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rgbClr val="00B050"/>
                    </a:solidFill>
                  </a:rPr>
                  <a:t>         puis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20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u</m:t>
                    </m:r>
                    <m:r>
                      <a:rPr lang="fr-FR" sz="32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=64−1=63  </m:t>
                    </m:r>
                  </m:oMath>
                </a14:m>
                <a:endParaRPr lang="fr-FR" sz="3200" i="1" dirty="0">
                  <a:solidFill>
                    <a:srgbClr val="00B050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rgbClr val="00B050"/>
                    </a:solidFill>
                  </a:rPr>
                  <a:t>la valeur affichée à l’exécution du programme est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63.</m:t>
                    </m:r>
                  </m:oMath>
                </a14:m>
                <a:endParaRPr lang="fr-FR" sz="32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222" b="-23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907704" y="2348880"/>
            <a:ext cx="4392488" cy="1728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442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</a:rPr>
                  <a:t>On considère le programme écrit ci-dessous :</a:t>
                </a:r>
              </a:p>
              <a:p>
                <a:pPr marL="0" indent="0" algn="ctr">
                  <a:buNone/>
                </a:pPr>
                <a:endParaRPr lang="fr-FR" sz="2500" b="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                               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for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in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range</m:t>
                    </m:r>
                    <m:d>
                      <m:dPr>
                        <m:ctrlPr>
                          <a:rPr lang="fr-FR" sz="2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5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1,3</m:t>
                        </m:r>
                      </m:e>
                    </m:d>
                  </m:oMath>
                </a14:m>
                <a:r>
                  <a:rPr lang="fr-FR" sz="2500" b="0" dirty="0">
                    <a:solidFill>
                      <a:schemeClr val="tx2"/>
                    </a:solidFill>
                  </a:rPr>
                  <a:t> 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=3−2∗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print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</a:rPr>
                  <a:t>Quelle est la valeur affichée à l’exécution du programme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2339752" y="2780928"/>
            <a:ext cx="4680520" cy="21602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90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 programme écrit ci-dessous </a:t>
                </a:r>
              </a:p>
              <a:p>
                <a:pPr marL="0" indent="0" algn="ctr">
                  <a:buNone/>
                </a:pPr>
                <a:endParaRPr lang="fr-FR" sz="2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</a:t>
                </a:r>
                <a:r>
                  <a:rPr lang="fr-FR" sz="2500" dirty="0" err="1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def</a:t>
                </a:r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u(n):    </a:t>
                </a:r>
              </a:p>
              <a:p>
                <a:pPr marL="0" indent="0">
                  <a:buNone/>
                </a:pPr>
                <a:r>
                  <a:rPr lang="fr-FR" sz="2500" b="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u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=2∗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∗∗2−3</m:t>
                    </m:r>
                  </m:oMath>
                </a14:m>
                <a:endParaRPr lang="fr-FR" sz="2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return u</a:t>
                </a:r>
              </a:p>
              <a:p>
                <a:pPr marL="0" indent="0" algn="ctr">
                  <a:buNone/>
                </a:pPr>
                <a:endParaRPr lang="fr-FR" sz="2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la suite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2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) par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25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=u(n). Donner l’expression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5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2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r-FR" sz="2500" dirty="0" smtClean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en fonction de </a:t>
                </a:r>
                <a14:m>
                  <m:oMath xmlns:m="http://schemas.openxmlformats.org/officeDocument/2006/math">
                    <m:r>
                      <a:rPr lang="fr-FR" sz="25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  <a:br>
                  <a:rPr lang="fr-FR" sz="2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fr-FR" sz="25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97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547664" y="2708920"/>
            <a:ext cx="4824536" cy="18722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254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</a:rPr>
                  <a:t>On considère le programme écrit ci-dessous :</a:t>
                </a:r>
              </a:p>
              <a:p>
                <a:pPr marL="0" indent="0" algn="ctr">
                  <a:buNone/>
                </a:pPr>
                <a:endParaRPr lang="fr-FR" sz="2500" b="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                               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for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in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range</m:t>
                    </m:r>
                    <m:d>
                      <m:dPr>
                        <m:ctrlPr>
                          <a:rPr lang="fr-FR" sz="2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5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1,3</m:t>
                        </m:r>
                      </m:e>
                    </m:d>
                  </m:oMath>
                </a14:m>
                <a:r>
                  <a:rPr lang="fr-FR" sz="2500" b="0" dirty="0">
                    <a:solidFill>
                      <a:schemeClr val="tx2"/>
                    </a:solidFill>
                  </a:rPr>
                  <a:t> 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=3−2∗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print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rgbClr val="00B050"/>
                    </a:solidFill>
                  </a:rPr>
                  <a:t>On répète deux fois l’instruction v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=3−2</m:t>
                    </m:r>
                    <m:r>
                      <m:rPr>
                        <m:sty m:val="p"/>
                      </m:rPr>
                      <a:rPr lang="fr-FR" sz="320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endParaRPr lang="fr-FR" sz="32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fr-FR" sz="3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=2     </m:t>
                      </m:r>
                      <m:r>
                        <m:rPr>
                          <m:sty m:val="p"/>
                        </m:rPr>
                        <a:rPr lang="fr-FR" sz="32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puis</m:t>
                      </m:r>
                      <m:r>
                        <a:rPr lang="fr-FR" sz="3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     </m:t>
                      </m:r>
                      <m:r>
                        <m:rPr>
                          <m:sty m:val="p"/>
                        </m:rPr>
                        <a:rPr lang="fr-FR" sz="32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fr-FR" sz="3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=3−4=−1   </m:t>
                      </m:r>
                    </m:oMath>
                  </m:oMathPara>
                </a14:m>
                <a:endParaRPr lang="fr-FR" sz="3200" i="1" dirty="0">
                  <a:solidFill>
                    <a:srgbClr val="00B050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rgbClr val="00B050"/>
                    </a:solidFill>
                  </a:rPr>
                  <a:t>         puis     v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=3+2=5  </m:t>
                    </m:r>
                  </m:oMath>
                </a14:m>
                <a:endParaRPr lang="fr-FR" sz="3200" i="1" dirty="0">
                  <a:solidFill>
                    <a:srgbClr val="00B050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rgbClr val="00B050"/>
                    </a:solidFill>
                  </a:rPr>
                  <a:t>la valeur affichée à l’exécution du programme est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5.</m:t>
                    </m:r>
                  </m:oMath>
                </a14:m>
                <a:endParaRPr lang="fr-FR" sz="32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222" b="-2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2267744" y="2492896"/>
            <a:ext cx="3384376" cy="15121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365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</a:rPr>
                  <a:t>On considère le programme écrit ci-dessous :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=5</m:t>
                      </m:r>
                    </m:oMath>
                  </m:oMathPara>
                </a14:m>
                <a:endParaRPr lang="fr-FR" sz="32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for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range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32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3200" b="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2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u</m:t>
                    </m:r>
                    <m:r>
                      <a:rPr lang="fr-FR" sz="32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=2∗</m:t>
                    </m:r>
                    <m:r>
                      <m:rPr>
                        <m:sty m:val="p"/>
                      </m:rPr>
                      <a:rPr lang="fr-FR" sz="32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u</m:t>
                    </m:r>
                    <m:r>
                      <a:rPr lang="fr-FR" sz="32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fr-FR" sz="32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endParaRPr lang="fr-FR" sz="32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print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</a:rPr>
                  <a:t>Quelle est la valeur affichée à l’exécution du programme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222" b="-22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2339752" y="2852936"/>
            <a:ext cx="3528392" cy="20162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939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25000" lnSpcReduction="20000"/>
              </a:bodyPr>
              <a:lstStyle/>
              <a:p>
                <a:pPr marL="0" indent="0" algn="ctr">
                  <a:buNone/>
                </a:pPr>
                <a:r>
                  <a:rPr lang="fr-FR" sz="6300" dirty="0">
                    <a:solidFill>
                      <a:schemeClr val="tx2"/>
                    </a:solidFill>
                  </a:rPr>
                  <a:t>On considère le programme écrit ci-dessous :</a:t>
                </a:r>
              </a:p>
              <a:p>
                <a:pPr marL="0" indent="0" algn="ctr">
                  <a:buNone/>
                </a:pPr>
                <a:endParaRPr lang="fr-FR" sz="63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8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8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8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=5</m:t>
                      </m:r>
                    </m:oMath>
                  </m:oMathPara>
                </a14:m>
                <a:endParaRPr lang="fr-FR" sz="80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8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8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for</m:t>
                      </m:r>
                      <m:r>
                        <a:rPr lang="fr-FR" sz="8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8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fr-FR" sz="8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8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fr-FR" sz="8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8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range</m:t>
                      </m:r>
                      <m:d>
                        <m:dPr>
                          <m:ctrlPr>
                            <a:rPr lang="fr-FR" sz="8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80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fr-FR" sz="8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8000" b="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:r>
                  <a:rPr lang="fr-FR" sz="8000" dirty="0">
                    <a:solidFill>
                      <a:schemeClr val="tx2"/>
                    </a:solidFill>
                  </a:rPr>
                  <a:t>                         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80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u</m:t>
                    </m:r>
                    <m:r>
                      <a:rPr lang="fr-FR" sz="80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=2∗</m:t>
                    </m:r>
                    <m:r>
                      <m:rPr>
                        <m:sty m:val="p"/>
                      </m:rPr>
                      <a:rPr lang="fr-FR" sz="80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u</m:t>
                    </m:r>
                    <m:r>
                      <a:rPr lang="fr-FR" sz="80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fr-FR" sz="80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endParaRPr lang="fr-FR" sz="80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8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8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print</m:t>
                      </m:r>
                      <m:r>
                        <a:rPr lang="fr-FR" sz="8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fr-FR" sz="8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80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80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63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20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fr-FR" sz="120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=0    </m:t>
                      </m:r>
                      <m:r>
                        <m:rPr>
                          <m:sty m:val="p"/>
                        </m:rPr>
                        <a:rPr lang="fr-FR" sz="120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120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=10+0=10</m:t>
                      </m:r>
                    </m:oMath>
                  </m:oMathPara>
                </a14:m>
                <a:endParaRPr lang="fr-FR" sz="120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20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fr-FR" sz="120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=1    </m:t>
                      </m:r>
                      <m:r>
                        <m:rPr>
                          <m:sty m:val="p"/>
                        </m:rPr>
                        <a:rPr lang="fr-FR" sz="120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120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=20+1=21</m:t>
                      </m:r>
                    </m:oMath>
                  </m:oMathPara>
                </a14:m>
                <a:endParaRPr lang="fr-FR" sz="120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20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fr-FR" sz="120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=2    </m:t>
                      </m:r>
                      <m:r>
                        <m:rPr>
                          <m:sty m:val="p"/>
                        </m:rPr>
                        <a:rPr lang="fr-FR" sz="120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120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=42+2=44</m:t>
                      </m:r>
                    </m:oMath>
                  </m:oMathPara>
                </a14:m>
                <a:endParaRPr lang="fr-FR" sz="120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12000" dirty="0">
                    <a:solidFill>
                      <a:srgbClr val="00B050"/>
                    </a:solidFill>
                  </a:rPr>
                  <a:t> la valeur affichée à l’exécution du programme est </a:t>
                </a:r>
                <a14:m>
                  <m:oMath xmlns:m="http://schemas.openxmlformats.org/officeDocument/2006/math">
                    <m:r>
                      <a:rPr lang="fr-FR" sz="12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44.</m:t>
                    </m:r>
                  </m:oMath>
                </a14:m>
                <a:endParaRPr lang="fr-FR" sz="120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70" t="-1389" r="-25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2483768" y="2348880"/>
            <a:ext cx="3456384" cy="15121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858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</a:rPr>
                  <a:t>On considère le programme écrit ci-dessous :</a:t>
                </a:r>
              </a:p>
              <a:p>
                <a:pPr marL="0" indent="0">
                  <a:buNone/>
                </a:pPr>
                <a:r>
                  <a:rPr lang="fr-FR" sz="2500" b="0" dirty="0">
                    <a:solidFill>
                      <a:schemeClr val="tx2"/>
                    </a:solidFill>
                  </a:rPr>
                  <a:t>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def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v</m:t>
                    </m:r>
                    <m:d>
                      <m:dPr>
                        <m:ctrlPr>
                          <a:rPr lang="fr-FR" sz="2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25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e>
                    </m:d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:</m:t>
                    </m:r>
                  </m:oMath>
                </a14:m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:r>
                  <a:rPr lang="fr-FR" sz="2500" b="0" dirty="0">
                    <a:solidFill>
                      <a:schemeClr val="tx2"/>
                    </a:solidFill>
                  </a:rPr>
                  <a:t>       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v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for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range</m:t>
                      </m:r>
                      <m:d>
                        <m:dPr>
                          <m:ctrlPr>
                            <a:rPr lang="fr-FR" sz="25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5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</m:d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=2∗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:r>
                  <a:rPr lang="fr-FR" sz="2500" b="0" dirty="0">
                    <a:solidFill>
                      <a:schemeClr val="tx2"/>
                    </a:solidFill>
                  </a:rPr>
                  <a:t>       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return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</a:rPr>
                  <a:t>Donner le premier terme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5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fr-FR" sz="2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fr-FR" sz="2500" dirty="0">
                    <a:solidFill>
                      <a:schemeClr val="tx2"/>
                    </a:solidFill>
                  </a:rPr>
                  <a:t> et la relation de récurrence de la suite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5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5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5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fr-FR" sz="25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fr-FR" sz="2500" dirty="0">
                    <a:solidFill>
                      <a:schemeClr val="tx2"/>
                    </a:solidFill>
                  </a:rPr>
                  <a:t> définie par ce programme.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96" t="-1111" r="-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2699792" y="2420888"/>
            <a:ext cx="3456384" cy="20882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668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</a:rPr>
                  <a:t>On considère le programme écrit ci-dessous :</a:t>
                </a:r>
              </a:p>
              <a:p>
                <a:pPr marL="0" indent="0">
                  <a:buNone/>
                </a:pPr>
                <a:r>
                  <a:rPr lang="fr-FR" sz="2500" b="0" dirty="0">
                    <a:solidFill>
                      <a:schemeClr val="tx2"/>
                    </a:solidFill>
                  </a:rPr>
                  <a:t>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def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v</m:t>
                    </m:r>
                    <m:d>
                      <m:dPr>
                        <m:ctrlPr>
                          <a:rPr lang="fr-FR" sz="2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25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e>
                    </m:d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:</m:t>
                    </m:r>
                  </m:oMath>
                </a14:m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:r>
                  <a:rPr lang="fr-FR" sz="2500" b="0" dirty="0">
                    <a:solidFill>
                      <a:schemeClr val="tx2"/>
                    </a:solidFill>
                  </a:rPr>
                  <a:t>       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v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for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range</m:t>
                      </m:r>
                      <m:d>
                        <m:dPr>
                          <m:ctrlPr>
                            <a:rPr lang="fr-FR" sz="25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5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</m:d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=2∗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:r>
                  <a:rPr lang="fr-FR" sz="2500" b="0" dirty="0">
                    <a:solidFill>
                      <a:schemeClr val="tx2"/>
                    </a:solidFill>
                  </a:rPr>
                  <a:t>       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return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5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5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fr-FR" sz="35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35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=−1</m:t>
                      </m:r>
                    </m:oMath>
                  </m:oMathPara>
                </a14:m>
                <a:endParaRPr lang="fr-FR" sz="35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3500" dirty="0">
                    <a:solidFill>
                      <a:srgbClr val="00B050"/>
                    </a:solidFill>
                  </a:rPr>
                  <a:t>et pour tout entier naturel </a:t>
                </a:r>
                <a14:m>
                  <m:oMath xmlns:m="http://schemas.openxmlformats.org/officeDocument/2006/math">
                    <m:r>
                      <a:rPr lang="fr-FR" sz="35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fr-FR" sz="35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:</m:t>
                    </m:r>
                  </m:oMath>
                </a14:m>
                <a:endParaRPr lang="fr-FR" sz="3500" i="1" dirty="0">
                  <a:solidFill>
                    <a:srgbClr val="00B050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5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5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fr-FR" sz="35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fr-FR" sz="35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fr-FR" sz="35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fr-FR" sz="35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5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fr-FR" sz="35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fr-FR" sz="35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fr-FR" sz="35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endParaRPr lang="fr-FR" sz="25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2411760" y="2420888"/>
            <a:ext cx="3816424" cy="20882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14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fr-FR" sz="2900" dirty="0">
                    <a:solidFill>
                      <a:schemeClr val="tx2"/>
                    </a:solidFill>
                  </a:rPr>
                  <a:t>On considère le programme écrit ci-dessous :</a:t>
                </a:r>
              </a:p>
              <a:p>
                <a:pPr marL="0" indent="0" algn="ctr">
                  <a:buNone/>
                </a:pPr>
                <a:endParaRPr lang="fr-FR" sz="29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9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def</m:t>
                      </m:r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d>
                        <m:dPr>
                          <m:ctrlPr>
                            <a:rPr lang="fr-FR" sz="29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9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</m:d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29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sz="2900" b="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                                          </m:t>
                    </m:r>
                    <m:r>
                      <m:rPr>
                        <m:sty m:val="p"/>
                      </m:rP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for</m:t>
                    </m:r>
                    <m: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in</m:t>
                    </m:r>
                    <m: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range</m:t>
                    </m:r>
                    <m: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n</m:t>
                    </m:r>
                    <m: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900" dirty="0">
                    <a:solidFill>
                      <a:schemeClr val="tx2"/>
                    </a:solidFill>
                  </a:rPr>
                  <a:t> 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=4∗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−3∗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oMath>
                  </m:oMathPara>
                </a14:m>
                <a:endParaRPr lang="fr-FR" sz="29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return</m:t>
                      </m:r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oMath>
                  </m:oMathPara>
                </a14:m>
                <a:endParaRPr lang="fr-FR" sz="29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29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2900" dirty="0">
                    <a:solidFill>
                      <a:schemeClr val="tx2"/>
                    </a:solidFill>
                  </a:rPr>
                  <a:t>Donner le premier terme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9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9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29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fr-FR" sz="2900" dirty="0">
                    <a:solidFill>
                      <a:schemeClr val="tx2"/>
                    </a:solidFill>
                  </a:rPr>
                  <a:t> et la relation de récurrence de la suite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9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9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9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29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fr-FR" sz="2900" dirty="0">
                    <a:solidFill>
                      <a:schemeClr val="tx2"/>
                    </a:solidFill>
                  </a:rPr>
                  <a:t> définie par ce programme.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222" b="-13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2987824" y="2636912"/>
            <a:ext cx="4320480" cy="2376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35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 algn="ctr">
                  <a:buNone/>
                </a:pPr>
                <a:r>
                  <a:rPr lang="fr-FR" sz="2900" dirty="0">
                    <a:solidFill>
                      <a:schemeClr val="tx2"/>
                    </a:solidFill>
                  </a:rPr>
                  <a:t>On considère le programme écrit ci-dessous :</a:t>
                </a:r>
              </a:p>
              <a:p>
                <a:pPr marL="0" indent="0" algn="ctr">
                  <a:buNone/>
                </a:pPr>
                <a:endParaRPr lang="fr-FR" sz="29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9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def</m:t>
                      </m:r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d>
                        <m:dPr>
                          <m:ctrlPr>
                            <a:rPr lang="fr-FR" sz="29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9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</m:d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29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sz="2900" b="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                                          </m:t>
                    </m:r>
                    <m:r>
                      <m:rPr>
                        <m:sty m:val="p"/>
                      </m:rP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for</m:t>
                    </m:r>
                    <m: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in</m:t>
                    </m:r>
                    <m: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range</m:t>
                    </m:r>
                    <m: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n</m:t>
                    </m:r>
                    <m: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900" dirty="0">
                    <a:solidFill>
                      <a:schemeClr val="tx2"/>
                    </a:solidFill>
                  </a:rPr>
                  <a:t> 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=4∗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−3∗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oMath>
                  </m:oMathPara>
                </a14:m>
                <a:endParaRPr lang="fr-FR" sz="29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return</m:t>
                      </m:r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oMath>
                  </m:oMathPara>
                </a14:m>
                <a:endParaRPr lang="fr-FR" sz="29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29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2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fr-FR" sz="32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3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sz="32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rgbClr val="00B050"/>
                    </a:solidFill>
                  </a:rPr>
                  <a:t>et pour tout entier naturel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fr-FR" sz="32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:</m:t>
                    </m:r>
                    <m:sSub>
                      <m:sSubPr>
                        <m:ctrlPr>
                          <a:rPr lang="fr-FR" sz="3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fr-FR" sz="3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fr-FR" sz="32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=4</m:t>
                    </m:r>
                    <m:sSub>
                      <m:sSubPr>
                        <m:ctrlPr>
                          <a:rPr lang="fr-FR" sz="3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fr-FR" sz="32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−3</m:t>
                    </m:r>
                    <m:r>
                      <a:rPr lang="fr-FR" sz="32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fr-FR" sz="32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917" b="-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2987824" y="2636912"/>
            <a:ext cx="4320480" cy="2376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305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</a:rPr>
                  <a:t>On considère le programme écrit ci-dessous :</a:t>
                </a:r>
              </a:p>
              <a:p>
                <a:pPr marL="0" indent="0" algn="ctr">
                  <a:buNone/>
                </a:pPr>
                <a:endParaRPr lang="fr-FR" sz="2500" b="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def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d>
                        <m:dPr>
                          <m:ctrlPr>
                            <a:rPr lang="fr-FR" sz="25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5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</m:d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for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range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fr-FR" sz="25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5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1,</m:t>
                          </m:r>
                          <m:r>
                            <m:rPr>
                              <m:sty m:val="p"/>
                            </m:rPr>
                            <a:rPr lang="fr-FR" sz="25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a:rPr lang="fr-FR" sz="25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:r>
                  <a:rPr lang="fr-FR" sz="2500" dirty="0">
                    <a:solidFill>
                      <a:schemeClr val="tx2"/>
                    </a:solidFill>
                  </a:rPr>
                  <a:t>                 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u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u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+1/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i</m:t>
                    </m:r>
                  </m:oMath>
                </a14:m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return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oMath>
                  </m:oMathPara>
                </a14:m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</a:rPr>
                  <a:t>Donner le premier terme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5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2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fr-FR" sz="2500" dirty="0">
                    <a:solidFill>
                      <a:schemeClr val="tx2"/>
                    </a:solidFill>
                  </a:rPr>
                  <a:t> et la relation de récurrence de la suite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5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5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5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25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fr-FR" sz="2500" dirty="0">
                    <a:solidFill>
                      <a:schemeClr val="tx2"/>
                    </a:solidFill>
                  </a:rPr>
                  <a:t> définie par ce programme.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70" t="-1111" r="-118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2195736" y="2636912"/>
            <a:ext cx="5040560" cy="23042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691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</a:rPr>
                  <a:t>On considère le programme écrit ci-dessous :</a:t>
                </a:r>
              </a:p>
              <a:p>
                <a:pPr marL="0" indent="0" algn="ctr">
                  <a:buNone/>
                </a:pPr>
                <a:endParaRPr lang="fr-FR" sz="2500" b="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def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d>
                        <m:dPr>
                          <m:ctrlPr>
                            <a:rPr lang="fr-FR" sz="25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5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</m:d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for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range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fr-FR" sz="25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5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1,</m:t>
                          </m:r>
                          <m:r>
                            <m:rPr>
                              <m:sty m:val="p"/>
                            </m:rPr>
                            <a:rPr lang="fr-FR" sz="25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a:rPr lang="fr-FR" sz="25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:r>
                  <a:rPr lang="fr-FR" sz="2500" dirty="0">
                    <a:solidFill>
                      <a:schemeClr val="tx2"/>
                    </a:solidFill>
                  </a:rPr>
                  <a:t>                 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u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u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+1/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i</m:t>
                    </m:r>
                  </m:oMath>
                </a14:m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return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oMath>
                  </m:oMathPara>
                </a14:m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8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fr-FR" sz="28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28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sz="28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2800" dirty="0">
                    <a:solidFill>
                      <a:srgbClr val="00B050"/>
                    </a:solidFill>
                  </a:rPr>
                  <a:t>et pour tout entier naturel </a:t>
                </a:r>
                <a14:m>
                  <m:oMath xmlns:m="http://schemas.openxmlformats.org/officeDocument/2006/math">
                    <m:r>
                      <a:rPr lang="fr-FR" sz="28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fr-FR" sz="28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:</m:t>
                    </m:r>
                    <m:sSub>
                      <m:sSubPr>
                        <m:ctrlPr>
                          <a:rPr lang="fr-FR" sz="2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2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fr-FR" sz="2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fr-FR" sz="28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2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2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fr-FR" sz="28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fr-FR" sz="2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2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fr-FR" sz="2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den>
                    </m:f>
                  </m:oMath>
                </a14:m>
                <a:endParaRPr lang="fr-FR" sz="25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2195736" y="2636912"/>
            <a:ext cx="5040560" cy="21602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068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</a:rPr>
                  <a:t>Compléter le programme Python ci-dessous afin qu’il définisse la suite définie par </a:t>
                </a:r>
                <a:r>
                  <a:rPr lang="fr-FR" sz="3200" dirty="0">
                    <a:solidFill>
                      <a:schemeClr val="tx2"/>
                    </a:solidFill>
                  </a:rPr>
                  <a:t>:</a:t>
                </a:r>
              </a:p>
              <a:p>
                <a:pPr marL="0" indent="0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                      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def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u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n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500" b="0" dirty="0">
                    <a:solidFill>
                      <a:schemeClr val="tx2"/>
                    </a:solidFill>
                  </a:rPr>
                  <a:t> 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=…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                              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for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in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range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(………</m:t>
                    </m:r>
                  </m:oMath>
                </a14:m>
                <a:r>
                  <a:rPr lang="fr-FR" sz="2500" dirty="0">
                    <a:solidFill>
                      <a:schemeClr val="tx2"/>
                    </a:solidFill>
                  </a:rPr>
                  <a:t>) 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 ……</m:t>
                      </m:r>
                    </m:oMath>
                  </m:oMathPara>
                </a14:m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return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oMath>
                  </m:oMathPara>
                </a14:m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043608" y="2777540"/>
                <a:ext cx="7128792" cy="10105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fr-FR" sz="25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25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fr-FR" sz="25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=5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+1</m:t>
                                    </m:r>
                                  </m:sub>
                                </m:sSub>
                                <m:r>
                                  <a:rPr lang="fr-FR" sz="25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=3</m:t>
                                </m:r>
                                <m:sSub>
                                  <m:sSubPr>
                                    <m:ctrlP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fr-FR" sz="25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sz="25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2777540"/>
                <a:ext cx="7128792" cy="101053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043608" y="3876465"/>
            <a:ext cx="6048672" cy="23608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13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pPr marL="0" indent="0" algn="ctr">
                  <a:buNone/>
                </a:pPr>
                <a:r>
                  <a:rPr lang="fr-FR" sz="36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considère le programme écrit ci-dessous 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</a:t>
                </a:r>
                <a:r>
                  <a:rPr lang="fr-FR" sz="3600" dirty="0" err="1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def</a:t>
                </a:r>
                <a:r>
                  <a:rPr lang="fr-FR" sz="36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u(n):</a:t>
                </a:r>
              </a:p>
              <a:p>
                <a:pPr marL="0" indent="0">
                  <a:buNone/>
                </a:pPr>
                <a:r>
                  <a:rPr lang="fr-FR" sz="3600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if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%2==0</m:t>
                    </m:r>
                  </m:oMath>
                </a14:m>
                <a:r>
                  <a:rPr lang="fr-FR" sz="3600" b="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6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36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u</m:t>
                      </m:r>
                      <m:r>
                        <a:rPr lang="fr-FR" sz="36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3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FR" sz="36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</m:num>
                        <m:den>
                          <m:r>
                            <a:rPr lang="fr-FR" sz="36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3600" b="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3600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else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endParaRPr lang="fr-FR" sz="3600" b="0" i="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3600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       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u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=3∗</m:t>
                    </m:r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</m:t>
                    </m:r>
                  </m:oMath>
                </a14:m>
                <a:endParaRPr lang="fr-FR" sz="3600" b="0" i="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3600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return</m:t>
                    </m:r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u</m:t>
                    </m:r>
                  </m:oMath>
                </a14:m>
                <a:endParaRPr lang="fr-FR" sz="3600" b="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600" dirty="0">
                    <a:solidFill>
                      <a:schemeClr val="tx2"/>
                    </a:solidFill>
                  </a:rPr>
                  <a:t>Que renvoie u</a:t>
                </a:r>
                <a14:m>
                  <m:oMath xmlns:m="http://schemas.openxmlformats.org/officeDocument/2006/math">
                    <m:r>
                      <a:rPr lang="fr-FR" sz="3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4) </m:t>
                    </m:r>
                  </m:oMath>
                </a14:m>
                <a:r>
                  <a:rPr lang="fr-FR" sz="3600" dirty="0">
                    <a:solidFill>
                      <a:schemeClr val="tx2"/>
                    </a:solidFill>
                  </a:rPr>
                  <a:t>puis u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(5)</m:t>
                    </m:r>
                  </m:oMath>
                </a14:m>
                <a:r>
                  <a:rPr lang="fr-FR" sz="3600" dirty="0">
                    <a:solidFill>
                      <a:schemeClr val="tx2"/>
                    </a:solidFill>
                  </a:rPr>
                  <a:t> ?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9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547664" y="2564904"/>
            <a:ext cx="5688632" cy="26642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071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</a:rPr>
                  <a:t>Compléter le programme Python ci-dessous afin qu’il définisse la suite définie par </a:t>
                </a:r>
                <a:r>
                  <a:rPr lang="fr-FR" sz="3200" dirty="0">
                    <a:solidFill>
                      <a:schemeClr val="tx2"/>
                    </a:solidFill>
                  </a:rPr>
                  <a:t>:</a:t>
                </a:r>
              </a:p>
              <a:p>
                <a:pPr marL="0" indent="0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                      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def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u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n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500" b="0" dirty="0">
                    <a:solidFill>
                      <a:schemeClr val="tx2"/>
                    </a:solidFill>
                  </a:rPr>
                  <a:t> 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=5</m:t>
                      </m:r>
                    </m:oMath>
                  </m:oMathPara>
                </a14:m>
                <a:endParaRPr lang="fr-FR" sz="2500" b="0" dirty="0">
                  <a:solidFill>
                    <a:srgbClr val="00B050"/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                              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for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in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range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fr-FR" sz="2500" dirty="0">
                    <a:solidFill>
                      <a:schemeClr val="tx2"/>
                    </a:solidFill>
                  </a:rPr>
                  <a:t>) 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=3∗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5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5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∗∗2</m:t>
                      </m:r>
                    </m:oMath>
                  </m:oMathPara>
                </a14:m>
                <a:endParaRPr lang="fr-FR" sz="25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return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oMath>
                  </m:oMathPara>
                </a14:m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043608" y="2777540"/>
                <a:ext cx="7128792" cy="10105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fr-FR" sz="25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25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fr-FR" sz="25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=5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+1</m:t>
                                    </m:r>
                                  </m:sub>
                                </m:sSub>
                                <m:r>
                                  <a:rPr lang="fr-FR" sz="25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=3</m:t>
                                </m:r>
                                <m:sSub>
                                  <m:sSubPr>
                                    <m:ctrlP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fr-FR" sz="25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fr-FR" sz="25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sz="25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2777540"/>
                <a:ext cx="7128792" cy="101053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043608" y="3876465"/>
            <a:ext cx="6048672" cy="23608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164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2500" dirty="0" smtClean="0">
                    <a:solidFill>
                      <a:schemeClr val="tx2"/>
                    </a:solidFill>
                  </a:rPr>
                  <a:t>Compléter le programme Python ci-dessous afin qu’il définisse la suite définie par :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2500" b="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def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d>
                        <m:dPr>
                          <m:ctrlPr>
                            <a:rPr lang="fr-FR" sz="25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5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</m:d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 ……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for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range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fr-FR" sz="25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5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………</m:t>
                          </m:r>
                        </m:e>
                      </m:d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 ……</m:t>
                      </m:r>
                    </m:oMath>
                  </m:oMathPara>
                </a14:m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/>
                        </a:rPr>
                        <m:t>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return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oMath>
                  </m:oMathPara>
                </a14:m>
                <a:endParaRPr lang="fr-FR" sz="25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97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711593" y="2777540"/>
                <a:ext cx="4164664" cy="10105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fr-FR" sz="25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5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fr-FR" sz="2500" i="1">
                                  <a:latin typeface="Cambria Math" panose="02040503050406030204" pitchFamily="18" charset="0"/>
                                </a:rPr>
                                <m:t>=−2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fr-FR" sz="2500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fr-FR" sz="25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25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dirty="0"/>
                  <a:t> </a:t>
                </a:r>
                <a:endParaRPr lang="fr-FR" sz="32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1593" y="2777540"/>
                <a:ext cx="4164664" cy="101053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2267744" y="4293096"/>
            <a:ext cx="4824536" cy="203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324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2500" dirty="0" smtClean="0">
                    <a:solidFill>
                      <a:schemeClr val="tx2"/>
                    </a:solidFill>
                  </a:rPr>
                  <a:t>Compléter le programme Python ci-dessous afin qu’il définisse la suite définie par :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2500" b="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def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d>
                        <m:dPr>
                          <m:ctrlPr>
                            <a:rPr lang="fr-FR" sz="25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5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</m:d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=−2</m:t>
                      </m:r>
                    </m:oMath>
                  </m:oMathPara>
                </a14:m>
                <a:endParaRPr lang="fr-FR" sz="2500" b="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for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range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fr-FR" sz="25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5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fr-FR" sz="25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</m:d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5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fr-FR" sz="25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∗∗2−1</m:t>
                      </m:r>
                    </m:oMath>
                  </m:oMathPara>
                </a14:m>
                <a:endParaRPr lang="fr-FR" sz="2500" dirty="0">
                  <a:solidFill>
                    <a:srgbClr val="00B050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/>
                        </a:rPr>
                        <m:t>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return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oMath>
                  </m:oMathPara>
                </a14:m>
                <a:endParaRPr lang="fr-FR" sz="25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711593" y="2777540"/>
                <a:ext cx="4164664" cy="10105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fr-FR" sz="25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5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fr-FR" sz="2500" i="1">
                                  <a:latin typeface="Cambria Math" panose="02040503050406030204" pitchFamily="18" charset="0"/>
                                </a:rPr>
                                <m:t>=−2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fr-FR" sz="2500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fr-FR" sz="25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fr-FR" sz="25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25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dirty="0"/>
                  <a:t> </a:t>
                </a:r>
                <a:endParaRPr lang="fr-FR" sz="32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1593" y="2777540"/>
                <a:ext cx="4164664" cy="101053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2267744" y="4293096"/>
            <a:ext cx="4824536" cy="203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45333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844824"/>
            <a:ext cx="7851648" cy="1828800"/>
          </a:xfrm>
        </p:spPr>
        <p:txBody>
          <a:bodyPr anchor="ctr">
            <a:normAutofit/>
          </a:bodyPr>
          <a:lstStyle/>
          <a:p>
            <a:pPr algn="ctr"/>
            <a:r>
              <a:rPr lang="fr-FR" sz="8000" dirty="0"/>
              <a:t>Fin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4124672"/>
            <a:ext cx="8359080" cy="1752600"/>
          </a:xfrm>
        </p:spPr>
        <p:txBody>
          <a:bodyPr anchor="ctr"/>
          <a:lstStyle/>
          <a:p>
            <a:pPr algn="ctr"/>
            <a:r>
              <a:rPr lang="fr-FR" dirty="0"/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35626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</a:rPr>
                  <a:t>On considère le programme écrit ci-dessous :</a:t>
                </a:r>
              </a:p>
              <a:p>
                <a:pPr marL="0" indent="0" algn="ctr">
                  <a:buNone/>
                </a:pPr>
                <a:endParaRPr lang="fr-FR" sz="3200" b="0" i="0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for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range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32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∗∗2−1</m:t>
                      </m:r>
                    </m:oMath>
                  </m:oMathPara>
                </a14:m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print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</a:rPr>
                  <a:t>Quelle est la valeur affichée à l’exécution du programme ?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6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907704" y="2636912"/>
            <a:ext cx="4392488" cy="1944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388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</a:rPr>
                  <a:t>On considère le programme écrit ci-dessous :</a:t>
                </a:r>
              </a:p>
              <a:p>
                <a:pPr marL="0" indent="0" algn="ctr">
                  <a:buNone/>
                </a:pPr>
                <a:endParaRPr lang="fr-FR" sz="2500" b="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                               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for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in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range</m:t>
                    </m:r>
                    <m:d>
                      <m:dPr>
                        <m:ctrlPr>
                          <a:rPr lang="fr-FR" sz="2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5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1,3</m:t>
                        </m:r>
                      </m:e>
                    </m:d>
                  </m:oMath>
                </a14:m>
                <a:r>
                  <a:rPr lang="fr-FR" sz="2500" b="0" dirty="0">
                    <a:solidFill>
                      <a:schemeClr val="tx2"/>
                    </a:solidFill>
                  </a:rPr>
                  <a:t> 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=3−2∗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print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</a:rPr>
                  <a:t>Quelle est la valeur affichée à l’exécution du programme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2339752" y="2780928"/>
            <a:ext cx="4680520" cy="21602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960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</a:rPr>
                  <a:t>On considère le programme écrit ci-dessous :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=5</m:t>
                      </m:r>
                    </m:oMath>
                  </m:oMathPara>
                </a14:m>
                <a:endParaRPr lang="fr-FR" sz="32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for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range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32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32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3200" b="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2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u</m:t>
                    </m:r>
                    <m:r>
                      <a:rPr lang="fr-FR" sz="32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=2∗</m:t>
                    </m:r>
                    <m:r>
                      <m:rPr>
                        <m:sty m:val="p"/>
                      </m:rPr>
                      <a:rPr lang="fr-FR" sz="32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u</m:t>
                    </m:r>
                    <m:r>
                      <a:rPr lang="fr-FR" sz="32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fr-FR" sz="32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endParaRPr lang="fr-FR" sz="32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print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32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chemeClr val="tx2"/>
                    </a:solidFill>
                  </a:rPr>
                  <a:t>Quelle est la valeur affichée à l’exécution du programme ?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222" b="-22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2195736" y="2852936"/>
            <a:ext cx="4752528" cy="20162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359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</a:rPr>
                  <a:t>On considère le programme écrit ci-dessous :</a:t>
                </a:r>
              </a:p>
              <a:p>
                <a:pPr marL="0" indent="0">
                  <a:buNone/>
                </a:pPr>
                <a:r>
                  <a:rPr lang="fr-FR" sz="2500" b="0" dirty="0">
                    <a:solidFill>
                      <a:schemeClr val="tx2"/>
                    </a:solidFill>
                  </a:rPr>
                  <a:t>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def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v</m:t>
                    </m:r>
                    <m:d>
                      <m:dPr>
                        <m:ctrlPr>
                          <a:rPr lang="fr-FR" sz="2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25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e>
                    </m:d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:</m:t>
                    </m:r>
                  </m:oMath>
                </a14:m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:r>
                  <a:rPr lang="fr-FR" sz="2500" b="0" dirty="0">
                    <a:solidFill>
                      <a:schemeClr val="tx2"/>
                    </a:solidFill>
                  </a:rPr>
                  <a:t>       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v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for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range</m:t>
                      </m:r>
                      <m:d>
                        <m:dPr>
                          <m:ctrlPr>
                            <a:rPr lang="fr-FR" sz="25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5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</m:d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=2∗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:r>
                  <a:rPr lang="fr-FR" sz="2500" b="0" dirty="0">
                    <a:solidFill>
                      <a:schemeClr val="tx2"/>
                    </a:solidFill>
                  </a:rPr>
                  <a:t>       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return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</a:rPr>
                  <a:t>Donner le premier terme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5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fr-FR" sz="2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fr-FR" sz="2500" dirty="0">
                    <a:solidFill>
                      <a:schemeClr val="tx2"/>
                    </a:solidFill>
                  </a:rPr>
                  <a:t> et la relation de récurrence de la suite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5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5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5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fr-FR" sz="25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fr-FR" sz="2500" dirty="0">
                    <a:solidFill>
                      <a:schemeClr val="tx2"/>
                    </a:solidFill>
                  </a:rPr>
                  <a:t> définie par ce programme.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96" t="-1111" r="-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2411760" y="2420888"/>
            <a:ext cx="3816424" cy="20882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292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fr-FR" sz="2900" dirty="0">
                    <a:solidFill>
                      <a:schemeClr val="tx2"/>
                    </a:solidFill>
                  </a:rPr>
                  <a:t>On considère le programme écrit ci-dessous :</a:t>
                </a:r>
              </a:p>
              <a:p>
                <a:pPr marL="0" indent="0" algn="ctr">
                  <a:buNone/>
                </a:pPr>
                <a:endParaRPr lang="fr-FR" sz="29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9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def</m:t>
                      </m:r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d>
                        <m:dPr>
                          <m:ctrlPr>
                            <a:rPr lang="fr-FR" sz="29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9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</m:d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2900" b="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sz="2900" b="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                                          </m:t>
                    </m:r>
                    <m:r>
                      <m:rPr>
                        <m:sty m:val="p"/>
                      </m:rP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for</m:t>
                    </m:r>
                    <m: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in</m:t>
                    </m:r>
                    <m: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range</m:t>
                    </m:r>
                    <m: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n</m:t>
                    </m:r>
                    <m:r>
                      <a:rPr lang="fr-FR" sz="29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900" dirty="0">
                    <a:solidFill>
                      <a:schemeClr val="tx2"/>
                    </a:solidFill>
                  </a:rPr>
                  <a:t> 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=4∗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−3∗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oMath>
                  </m:oMathPara>
                </a14:m>
                <a:endParaRPr lang="fr-FR" sz="29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return</m:t>
                      </m:r>
                      <m: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9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oMath>
                  </m:oMathPara>
                </a14:m>
                <a:endParaRPr lang="fr-FR" sz="29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29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2900" dirty="0">
                    <a:solidFill>
                      <a:schemeClr val="tx2"/>
                    </a:solidFill>
                  </a:rPr>
                  <a:t>Donner le premier terme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9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9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29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fr-FR" sz="2900" dirty="0">
                    <a:solidFill>
                      <a:schemeClr val="tx2"/>
                    </a:solidFill>
                  </a:rPr>
                  <a:t> et la relation de récurrence de la suite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9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9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9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29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fr-FR" sz="2900" dirty="0">
                    <a:solidFill>
                      <a:schemeClr val="tx2"/>
                    </a:solidFill>
                  </a:rPr>
                  <a:t> définie par ce programme.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222" b="-13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2987824" y="2636912"/>
            <a:ext cx="4320480" cy="2376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531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</a:rPr>
                  <a:t>On considère le programme écrit ci-dessous :</a:t>
                </a:r>
              </a:p>
              <a:p>
                <a:pPr marL="0" indent="0" algn="ctr">
                  <a:buNone/>
                </a:pPr>
                <a:endParaRPr lang="fr-FR" sz="2500" b="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def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d>
                        <m:dPr>
                          <m:ctrlPr>
                            <a:rPr lang="fr-FR" sz="25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5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</m:d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for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range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fr-FR" sz="25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5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1,</m:t>
                          </m:r>
                          <m:r>
                            <m:rPr>
                              <m:sty m:val="p"/>
                            </m:rPr>
                            <a:rPr lang="fr-FR" sz="25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a:rPr lang="fr-FR" sz="25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2500" b="0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:r>
                  <a:rPr lang="fr-FR" sz="2500" dirty="0">
                    <a:solidFill>
                      <a:schemeClr val="tx2"/>
                    </a:solidFill>
                  </a:rPr>
                  <a:t>                 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u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u</m:t>
                    </m:r>
                    <m: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+1/</m:t>
                    </m:r>
                    <m:r>
                      <m:rPr>
                        <m:sty m:val="p"/>
                      </m:rPr>
                      <a:rPr lang="fr-FR" sz="25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i</m:t>
                    </m:r>
                  </m:oMath>
                </a14:m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     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return</m:t>
                      </m:r>
                      <m: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5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</m:oMath>
                  </m:oMathPara>
                </a14:m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endParaRPr lang="fr-FR" sz="2500" dirty="0">
                  <a:solidFill>
                    <a:schemeClr val="tx2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2500" dirty="0">
                    <a:solidFill>
                      <a:schemeClr val="tx2"/>
                    </a:solidFill>
                  </a:rPr>
                  <a:t>Donner le premier terme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5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2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fr-FR" sz="2500" dirty="0">
                    <a:solidFill>
                      <a:schemeClr val="tx2"/>
                    </a:solidFill>
                  </a:rPr>
                  <a:t> et la relation de récurrence de la suite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5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5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5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25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fr-FR" sz="2500" dirty="0">
                    <a:solidFill>
                      <a:schemeClr val="tx2"/>
                    </a:solidFill>
                  </a:rPr>
                  <a:t> définie par ce programme.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70" t="-1111" r="-118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2195736" y="2636912"/>
            <a:ext cx="5040560" cy="23042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523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928</TotalTime>
  <Words>611</Words>
  <Application>Microsoft Office PowerPoint</Application>
  <PresentationFormat>Affichage à l'écran (4:3)</PresentationFormat>
  <Paragraphs>317</Paragraphs>
  <Slides>33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39" baseType="lpstr">
      <vt:lpstr>Calibri</vt:lpstr>
      <vt:lpstr>Cambria Math</vt:lpstr>
      <vt:lpstr>Constantia</vt:lpstr>
      <vt:lpstr>Times New Roman</vt:lpstr>
      <vt:lpstr>Wingdings 2</vt:lpstr>
      <vt:lpstr>Débit</vt:lpstr>
      <vt:lpstr>Suites numériques Série 8</vt:lpstr>
      <vt:lpstr>Question 1 </vt:lpstr>
      <vt:lpstr>Question 2 </vt:lpstr>
      <vt:lpstr>Question 3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Correction</vt:lpstr>
      <vt:lpstr>Question 1 </vt:lpstr>
      <vt:lpstr>Question 1 </vt:lpstr>
      <vt:lpstr>Question 2 </vt:lpstr>
      <vt:lpstr>Question 2 </vt:lpstr>
      <vt:lpstr>Question 3 </vt:lpstr>
      <vt:lpstr>Question 3 </vt:lpstr>
      <vt:lpstr>Question 4 </vt:lpstr>
      <vt:lpstr>Question 4 </vt:lpstr>
      <vt:lpstr>Question 5 </vt:lpstr>
      <vt:lpstr>Question 5 </vt:lpstr>
      <vt:lpstr>Question 6 </vt:lpstr>
      <vt:lpstr>Question 6 </vt:lpstr>
      <vt:lpstr>Question 7 </vt:lpstr>
      <vt:lpstr>Question 7 </vt:lpstr>
      <vt:lpstr>Question 8 </vt:lpstr>
      <vt:lpstr>Question 8 </vt:lpstr>
      <vt:lpstr>Question 9 </vt:lpstr>
      <vt:lpstr>Question 9 </vt:lpstr>
      <vt:lpstr>Question 10 </vt:lpstr>
      <vt:lpstr>Question 10 </vt:lpstr>
      <vt:lpstr>Fin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 DEGRE – Série 1 1S – 1ES/L</dc:title>
  <dc:creator>véro</dc:creator>
  <cp:lastModifiedBy>isabelle</cp:lastModifiedBy>
  <cp:revision>162</cp:revision>
  <dcterms:created xsi:type="dcterms:W3CDTF">2017-06-06T15:31:06Z</dcterms:created>
  <dcterms:modified xsi:type="dcterms:W3CDTF">2021-06-19T18:09:48Z</dcterms:modified>
</cp:coreProperties>
</file>