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2" r:id="rId2"/>
    <p:sldId id="328" r:id="rId3"/>
    <p:sldId id="329" r:id="rId4"/>
    <p:sldId id="330" r:id="rId5"/>
    <p:sldId id="331" r:id="rId6"/>
    <p:sldId id="386" r:id="rId7"/>
    <p:sldId id="387" r:id="rId8"/>
    <p:sldId id="388" r:id="rId9"/>
    <p:sldId id="392" r:id="rId10"/>
    <p:sldId id="389" r:id="rId11"/>
    <p:sldId id="390" r:id="rId12"/>
    <p:sldId id="394" r:id="rId13"/>
    <p:sldId id="393" r:id="rId14"/>
    <p:sldId id="391" r:id="rId15"/>
    <p:sldId id="291" r:id="rId16"/>
    <p:sldId id="375" r:id="rId17"/>
    <p:sldId id="376" r:id="rId18"/>
    <p:sldId id="377" r:id="rId19"/>
    <p:sldId id="378" r:id="rId20"/>
    <p:sldId id="382" r:id="rId21"/>
    <p:sldId id="379" r:id="rId22"/>
    <p:sldId id="380" r:id="rId23"/>
    <p:sldId id="384" r:id="rId24"/>
    <p:sldId id="383" r:id="rId25"/>
    <p:sldId id="381" r:id="rId26"/>
    <p:sldId id="395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3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289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63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116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298575"/>
          </a:xfrm>
        </p:spPr>
        <p:txBody>
          <a:bodyPr>
            <a:normAutofit fontScale="90000"/>
          </a:bodyPr>
          <a:lstStyle/>
          <a:p>
            <a:r>
              <a:rPr lang="fr-FR" sz="7200" cap="small" dirty="0" smtClean="0"/>
              <a:t>Équations</a:t>
            </a:r>
            <a:br>
              <a:rPr lang="fr-FR" sz="7200" cap="small" dirty="0" smtClean="0"/>
            </a:br>
            <a:r>
              <a:rPr lang="fr-FR" sz="7200" cap="small" dirty="0" smtClean="0"/>
              <a:t> Série 4</a:t>
            </a:r>
            <a:endParaRPr lang="fr-FR" sz="72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611560" y="55892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483768" y="1153939"/>
                <a:ext cx="4243598" cy="1314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153939"/>
                <a:ext cx="4243598" cy="131407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7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059832" y="1124744"/>
                <a:ext cx="3107069" cy="12676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1124744"/>
                <a:ext cx="3107069" cy="12676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81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-48752" y="1349927"/>
                <a:ext cx="924150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4−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8752" y="1349927"/>
                <a:ext cx="924150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27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203848" y="1052736"/>
                <a:ext cx="2753703" cy="1358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052736"/>
                <a:ext cx="2753703" cy="135870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9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135194" y="1349927"/>
                <a:ext cx="687361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+6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=2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194" y="1349927"/>
                <a:ext cx="687361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000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67580" y="1349927"/>
                <a:ext cx="84088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5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80" y="1349927"/>
                <a:ext cx="840884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508419" y="2535287"/>
            <a:ext cx="610622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</p:spTree>
    <p:extLst>
      <p:ext uri="{BB962C8B-B14F-4D97-AF65-F5344CB8AC3E}">
        <p14:creationId xmlns:p14="http://schemas.microsoft.com/office/powerpoint/2010/main" val="183026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3)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547183" y="1472424"/>
                <a:ext cx="4113049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−14=−18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7183" y="1472424"/>
                <a:ext cx="4113049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752422" y="2463279"/>
                <a:ext cx="5618205" cy="4616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just">
                  <a:spcBef>
                    <a:spcPts val="0"/>
                  </a:spcBef>
                </a:pPr>
                <a:r>
                  <a:rPr lang="fr-FR" sz="24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3) </a:t>
                </a:r>
                <a:r>
                  <a:rPr lang="fr-FR" sz="2400" dirty="0"/>
                  <a:t>On </a:t>
                </a:r>
                <a:r>
                  <a:rPr lang="fr-FR" sz="2400" dirty="0" smtClean="0"/>
                  <a:t>se ramène à </a:t>
                </a:r>
                <a:r>
                  <a:rPr lang="fr-FR" sz="2400" dirty="0"/>
                  <a:t>une équation «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422" y="2463279"/>
                <a:ext cx="5618205" cy="4616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3565073" y="3152581"/>
                <a:ext cx="201503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=−4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073" y="3152581"/>
                <a:ext cx="2015039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3691838" y="3728645"/>
                <a:ext cx="18162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=−2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838" y="3728645"/>
                <a:ext cx="1816266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0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- 2)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833346" y="1455748"/>
                <a:ext cx="353885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346" y="1455748"/>
                <a:ext cx="353885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70780" y="2391271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720433" y="3142129"/>
                <a:ext cx="372377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433" y="3142129"/>
                <a:ext cx="3723775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166058" y="3789040"/>
            <a:ext cx="48542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</p:spTree>
    <p:extLst>
      <p:ext uri="{BB962C8B-B14F-4D97-AF65-F5344CB8AC3E}">
        <p14:creationId xmlns:p14="http://schemas.microsoft.com/office/powerpoint/2010/main" val="28446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951822" y="5652537"/>
              <a:ext cx="32763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3)  </a:t>
              </a:r>
              <a:r>
                <a:rPr lang="fr-FR" sz="3200" b="1" i="1" dirty="0" smtClean="0">
                  <a:solidFill>
                    <a:schemeClr val="accent4">
                      <a:lumMod val="50000"/>
                    </a:schemeClr>
                  </a:solidFill>
                </a:rPr>
                <a:t>ou  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- 6) - 2) 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87824" y="908720"/>
                <a:ext cx="3208251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908720"/>
                <a:ext cx="3208251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850366" y="1599183"/>
                <a:ext cx="5422318" cy="4616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just">
                  <a:spcBef>
                    <a:spcPts val="0"/>
                  </a:spcBef>
                </a:pPr>
                <a:r>
                  <a:rPr lang="fr-FR" sz="24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3) On reconnaît une équation «</a:t>
                </a:r>
                <a:r>
                  <a:rPr lang="fr-FR" sz="2400" dirty="0">
                    <a:solidFill>
                      <a:schemeClr val="accent2">
                        <a:lumMod val="50000"/>
                      </a:schemeClr>
                    </a:solidFill>
                  </a:rPr>
                  <a:t> 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400" dirty="0">
                    <a:solidFill>
                      <a:schemeClr val="accent2">
                        <a:lumMod val="50000"/>
                      </a:schemeClr>
                    </a:solidFill>
                  </a:rPr>
                  <a:t> </a:t>
                </a:r>
                <a:r>
                  <a:rPr lang="fr-FR" sz="24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»</a:t>
                </a:r>
                <a:endParaRPr lang="fr-FR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366" y="1599183"/>
                <a:ext cx="5422318" cy="4616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e 2"/>
          <p:cNvGrpSpPr/>
          <p:nvPr/>
        </p:nvGrpSpPr>
        <p:grpSpPr>
          <a:xfrm>
            <a:off x="-21771" y="2975153"/>
            <a:ext cx="2490794" cy="1593077"/>
            <a:chOff x="-99276" y="2180403"/>
            <a:chExt cx="2490794" cy="1593077"/>
          </a:xfrm>
        </p:grpSpPr>
        <p:sp>
          <p:nvSpPr>
            <p:cNvPr id="15" name="Explosion 2 14"/>
            <p:cNvSpPr/>
            <p:nvPr/>
          </p:nvSpPr>
          <p:spPr>
            <a:xfrm rot="20682919">
              <a:off x="-99276" y="2180403"/>
              <a:ext cx="2490794" cy="1593077"/>
            </a:xfrm>
            <a:prstGeom prst="irregularSeal2">
              <a:avLst/>
            </a:prstGeom>
            <a:solidFill>
              <a:srgbClr val="FFFF99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 rot="20114907">
              <a:off x="45823" y="2576913"/>
              <a:ext cx="2026051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600" dirty="0" smtClean="0">
                  <a:solidFill>
                    <a:srgbClr val="FF0000"/>
                  </a:solidFill>
                </a:rPr>
                <a:t>Autre méthode !</a:t>
              </a:r>
              <a:endParaRPr lang="fr-FR" sz="2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859540" y="2348880"/>
            <a:ext cx="54039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un second membre nul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2915816" y="2975466"/>
                <a:ext cx="3359061" cy="440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²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975466"/>
                <a:ext cx="3359061" cy="44063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570780" y="3429000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2195736" y="3933056"/>
                <a:ext cx="47743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fr-F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fr-F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933056"/>
                <a:ext cx="4774384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2849825" y="4365104"/>
                <a:ext cx="352237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+5)(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+1)=0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825" y="4365104"/>
                <a:ext cx="3522375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2211164" y="4869160"/>
            <a:ext cx="48542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</p:spTree>
    <p:extLst>
      <p:ext uri="{BB962C8B-B14F-4D97-AF65-F5344CB8AC3E}">
        <p14:creationId xmlns:p14="http://schemas.microsoft.com/office/powerpoint/2010/main" val="95502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1" grpId="0"/>
      <p:bldP spid="22" grpId="0" animBg="1"/>
      <p:bldP spid="23" grpId="0"/>
      <p:bldP spid="24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4464496"/>
          </a:xfrm>
        </p:spPr>
        <p:txBody>
          <a:bodyPr>
            <a:normAutofit/>
          </a:bodyPr>
          <a:lstStyle/>
          <a:p>
            <a:r>
              <a:rPr lang="fr-FR" sz="6000" dirty="0"/>
              <a:t>Pour chaque </a:t>
            </a:r>
            <a:r>
              <a:rPr lang="fr-FR" sz="6000" dirty="0" smtClean="0"/>
              <a:t>équation, indiquer, dans l’ordre, les </a:t>
            </a:r>
            <a:r>
              <a:rPr lang="fr-FR" sz="6000" dirty="0"/>
              <a:t>étapes </a:t>
            </a:r>
            <a:r>
              <a:rPr lang="fr-FR" sz="6000" dirty="0" smtClean="0"/>
              <a:t>à utiliser </a:t>
            </a:r>
            <a:r>
              <a:rPr lang="fr-FR" sz="6000" dirty="0"/>
              <a:t>pour la résoudre.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–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396438" y="1349927"/>
                <a:ext cx="433580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438" y="1349927"/>
                <a:ext cx="433580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53587" y="2031231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44894" y="3829689"/>
            <a:ext cx="48542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771800" y="2710081"/>
                <a:ext cx="360169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710081"/>
                <a:ext cx="360169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203848" y="3214137"/>
                <a:ext cx="27652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3214137"/>
                <a:ext cx="2765244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053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483768" y="1153939"/>
                <a:ext cx="4243598" cy="1314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153939"/>
                <a:ext cx="4243598" cy="131407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406236" y="3613125"/>
                <a:ext cx="23016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fr-FR" sz="2400" b="1" dirty="0" smtClean="0"/>
                  <a:t> </a:t>
                </a:r>
                <a:r>
                  <a:rPr lang="fr-FR" sz="2400" b="1" dirty="0"/>
                  <a:t>est </a:t>
                </a:r>
                <a:r>
                  <a:rPr lang="fr-FR" sz="2400" b="1" dirty="0" smtClean="0"/>
                  <a:t>la </a:t>
                </a:r>
                <a:r>
                  <a:rPr lang="fr-FR" sz="2400" b="1" dirty="0"/>
                  <a:t>valeur </a:t>
                </a:r>
                <a:r>
                  <a:rPr lang="fr-FR" sz="2400" b="1" dirty="0" smtClean="0"/>
                  <a:t>interdite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236" y="3613125"/>
                <a:ext cx="2301668" cy="830997"/>
              </a:xfrm>
              <a:prstGeom prst="rect">
                <a:avLst/>
              </a:prstGeom>
              <a:blipFill rotWithShape="0">
                <a:blip r:embed="rId3"/>
                <a:stretch>
                  <a:fillRect t="-5882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062701" y="2751311"/>
            <a:ext cx="499765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755574" y="3483868"/>
            <a:ext cx="936104" cy="881236"/>
            <a:chOff x="620974" y="3673747"/>
            <a:chExt cx="936104" cy="881236"/>
          </a:xfrm>
        </p:grpSpPr>
        <p:sp>
          <p:nvSpPr>
            <p:cNvPr id="20" name="Triangle isocèle 19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ZoneTexte 20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0495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059832" y="1124744"/>
                <a:ext cx="3107069" cy="12676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1124744"/>
                <a:ext cx="3107069" cy="12676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411325" y="2591563"/>
            <a:ext cx="632134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3042568" y="3241465"/>
                <a:ext cx="311360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+3=3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×4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568" y="3241465"/>
                <a:ext cx="3113608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44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-48752" y="1349927"/>
                <a:ext cx="924150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4−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8752" y="1349927"/>
                <a:ext cx="924150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53587" y="2247255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78511" y="4263479"/>
            <a:ext cx="5000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1907704" y="2942648"/>
                <a:ext cx="5298437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+7−</m:t>
                          </m:r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4−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942648"/>
                <a:ext cx="5298437" cy="4863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cteur droit 3"/>
          <p:cNvCxnSpPr/>
          <p:nvPr/>
        </p:nvCxnSpPr>
        <p:spPr>
          <a:xfrm>
            <a:off x="2267744" y="1988840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4716016" y="1988840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2723318" y="3574177"/>
                <a:ext cx="372089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318" y="3574177"/>
                <a:ext cx="3720890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99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4)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203848" y="836712"/>
                <a:ext cx="2753703" cy="13587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836712"/>
                <a:ext cx="2753703" cy="135870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553587" y="2348880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5757" y="4005064"/>
            <a:ext cx="515153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37979" y="4550495"/>
            <a:ext cx="2386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0 est la valeur interdite</a:t>
            </a:r>
            <a:endParaRPr lang="fr-F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2850082" y="2996952"/>
                <a:ext cx="3522118" cy="836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num>
                        <m:den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082" y="2996952"/>
                <a:ext cx="3522118" cy="83612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e 20"/>
          <p:cNvGrpSpPr/>
          <p:nvPr/>
        </p:nvGrpSpPr>
        <p:grpSpPr>
          <a:xfrm>
            <a:off x="241580" y="4376129"/>
            <a:ext cx="936104" cy="881236"/>
            <a:chOff x="620974" y="3673747"/>
            <a:chExt cx="936104" cy="881236"/>
          </a:xfrm>
        </p:grpSpPr>
        <p:sp>
          <p:nvSpPr>
            <p:cNvPr id="22" name="Triangle isocèle 21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173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135194" y="908720"/>
                <a:ext cx="687361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+6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=2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194" y="908720"/>
                <a:ext cx="687361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553587" y="2852936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78511" y="4869160"/>
            <a:ext cx="5000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1907704" y="2348880"/>
                <a:ext cx="538121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+6</m:t>
                              </m:r>
                            </m:e>
                          </m:d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−2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r>
                        <a:rPr lang="fr-FR" sz="280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348880"/>
                <a:ext cx="5381217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412852" y="3429000"/>
                <a:ext cx="639950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−2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r>
                        <a:rPr lang="fr-FR" sz="28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852" y="3429000"/>
                <a:ext cx="6399508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1937859" y="3861048"/>
                <a:ext cx="5298437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+6−2</m:t>
                          </m:r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7859" y="3861048"/>
                <a:ext cx="5298437" cy="4863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1859540" y="1700808"/>
            <a:ext cx="54039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un second membre nul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2699792" y="4366265"/>
                <a:ext cx="37898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366265"/>
                <a:ext cx="3789820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400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/>
      <p:bldP spid="20" grpId="0"/>
      <p:bldP spid="21" grpId="0"/>
      <p:bldP spid="22" grpId="0" animBg="1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708920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Fin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36681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2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8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870009" y="2152911"/>
            <a:ext cx="54039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se ramène à un second membre nul</a:t>
            </a:r>
          </a:p>
        </p:txBody>
      </p:sp>
      <p:sp>
        <p:nvSpPr>
          <p:cNvPr id="8" name="Rectangle 7"/>
          <p:cNvSpPr/>
          <p:nvPr/>
        </p:nvSpPr>
        <p:spPr>
          <a:xfrm>
            <a:off x="3564063" y="325536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74803" y="4407495"/>
            <a:ext cx="48542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équation produit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259632" y="5589240"/>
            <a:ext cx="6696744" cy="720080"/>
            <a:chOff x="1259632" y="5589240"/>
            <a:chExt cx="6696744" cy="72008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301238" y="5625797"/>
              <a:ext cx="27567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– 6) – 2)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777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67580" y="1349927"/>
                <a:ext cx="840884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5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80" y="1349927"/>
                <a:ext cx="840884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8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555776" y="1472424"/>
                <a:ext cx="4113049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−14=−18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472424"/>
                <a:ext cx="4113049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5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833346" y="1455748"/>
                <a:ext cx="353885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346" y="1455748"/>
                <a:ext cx="353885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60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87824" y="1455748"/>
                <a:ext cx="3208251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1455748"/>
                <a:ext cx="3208251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51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96438" y="1349927"/>
                <a:ext cx="433580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438" y="1349927"/>
                <a:ext cx="433580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(on se ramène à) </a:t>
                </a:r>
                <a:r>
                  <a:rPr lang="fr-FR" sz="2400" dirty="0" smtClean="0"/>
                  <a:t>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  <a:endParaRPr lang="fr-FR" sz="2400" dirty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43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1041</Words>
  <Application>Microsoft Office PowerPoint</Application>
  <PresentationFormat>Affichage à l'écran (4:3)</PresentationFormat>
  <Paragraphs>173</Paragraphs>
  <Slides>26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Équations  Série 4</vt:lpstr>
      <vt:lpstr>Pour chaque équation, indiquer, dans l’ordre, les étapes à utiliser pour la résoudre. 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auderi</cp:lastModifiedBy>
  <cp:revision>141</cp:revision>
  <dcterms:created xsi:type="dcterms:W3CDTF">2014-04-12T08:02:15Z</dcterms:created>
  <dcterms:modified xsi:type="dcterms:W3CDTF">2016-06-29T07:38:06Z</dcterms:modified>
</cp:coreProperties>
</file>