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324" r:id="rId3"/>
    <p:sldId id="258" r:id="rId4"/>
    <p:sldId id="29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291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</p:sldIdLst>
  <p:sldSz cx="9144000" cy="6858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2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50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45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283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1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144000" cy="2160240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Tableaux de signes</a:t>
            </a:r>
            <a:r>
              <a:rPr lang="fr-FR" sz="7200" cap="small" dirty="0" smtClean="0"/>
              <a:t/>
            </a:r>
            <a:br>
              <a:rPr lang="fr-FR" sz="7200" cap="small" dirty="0" smtClean="0"/>
            </a:br>
            <a:r>
              <a:rPr lang="fr-FR" sz="7200" cap="small" dirty="0" smtClean="0"/>
              <a:t>Série 4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55892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668722" y="2780928"/>
                <a:ext cx="3806555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3−2</m:t>
                              </m:r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722" y="2780928"/>
                <a:ext cx="3806555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79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358894" y="2780928"/>
                <a:ext cx="4426212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894" y="2780928"/>
                <a:ext cx="4426212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6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732697" y="2780928"/>
                <a:ext cx="5678606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697" y="2780928"/>
                <a:ext cx="5678606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02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15616" y="2688222"/>
                <a:ext cx="6912768" cy="8847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688222"/>
                <a:ext cx="6912768" cy="884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1295636" y="4797152"/>
            <a:ext cx="655272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2060"/>
                </a:solidFill>
              </a:rPr>
              <a:t>On fait un tableau de signes</a:t>
            </a:r>
            <a:endParaRPr lang="fr-FR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92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403811" y="2345379"/>
                <a:ext cx="6408549" cy="16596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811" y="2345379"/>
                <a:ext cx="6408549" cy="165968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3629" y="4869160"/>
            <a:ext cx="820891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On ne fait pas de tableau de signes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364088" y="1409701"/>
            <a:ext cx="3322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00B050"/>
                </a:solidFill>
              </a:rPr>
              <a:t>Nombre positif</a:t>
            </a:r>
            <a:endParaRPr lang="fr-FR" sz="3600" dirty="0">
              <a:solidFill>
                <a:srgbClr val="00B050"/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3491880" y="2056032"/>
            <a:ext cx="4752528" cy="1949032"/>
            <a:chOff x="3491880" y="2056032"/>
            <a:chExt cx="4752528" cy="1949032"/>
          </a:xfrm>
        </p:grpSpPr>
        <p:sp>
          <p:nvSpPr>
            <p:cNvPr id="16" name="Ellipse 15"/>
            <p:cNvSpPr/>
            <p:nvPr/>
          </p:nvSpPr>
          <p:spPr>
            <a:xfrm>
              <a:off x="3491880" y="2345379"/>
              <a:ext cx="3168352" cy="165968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17"/>
            <p:cNvCxnSpPr/>
            <p:nvPr/>
          </p:nvCxnSpPr>
          <p:spPr>
            <a:xfrm flipV="1">
              <a:off x="5508104" y="2056032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5508104" y="2056032"/>
              <a:ext cx="273630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115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sées 5"/>
          <p:cNvSpPr/>
          <p:nvPr/>
        </p:nvSpPr>
        <p:spPr>
          <a:xfrm>
            <a:off x="971600" y="2249070"/>
            <a:ext cx="7488831" cy="1828002"/>
          </a:xfrm>
          <a:prstGeom prst="cloudCallout">
            <a:avLst>
              <a:gd name="adj1" fmla="val -4932"/>
              <a:gd name="adj2" fmla="val -7640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924208" y="1083369"/>
                <a:ext cx="3295582" cy="1049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4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4800" dirty="0" smtClean="0"/>
                  <a:t> </a:t>
                </a:r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208" y="1083369"/>
                <a:ext cx="3295582" cy="1049070"/>
              </a:xfrm>
              <a:prstGeom prst="rect">
                <a:avLst/>
              </a:prstGeom>
              <a:blipFill rotWithShape="0">
                <a:blip r:embed="rId2"/>
                <a:stretch>
                  <a:fillRect l="-1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835695" y="2481957"/>
                <a:ext cx="5472608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+3&gt;5(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5" y="2481957"/>
                <a:ext cx="5472608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835696" y="3140968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C’est une inéquation de degré 1</a:t>
            </a:r>
            <a:endParaRPr lang="fr-FR" sz="3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67543" y="4917835"/>
            <a:ext cx="820891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On ne fait pas de tableau de signes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0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sées 3"/>
          <p:cNvSpPr/>
          <p:nvPr/>
        </p:nvSpPr>
        <p:spPr>
          <a:xfrm>
            <a:off x="1547664" y="2797388"/>
            <a:ext cx="6552727" cy="2503820"/>
          </a:xfrm>
          <a:prstGeom prst="cloudCallout">
            <a:avLst>
              <a:gd name="adj1" fmla="val 5548"/>
              <a:gd name="adj2" fmla="val -632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219354" y="1409701"/>
                <a:ext cx="2705291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5−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354" y="1409701"/>
                <a:ext cx="2705291" cy="138768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341694" y="2890608"/>
                <a:ext cx="2460610" cy="6994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⇔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num>
                      <m:den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5−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−2&lt;</m:t>
                    </m:r>
                  </m:oMath>
                </a14:m>
                <a:r>
                  <a:rPr lang="fr-FR" sz="3200" dirty="0" smtClean="0"/>
                  <a:t>0</a:t>
                </a:r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694" y="2890608"/>
                <a:ext cx="2460610" cy="699487"/>
              </a:xfrm>
              <a:prstGeom prst="rect">
                <a:avLst/>
              </a:prstGeom>
              <a:blipFill rotWithShape="0">
                <a:blip r:embed="rId3"/>
                <a:stretch>
                  <a:fillRect t="-1739" r="-9158" b="-208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872054" y="3604953"/>
                <a:ext cx="3238644" cy="7343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⇔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−3−2×</m:t>
                        </m:r>
                        <m:d>
                          <m:dPr>
                            <m:ctrlPr>
                              <a:rPr lang="fr-FR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fr-FR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5−</m:t>
                        </m:r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sz="3200" dirty="0" smtClean="0"/>
                  <a:t>0</a:t>
                </a:r>
                <a:endParaRPr lang="fr-FR" sz="32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054" y="3604953"/>
                <a:ext cx="3238644" cy="734368"/>
              </a:xfrm>
              <a:prstGeom prst="rect">
                <a:avLst/>
              </a:prstGeom>
              <a:blipFill rotWithShape="0">
                <a:blip r:embed="rId4"/>
                <a:stretch>
                  <a:fillRect r="-4896" b="-190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1295635" y="5373216"/>
            <a:ext cx="655272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2060"/>
                </a:solidFill>
              </a:rPr>
              <a:t>On fait un tableau de signes</a:t>
            </a:r>
            <a:endParaRPr lang="fr-FR" sz="4400" dirty="0">
              <a:solidFill>
                <a:srgbClr val="002060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359531" y="573831"/>
            <a:ext cx="936104" cy="881236"/>
            <a:chOff x="620974" y="3673747"/>
            <a:chExt cx="936104" cy="881236"/>
          </a:xfrm>
        </p:grpSpPr>
        <p:sp>
          <p:nvSpPr>
            <p:cNvPr id="17" name="Triangle isocèle 16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1380109" y="1132877"/>
            <a:ext cx="3549452" cy="1772606"/>
            <a:chOff x="553185" y="1143319"/>
            <a:chExt cx="3549452" cy="1772606"/>
          </a:xfrm>
        </p:grpSpPr>
        <p:cxnSp>
          <p:nvCxnSpPr>
            <p:cNvPr id="22" name="Connecteur droit 21"/>
            <p:cNvCxnSpPr/>
            <p:nvPr/>
          </p:nvCxnSpPr>
          <p:spPr>
            <a:xfrm flipH="1" flipV="1">
              <a:off x="553185" y="1143319"/>
              <a:ext cx="1998823" cy="11877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2251285" y="2247091"/>
              <a:ext cx="1851352" cy="66883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74813" y="1404097"/>
                <a:ext cx="2120924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On ne peut pas multiplier par </a:t>
                </a: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fr-F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b="1" dirty="0" smtClean="0"/>
                  <a:t> qui n’est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pas de signe constant</a:t>
                </a:r>
                <a:r>
                  <a:rPr lang="fr-FR" sz="2400" b="1" dirty="0" smtClean="0"/>
                  <a:t>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3" y="1404097"/>
                <a:ext cx="2120924" cy="1938992"/>
              </a:xfrm>
              <a:prstGeom prst="rect">
                <a:avLst/>
              </a:prstGeom>
              <a:blipFill rotWithShape="0">
                <a:blip r:embed="rId5"/>
                <a:stretch>
                  <a:fillRect l="-4023" t="-2516" r="-7184" b="-62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3491880" y="4365104"/>
                <a:ext cx="2090701" cy="6994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⇔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5−</m:t>
                        </m:r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sz="3200" dirty="0" smtClean="0"/>
                  <a:t>0</a:t>
                </a:r>
                <a:endParaRPr lang="fr-FR" sz="32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4365104"/>
                <a:ext cx="2090701" cy="699487"/>
              </a:xfrm>
              <a:prstGeom prst="rect">
                <a:avLst/>
              </a:prstGeom>
              <a:blipFill rotWithShape="0">
                <a:blip r:embed="rId6"/>
                <a:stretch>
                  <a:fillRect t="-1739" r="-10787" b="-208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231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4" grpId="0"/>
      <p:bldP spid="15" grpId="0" animBg="1"/>
      <p:bldP spid="19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069248" y="1400299"/>
                <a:ext cx="300550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248" y="1400299"/>
                <a:ext cx="300550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467543" y="4917835"/>
            <a:ext cx="820891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On ne fait pas de tableau de signes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915816" y="1196752"/>
            <a:ext cx="2160240" cy="11639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255765" y="2148463"/>
            <a:ext cx="3322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00B050"/>
                </a:solidFill>
              </a:rPr>
              <a:t>Nombre positif</a:t>
            </a:r>
            <a:endParaRPr lang="fr-FR" sz="3600" dirty="0">
              <a:solidFill>
                <a:srgbClr val="00B050"/>
              </a:solidFill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395536" y="2794794"/>
            <a:ext cx="273630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endCxn id="15" idx="4"/>
          </p:cNvCxnSpPr>
          <p:nvPr/>
        </p:nvCxnSpPr>
        <p:spPr>
          <a:xfrm flipV="1">
            <a:off x="3131840" y="2360740"/>
            <a:ext cx="864096" cy="4294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43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618227" y="1405137"/>
                <a:ext cx="3907545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8227" y="1405137"/>
                <a:ext cx="3907545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ensées 3"/>
          <p:cNvSpPr/>
          <p:nvPr/>
        </p:nvSpPr>
        <p:spPr>
          <a:xfrm>
            <a:off x="1303051" y="2327256"/>
            <a:ext cx="6269869" cy="1609223"/>
          </a:xfrm>
          <a:prstGeom prst="cloudCallout">
            <a:avLst>
              <a:gd name="adj1" fmla="val 15556"/>
              <a:gd name="adj2" fmla="val -6505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013959" y="2425505"/>
                <a:ext cx="456278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959" y="2425505"/>
                <a:ext cx="4562788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013959" y="2874443"/>
                <a:ext cx="385663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959" y="2874443"/>
                <a:ext cx="3856633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1295635" y="4869160"/>
            <a:ext cx="655272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2060"/>
                </a:solidFill>
              </a:rPr>
              <a:t>On fait un tableau de signes</a:t>
            </a:r>
            <a:endParaRPr lang="fr-FR" sz="4400" dirty="0">
              <a:solidFill>
                <a:srgbClr val="002060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620974" y="3673747"/>
            <a:ext cx="936104" cy="881236"/>
            <a:chOff x="620974" y="3673747"/>
            <a:chExt cx="936104" cy="881236"/>
          </a:xfrm>
        </p:grpSpPr>
        <p:sp>
          <p:nvSpPr>
            <p:cNvPr id="5" name="Triangle isocèle 4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712990" y="3815824"/>
                <a:ext cx="501925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On ne peut pas diviser par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fr-FR" sz="2400" b="1" dirty="0" smtClean="0"/>
                  <a:t> qui n’est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pas de signe constant</a:t>
                </a:r>
                <a:r>
                  <a:rPr lang="fr-FR" sz="2400" b="1" dirty="0" smtClean="0"/>
                  <a:t>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990" y="3815824"/>
                <a:ext cx="5019250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486" t="-5882" r="-1944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e 25"/>
          <p:cNvGrpSpPr/>
          <p:nvPr/>
        </p:nvGrpSpPr>
        <p:grpSpPr>
          <a:xfrm>
            <a:off x="1238719" y="1506065"/>
            <a:ext cx="5287053" cy="2208075"/>
            <a:chOff x="1238719" y="1506065"/>
            <a:chExt cx="5287053" cy="2208075"/>
          </a:xfrm>
        </p:grpSpPr>
        <p:sp>
          <p:nvSpPr>
            <p:cNvPr id="9" name="Ellipse 8"/>
            <p:cNvSpPr/>
            <p:nvPr/>
          </p:nvSpPr>
          <p:spPr>
            <a:xfrm>
              <a:off x="2564691" y="1506660"/>
              <a:ext cx="504056" cy="608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llipse 20"/>
            <p:cNvSpPr/>
            <p:nvPr/>
          </p:nvSpPr>
          <p:spPr>
            <a:xfrm>
              <a:off x="6021716" y="1506065"/>
              <a:ext cx="504056" cy="608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21"/>
            <p:cNvCxnSpPr/>
            <p:nvPr/>
          </p:nvCxnSpPr>
          <p:spPr>
            <a:xfrm flipH="1">
              <a:off x="1238719" y="1924012"/>
              <a:ext cx="1342873" cy="17901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 flipV="1">
              <a:off x="2282313" y="1992984"/>
              <a:ext cx="3801855" cy="32453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1997960" y="3268009"/>
                <a:ext cx="31404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2−2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960" y="3268009"/>
                <a:ext cx="3140475" cy="4924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12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4" grpId="0"/>
      <p:bldP spid="15" grpId="0" animBg="1"/>
      <p:bldP spid="7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00201"/>
            <a:ext cx="8568952" cy="334096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fr-FR" sz="4800" dirty="0" smtClean="0">
                <a:latin typeface="+mj-lt"/>
                <a:ea typeface="+mj-ea"/>
                <a:cs typeface="+mj-cs"/>
              </a:rPr>
              <a:t>Pour chacune des inéquations suivantes, indiquer si sa résolution nécessite un tableau de signes.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sées 3"/>
          <p:cNvSpPr/>
          <p:nvPr/>
        </p:nvSpPr>
        <p:spPr>
          <a:xfrm>
            <a:off x="1560982" y="2677434"/>
            <a:ext cx="6179370" cy="2829158"/>
          </a:xfrm>
          <a:prstGeom prst="cloudCallout">
            <a:avLst>
              <a:gd name="adj1" fmla="val -501"/>
              <a:gd name="adj2" fmla="val -67704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756872" y="1048339"/>
                <a:ext cx="1630253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72" y="1048339"/>
                <a:ext cx="1630253" cy="13876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270096" y="2770675"/>
                <a:ext cx="2194447" cy="867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096" y="2770675"/>
                <a:ext cx="2194447" cy="8672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645215" y="3645024"/>
                <a:ext cx="3510961" cy="867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3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−1×</m:t>
                          </m:r>
                          <m:r>
                            <a:rPr lang="fr-FR" sz="3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3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3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215" y="3645024"/>
                <a:ext cx="3510961" cy="86728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1295635" y="5539879"/>
            <a:ext cx="655272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2060"/>
                </a:solidFill>
              </a:rPr>
              <a:t>On fait un tableau de signes</a:t>
            </a:r>
            <a:endParaRPr lang="fr-FR" sz="4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85062" y="1839316"/>
                <a:ext cx="218268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On ne peut pas multiplier par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fr-FR" sz="2400" b="1" dirty="0" smtClean="0"/>
                  <a:t> qui n’est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pas de signe constant</a:t>
                </a:r>
                <a:r>
                  <a:rPr lang="fr-FR" sz="2400" b="1" dirty="0" smtClean="0"/>
                  <a:t>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62" y="1839316"/>
                <a:ext cx="2182682" cy="1569660"/>
              </a:xfrm>
              <a:prstGeom prst="rect">
                <a:avLst/>
              </a:prstGeom>
              <a:blipFill rotWithShape="0">
                <a:blip r:embed="rId5"/>
                <a:stretch>
                  <a:fillRect l="-3631" t="-3113" r="-6704" b="-81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e 16"/>
          <p:cNvGrpSpPr/>
          <p:nvPr/>
        </p:nvGrpSpPr>
        <p:grpSpPr>
          <a:xfrm>
            <a:off x="472678" y="897644"/>
            <a:ext cx="936104" cy="881236"/>
            <a:chOff x="620974" y="3673747"/>
            <a:chExt cx="936104" cy="881236"/>
          </a:xfrm>
        </p:grpSpPr>
        <p:sp>
          <p:nvSpPr>
            <p:cNvPr id="18" name="Triangle isocèle 17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1560982" y="1633530"/>
            <a:ext cx="2680806" cy="956478"/>
            <a:chOff x="387941" y="1158270"/>
            <a:chExt cx="2680806" cy="956478"/>
          </a:xfrm>
        </p:grpSpPr>
        <p:sp>
          <p:nvSpPr>
            <p:cNvPr id="21" name="Ellipse 20"/>
            <p:cNvSpPr/>
            <p:nvPr/>
          </p:nvSpPr>
          <p:spPr>
            <a:xfrm>
              <a:off x="2564691" y="1506660"/>
              <a:ext cx="504056" cy="608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Connecteur droit 22"/>
            <p:cNvCxnSpPr>
              <a:stCxn id="21" idx="2"/>
            </p:cNvCxnSpPr>
            <p:nvPr/>
          </p:nvCxnSpPr>
          <p:spPr>
            <a:xfrm flipH="1" flipV="1">
              <a:off x="387941" y="1158270"/>
              <a:ext cx="2176750" cy="6524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3385665" y="4470506"/>
                <a:ext cx="2194447" cy="867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/>
                            </a:rPr>
                            <m:t>6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665" y="4470506"/>
                <a:ext cx="2194447" cy="8672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716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4" grpId="0"/>
      <p:bldP spid="15" grpId="0" animBg="1"/>
      <p:bldP spid="16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668722" y="2780928"/>
                <a:ext cx="3806555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3−2</m:t>
                              </m:r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722" y="2780928"/>
                <a:ext cx="3806555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e 11"/>
          <p:cNvGrpSpPr/>
          <p:nvPr/>
        </p:nvGrpSpPr>
        <p:grpSpPr>
          <a:xfrm>
            <a:off x="2339752" y="1988840"/>
            <a:ext cx="4752528" cy="1949032"/>
            <a:chOff x="3491880" y="2056032"/>
            <a:chExt cx="4752528" cy="1949032"/>
          </a:xfrm>
        </p:grpSpPr>
        <p:sp>
          <p:nvSpPr>
            <p:cNvPr id="13" name="Ellipse 12"/>
            <p:cNvSpPr/>
            <p:nvPr/>
          </p:nvSpPr>
          <p:spPr>
            <a:xfrm>
              <a:off x="3491880" y="2345379"/>
              <a:ext cx="3168352" cy="165968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/>
            <p:cNvCxnSpPr/>
            <p:nvPr/>
          </p:nvCxnSpPr>
          <p:spPr>
            <a:xfrm flipV="1">
              <a:off x="5508104" y="2056032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5508104" y="2056032"/>
              <a:ext cx="273630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/>
          <p:nvPr/>
        </p:nvSpPr>
        <p:spPr>
          <a:xfrm>
            <a:off x="4383955" y="1324051"/>
            <a:ext cx="3322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00B050"/>
                </a:solidFill>
              </a:rPr>
              <a:t>Nombre positif</a:t>
            </a:r>
            <a:endParaRPr lang="fr-FR" sz="3600" dirty="0">
              <a:solidFill>
                <a:srgbClr val="00B05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7543" y="4917835"/>
            <a:ext cx="820891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On ne fait pas de tableau de signes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97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358894" y="1916832"/>
                <a:ext cx="4426212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894" y="1916832"/>
                <a:ext cx="4426212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ensées 3"/>
          <p:cNvSpPr/>
          <p:nvPr/>
        </p:nvSpPr>
        <p:spPr>
          <a:xfrm>
            <a:off x="1710473" y="2870411"/>
            <a:ext cx="5165434" cy="1224136"/>
          </a:xfrm>
          <a:prstGeom prst="cloudCallout">
            <a:avLst>
              <a:gd name="adj1" fmla="val 34081"/>
              <a:gd name="adj2" fmla="val -892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483768" y="3236258"/>
                <a:ext cx="284834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+2)²&gt;0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236258"/>
                <a:ext cx="2848344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e 13"/>
          <p:cNvGrpSpPr/>
          <p:nvPr/>
        </p:nvGrpSpPr>
        <p:grpSpPr>
          <a:xfrm>
            <a:off x="637313" y="3063863"/>
            <a:ext cx="3996444" cy="1211496"/>
            <a:chOff x="1799692" y="3078135"/>
            <a:chExt cx="3996444" cy="1211496"/>
          </a:xfrm>
        </p:grpSpPr>
        <p:sp>
          <p:nvSpPr>
            <p:cNvPr id="15" name="Ellipse 14"/>
            <p:cNvSpPr/>
            <p:nvPr/>
          </p:nvSpPr>
          <p:spPr>
            <a:xfrm>
              <a:off x="4139952" y="3078135"/>
              <a:ext cx="1656184" cy="926929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Connecteur droit 15"/>
            <p:cNvCxnSpPr/>
            <p:nvPr/>
          </p:nvCxnSpPr>
          <p:spPr>
            <a:xfrm flipV="1">
              <a:off x="4283968" y="4000284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1799692" y="4286786"/>
              <a:ext cx="2484276" cy="284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/>
          <p:cNvSpPr txBox="1"/>
          <p:nvPr/>
        </p:nvSpPr>
        <p:spPr>
          <a:xfrm>
            <a:off x="585228" y="3780329"/>
            <a:ext cx="332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Nombre positif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67543" y="4917835"/>
            <a:ext cx="820891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On ne fait pas de tableau de signes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64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8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sées 11"/>
          <p:cNvSpPr/>
          <p:nvPr/>
        </p:nvSpPr>
        <p:spPr>
          <a:xfrm>
            <a:off x="1115616" y="2132855"/>
            <a:ext cx="7571184" cy="2265347"/>
          </a:xfrm>
          <a:prstGeom prst="cloudCallout">
            <a:avLst>
              <a:gd name="adj1" fmla="val 8408"/>
              <a:gd name="adj2" fmla="val -6338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732697" y="1241466"/>
                <a:ext cx="5678606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697" y="1241466"/>
                <a:ext cx="5678606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051720" y="2372201"/>
                <a:ext cx="393139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+2)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372201"/>
                <a:ext cx="3931396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051720" y="2834250"/>
                <a:ext cx="644868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×1</m:t>
                      </m:r>
                      <m:r>
                        <a:rPr lang="fr-FR" sz="3200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834250"/>
                <a:ext cx="6448688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051720" y="3284984"/>
                <a:ext cx="468577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+2−1</m:t>
                          </m:r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284984"/>
                <a:ext cx="4685770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1295635" y="5395863"/>
            <a:ext cx="655272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2060"/>
                </a:solidFill>
              </a:rPr>
              <a:t>On fait un tableau de signes</a:t>
            </a:r>
            <a:endParaRPr lang="fr-FR" sz="4400" dirty="0">
              <a:solidFill>
                <a:srgbClr val="002060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385874" y="4275956"/>
            <a:ext cx="936104" cy="881236"/>
            <a:chOff x="620974" y="3673747"/>
            <a:chExt cx="936104" cy="881236"/>
          </a:xfrm>
        </p:grpSpPr>
        <p:sp>
          <p:nvSpPr>
            <p:cNvPr id="18" name="Triangle isocèle 17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393986" y="4398203"/>
                <a:ext cx="57703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On ne peut pas diviser par </a:t>
                </a: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F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b="1" dirty="0" smtClean="0"/>
                  <a:t> qui n’est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pas de signe constant</a:t>
                </a:r>
                <a:r>
                  <a:rPr lang="fr-FR" sz="2400" b="1" dirty="0" smtClean="0"/>
                  <a:t>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986" y="4398203"/>
                <a:ext cx="5770302" cy="830997"/>
              </a:xfrm>
              <a:prstGeom prst="rect">
                <a:avLst/>
              </a:prstGeom>
              <a:blipFill rotWithShape="0">
                <a:blip r:embed="rId6"/>
                <a:stretch>
                  <a:fillRect l="-951" t="-5839" r="-2008"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/>
          <p:cNvGrpSpPr/>
          <p:nvPr/>
        </p:nvGrpSpPr>
        <p:grpSpPr>
          <a:xfrm>
            <a:off x="952523" y="2293823"/>
            <a:ext cx="5030593" cy="1982133"/>
            <a:chOff x="952523" y="2293823"/>
            <a:chExt cx="5030593" cy="1982133"/>
          </a:xfrm>
        </p:grpSpPr>
        <p:sp>
          <p:nvSpPr>
            <p:cNvPr id="24" name="Ellipse 23"/>
            <p:cNvSpPr/>
            <p:nvPr/>
          </p:nvSpPr>
          <p:spPr>
            <a:xfrm>
              <a:off x="4601119" y="2363716"/>
              <a:ext cx="1381997" cy="608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2601734" y="2293823"/>
              <a:ext cx="1250186" cy="6080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Connecteur droit 25"/>
            <p:cNvCxnSpPr/>
            <p:nvPr/>
          </p:nvCxnSpPr>
          <p:spPr>
            <a:xfrm flipH="1">
              <a:off x="1820834" y="2834250"/>
              <a:ext cx="2780285" cy="7220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flipH="1">
              <a:off x="952523" y="2819076"/>
              <a:ext cx="1699287" cy="145688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2051720" y="3731196"/>
                <a:ext cx="396961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3200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731196"/>
                <a:ext cx="3969613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71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  <p:bldP spid="16" grpId="0" animBg="1"/>
      <p:bldP spid="20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200064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15616" y="2688222"/>
                <a:ext cx="6912768" cy="8847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688222"/>
                <a:ext cx="6912768" cy="884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403811" y="2345379"/>
                <a:ext cx="6408549" cy="16596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fr-FR" sz="4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811" y="2345379"/>
                <a:ext cx="6408549" cy="165968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987824" y="2708920"/>
                <a:ext cx="3295582" cy="1049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4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fr-FR" sz="4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fr-FR" sz="4800" dirty="0" smtClean="0"/>
                  <a:t> </a:t>
                </a:r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708920"/>
                <a:ext cx="3295582" cy="10490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39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219354" y="2564904"/>
                <a:ext cx="2705291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5−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354" y="2564904"/>
                <a:ext cx="2705291" cy="138768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1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069248" y="2852936"/>
                <a:ext cx="300550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+4&gt;0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248" y="2852936"/>
                <a:ext cx="3005503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67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618227" y="2852936"/>
                <a:ext cx="3907545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8227" y="2852936"/>
                <a:ext cx="3907545" cy="7386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09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756873" y="2636912"/>
                <a:ext cx="1630253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73" y="2636912"/>
                <a:ext cx="1630253" cy="13876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267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TM04033927[[fn=Grand événement]]</Template>
  <TotalTime>1043</TotalTime>
  <Words>585</Words>
  <Application>Microsoft Office PowerPoint</Application>
  <PresentationFormat>Affichage à l'écran (4:3)</PresentationFormat>
  <Paragraphs>85</Paragraphs>
  <Slides>24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Tableaux de signes Série 4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122</cp:revision>
  <dcterms:created xsi:type="dcterms:W3CDTF">2014-04-12T08:02:15Z</dcterms:created>
  <dcterms:modified xsi:type="dcterms:W3CDTF">2016-06-28T17:35:42Z</dcterms:modified>
</cp:coreProperties>
</file>