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2" r:id="rId2"/>
    <p:sldId id="328" r:id="rId3"/>
    <p:sldId id="395" r:id="rId4"/>
    <p:sldId id="396" r:id="rId5"/>
    <p:sldId id="331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291" r:id="rId16"/>
    <p:sldId id="375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97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4624" autoAdjust="0"/>
  </p:normalViewPr>
  <p:slideViewPr>
    <p:cSldViewPr>
      <p:cViewPr varScale="1">
        <p:scale>
          <a:sx n="41" d="100"/>
          <a:sy n="41" d="100"/>
        </p:scale>
        <p:origin x="14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289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63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08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420888"/>
            <a:ext cx="8712968" cy="1298575"/>
          </a:xfrm>
        </p:spPr>
        <p:txBody>
          <a:bodyPr>
            <a:normAutofit fontScale="90000"/>
          </a:bodyPr>
          <a:lstStyle/>
          <a:p>
            <a:r>
              <a:rPr lang="fr-FR" sz="7200" cap="small" dirty="0" smtClean="0"/>
              <a:t>Équations</a:t>
            </a:r>
            <a:br>
              <a:rPr lang="fr-FR" sz="7200" cap="small" dirty="0" smtClean="0"/>
            </a:br>
            <a:r>
              <a:rPr lang="fr-FR" sz="7200" cap="small" dirty="0" smtClean="0"/>
              <a:t> Série 5</a:t>
            </a:r>
            <a:endParaRPr lang="fr-FR" sz="7200" cap="small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55892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Calcul mental et automatismes – IREM de Clermont-Ferrand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347864" y="1268760"/>
                <a:ext cx="247766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268760"/>
                <a:ext cx="2477666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1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227868" y="1311732"/>
                <a:ext cx="464838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868" y="1311732"/>
                <a:ext cx="464838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00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867135" y="1220816"/>
                <a:ext cx="5441169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135" y="1220816"/>
                <a:ext cx="5441169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3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28816" y="1455748"/>
                <a:ext cx="731559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+8−6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16" y="1455748"/>
                <a:ext cx="731559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9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291731" y="1455748"/>
                <a:ext cx="458452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+4=9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731" y="1455748"/>
                <a:ext cx="458452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27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672280" y="1455748"/>
                <a:ext cx="3843937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280" y="1455748"/>
                <a:ext cx="3843937" cy="75674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632663" y="2463279"/>
            <a:ext cx="385772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</p:spTree>
    <p:extLst>
      <p:ext uri="{BB962C8B-B14F-4D97-AF65-F5344CB8AC3E}">
        <p14:creationId xmlns:p14="http://schemas.microsoft.com/office/powerpoint/2010/main" val="183026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3)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560005" y="1455748"/>
                <a:ext cx="426879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=−12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005" y="1455748"/>
                <a:ext cx="426879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752421" y="2348880"/>
                <a:ext cx="5618205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fr-FR" sz="24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3) On se ramène </a:t>
                </a:r>
                <a:r>
                  <a:rPr lang="fr-FR" sz="2400" dirty="0">
                    <a:solidFill>
                      <a:schemeClr val="accent2">
                        <a:lumMod val="50000"/>
                      </a:schemeClr>
                    </a:solidFill>
                  </a:rPr>
                  <a:t>à </a:t>
                </a:r>
                <a:r>
                  <a:rPr lang="fr-FR" sz="2400" dirty="0"/>
                  <a:t>une équation «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  <a:endParaRPr lang="fr-FR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421" y="2348880"/>
                <a:ext cx="5618205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326101" y="2996952"/>
                <a:ext cx="2542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−1=−4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101" y="2996952"/>
                <a:ext cx="2542043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3664075" y="3568517"/>
                <a:ext cx="191603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4075" y="3568517"/>
                <a:ext cx="1916037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0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555776" y="908720"/>
                <a:ext cx="40555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−16=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908720"/>
                <a:ext cx="405553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876726" y="1700808"/>
            <a:ext cx="54039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un second membre nul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0775" y="2924944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78511" y="4911551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555776" y="2348880"/>
                <a:ext cx="40260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−16−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348880"/>
                <a:ext cx="4026039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1691680" y="3501008"/>
                <a:ext cx="568982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×1=0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501008"/>
                <a:ext cx="5689827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2512110" y="3933056"/>
                <a:ext cx="414812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−4−1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110" y="3933056"/>
                <a:ext cx="4148122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2850082" y="4365104"/>
                <a:ext cx="352211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082" y="4365104"/>
                <a:ext cx="3522118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46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–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83568" y="1455748"/>
                <a:ext cx="778815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55748"/>
                <a:ext cx="778815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53587" y="217524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709146" y="2751892"/>
                <a:ext cx="57431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146" y="2751892"/>
                <a:ext cx="5743174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1709146" y="3212976"/>
                <a:ext cx="57431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146" y="3212976"/>
                <a:ext cx="5743174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275831" y="3645024"/>
                <a:ext cx="4672433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5831" y="3645024"/>
                <a:ext cx="4672433" cy="4863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2078511" y="4767535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2699792" y="4094776"/>
                <a:ext cx="37898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094776"/>
                <a:ext cx="3789820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502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9" grpId="0"/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208912" cy="4464496"/>
          </a:xfrm>
        </p:spPr>
        <p:txBody>
          <a:bodyPr>
            <a:normAutofit/>
          </a:bodyPr>
          <a:lstStyle/>
          <a:p>
            <a:r>
              <a:rPr lang="fr-FR" sz="6000" dirty="0"/>
              <a:t>Pour chaque </a:t>
            </a:r>
            <a:r>
              <a:rPr lang="fr-FR" sz="6000" dirty="0" smtClean="0"/>
              <a:t>équation, </a:t>
            </a:r>
            <a:r>
              <a:rPr lang="fr-FR" sz="6000" dirty="0" smtClean="0"/>
              <a:t>indiquer, dans l’ordre, les </a:t>
            </a:r>
            <a:r>
              <a:rPr lang="fr-FR" sz="6000" dirty="0"/>
              <a:t>étapes </a:t>
            </a:r>
            <a:r>
              <a:rPr lang="fr-FR" sz="6000" dirty="0" smtClean="0"/>
              <a:t>à utiliser </a:t>
            </a:r>
            <a:r>
              <a:rPr lang="fr-FR" sz="6000" dirty="0"/>
              <a:t>pour la résoudre.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– 4)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203848" y="836712"/>
                <a:ext cx="2753703" cy="1369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9−</m:t>
                          </m:r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9+</m:t>
                          </m:r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836712"/>
                <a:ext cx="2753703" cy="13699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811050" y="4605147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Il n’y a pas de valeur interdite</a:t>
            </a:r>
            <a:endParaRPr lang="fr-FR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3553587" y="2420888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055006" y="3068960"/>
                <a:ext cx="3101170" cy="733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f>
                      <m:fPr>
                        <m:ctrlPr>
                          <a:rPr lang="fr-FR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3+</m:t>
                            </m:r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d>
                          <m:d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9+</m:t>
                        </m:r>
                        <m:sSup>
                          <m:sSup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 smtClean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5006" y="3068960"/>
                <a:ext cx="3101170" cy="7339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2062701" y="3933056"/>
            <a:ext cx="499765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287522" y="4222945"/>
            <a:ext cx="936104" cy="881236"/>
            <a:chOff x="620974" y="3673747"/>
            <a:chExt cx="936104" cy="881236"/>
          </a:xfrm>
        </p:grpSpPr>
        <p:sp>
          <p:nvSpPr>
            <p:cNvPr id="22" name="Triangle isocèle 21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0495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19" grpId="0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4)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347864" y="908720"/>
                <a:ext cx="247766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908720"/>
                <a:ext cx="2477666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126602" y="2976881"/>
                <a:ext cx="2890791" cy="69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f>
                      <m:fPr>
                        <m:ctrlPr>
                          <a:rPr lang="fr-FR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2×</m:t>
                        </m:r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−3×</m:t>
                        </m:r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fr-FR" sz="3200" dirty="0" smtClean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602" y="2976881"/>
                <a:ext cx="2890791" cy="69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073172" y="2363430"/>
            <a:ext cx="499765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4)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quotient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308660" y="4455029"/>
            <a:ext cx="2147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0 est </a:t>
            </a:r>
            <a:r>
              <a:rPr lang="fr-FR" sz="2400" b="1" dirty="0" smtClean="0"/>
              <a:t>la </a:t>
            </a:r>
            <a:r>
              <a:rPr lang="fr-FR" sz="2400" b="1" dirty="0" smtClean="0"/>
              <a:t>valeur interdite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3432860" y="3821644"/>
                <a:ext cx="2291268" cy="69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8−3</m:t>
                        </m:r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fr-F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F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fr-FR" sz="3200" dirty="0" smtClean="0">
                    <a:solidFill>
                      <a:schemeClr val="tx1"/>
                    </a:solidFill>
                  </a:rPr>
                  <a:t> </a:t>
                </a:r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2860" y="3821644"/>
                <a:ext cx="2291268" cy="6990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e 21"/>
          <p:cNvGrpSpPr/>
          <p:nvPr/>
        </p:nvGrpSpPr>
        <p:grpSpPr>
          <a:xfrm>
            <a:off x="551202" y="4270636"/>
            <a:ext cx="936104" cy="881236"/>
            <a:chOff x="620974" y="3673747"/>
            <a:chExt cx="936104" cy="881236"/>
          </a:xfrm>
        </p:grpSpPr>
        <p:sp>
          <p:nvSpPr>
            <p:cNvPr id="23" name="Triangle isocèle 22"/>
            <p:cNvSpPr/>
            <p:nvPr/>
          </p:nvSpPr>
          <p:spPr>
            <a:xfrm>
              <a:off x="620974" y="3673747"/>
              <a:ext cx="936104" cy="831875"/>
            </a:xfrm>
            <a:prstGeom prst="triangle">
              <a:avLst>
                <a:gd name="adj" fmla="val 48474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ZoneTexte 23"/>
            <p:cNvSpPr txBox="1"/>
            <p:nvPr/>
          </p:nvSpPr>
          <p:spPr>
            <a:xfrm flipH="1">
              <a:off x="899593" y="3785542"/>
              <a:ext cx="288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400" b="1" dirty="0" smtClean="0"/>
                <a:t>!</a:t>
              </a:r>
              <a:endParaRPr lang="fr-FR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344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6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227868" y="1311732"/>
                <a:ext cx="464838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868" y="1311732"/>
                <a:ext cx="464838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53586" y="2031231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78511" y="3861048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770508" y="2607876"/>
                <a:ext cx="360169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+6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+9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508" y="2607876"/>
                <a:ext cx="360169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3196196" y="3224589"/>
                <a:ext cx="27439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196" y="3224589"/>
                <a:ext cx="2743956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400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1)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867135" y="1220816"/>
                <a:ext cx="5441169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135" y="1220816"/>
                <a:ext cx="5441169" cy="12720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512263" y="2823319"/>
            <a:ext cx="609852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1)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du premier degré</a:t>
            </a:r>
          </a:p>
        </p:txBody>
      </p:sp>
    </p:spTree>
    <p:extLst>
      <p:ext uri="{BB962C8B-B14F-4D97-AF65-F5344CB8AC3E}">
        <p14:creationId xmlns:p14="http://schemas.microsoft.com/office/powerpoint/2010/main" val="377053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6)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928816" y="1455748"/>
                <a:ext cx="731559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+8−6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16" y="1455748"/>
                <a:ext cx="7315592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53587" y="217524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598347" y="2823900"/>
                <a:ext cx="592598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+2 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(4−3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347" y="2823900"/>
                <a:ext cx="5925981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267744" y="3368605"/>
                <a:ext cx="460151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+2)=0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3368605"/>
                <a:ext cx="4601516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2078511" y="4407495"/>
            <a:ext cx="5000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2716651" y="3862209"/>
                <a:ext cx="379956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4−3</m:t>
                          </m:r>
                          <m:r>
                            <a:rPr lang="fr-F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651" y="3862209"/>
                <a:ext cx="3799565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3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9" grpId="0" animBg="1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1223626" y="5517232"/>
            <a:ext cx="6696744" cy="720080"/>
            <a:chOff x="1259632" y="5589240"/>
            <a:chExt cx="6696744" cy="72008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491880" y="5652537"/>
              <a:ext cx="223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</a:t>
              </a:r>
              <a:r>
                <a:rPr lang="fr-FR" sz="3200" b="1" dirty="0">
                  <a:solidFill>
                    <a:schemeClr val="accent4">
                      <a:lumMod val="50000"/>
                    </a:schemeClr>
                  </a:solidFill>
                </a:rPr>
                <a:t>–</a:t>
              </a:r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 6) – 2) 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291731" y="980728"/>
                <a:ext cx="458452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+4=9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731" y="980728"/>
                <a:ext cx="4584525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799451" y="1628800"/>
            <a:ext cx="54729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se ramène à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un second membre nul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64061" y="2751311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542373" y="2276872"/>
                <a:ext cx="404585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+4−9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2373" y="2276872"/>
                <a:ext cx="4045851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2702095" y="3356992"/>
                <a:ext cx="381412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095" y="3356992"/>
                <a:ext cx="3814121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1986589" y="3789040"/>
                <a:ext cx="517769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fr-F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fr-FR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589" y="3789040"/>
                <a:ext cx="5177699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2151609" y="4767535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On reconnaît une équation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produit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2599375" y="4221088"/>
                <a:ext cx="39888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⟺(4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+2)(−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+2)=0</m:t>
                      </m:r>
                    </m:oMath>
                  </m:oMathPara>
                </a14:m>
                <a:endParaRPr lang="fr-FR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9375" y="4221088"/>
                <a:ext cx="3988849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9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9" grpId="0"/>
      <p:bldP spid="20" grpId="0"/>
      <p:bldP spid="21" grpId="0" animBg="1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852936"/>
            <a:ext cx="8712968" cy="1152128"/>
          </a:xfrm>
        </p:spPr>
        <p:txBody>
          <a:bodyPr>
            <a:normAutofit fontScale="90000"/>
          </a:bodyPr>
          <a:lstStyle/>
          <a:p>
            <a:r>
              <a:rPr lang="fr-FR" sz="9800" cap="small" dirty="0" smtClean="0"/>
              <a:t>Fin</a:t>
            </a:r>
            <a:endParaRPr lang="fr-FR" sz="7200" cap="small" dirty="0"/>
          </a:p>
        </p:txBody>
      </p:sp>
    </p:spTree>
    <p:extLst>
      <p:ext uri="{BB962C8B-B14F-4D97-AF65-F5344CB8AC3E}">
        <p14:creationId xmlns:p14="http://schemas.microsoft.com/office/powerpoint/2010/main" val="299401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2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90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445" y="1455748"/>
                <a:ext cx="2087110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71" y="3813892"/>
                <a:ext cx="2912079" cy="4924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726" y="2770594"/>
                <a:ext cx="2772426" cy="4924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870009" y="2152911"/>
            <a:ext cx="54039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5)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se ramène à un second membre nul</a:t>
            </a:r>
          </a:p>
        </p:txBody>
      </p:sp>
      <p:sp>
        <p:nvSpPr>
          <p:cNvPr id="8" name="Rectangle 7"/>
          <p:cNvSpPr/>
          <p:nvPr/>
        </p:nvSpPr>
        <p:spPr>
          <a:xfrm>
            <a:off x="3564063" y="3255367"/>
            <a:ext cx="20158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6) On factorise</a:t>
            </a:r>
            <a:endParaRPr lang="fr-F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74803" y="4407495"/>
            <a:ext cx="48542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2) 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On reconnaît une équation produit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259632" y="5589240"/>
            <a:ext cx="6696744" cy="720080"/>
            <a:chOff x="1259632" y="5589240"/>
            <a:chExt cx="6696744" cy="72008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259632" y="5589240"/>
              <a:ext cx="6696744" cy="72008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301238" y="5625797"/>
              <a:ext cx="27567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 smtClean="0">
                  <a:solidFill>
                    <a:schemeClr val="accent4">
                      <a:lumMod val="50000"/>
                    </a:schemeClr>
                  </a:solidFill>
                </a:rPr>
                <a:t>5) – 6) – 2)</a:t>
              </a:r>
              <a:endParaRPr lang="fr-FR" sz="3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85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672280" y="1455748"/>
                <a:ext cx="3843937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280" y="1455748"/>
                <a:ext cx="3843937" cy="75674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8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560005" y="1455748"/>
                <a:ext cx="426879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3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=−12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005" y="1455748"/>
                <a:ext cx="4268797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5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555776" y="1455748"/>
                <a:ext cx="40555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−16=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455748"/>
                <a:ext cx="4055534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60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683568" y="1455748"/>
                <a:ext cx="778815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55748"/>
                <a:ext cx="778815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51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203848" y="1124744"/>
                <a:ext cx="2753703" cy="1369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9−</m:t>
                          </m:r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9+</m:t>
                          </m:r>
                          <m:sSup>
                            <m:sSupPr>
                              <m:ctrlP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124744"/>
                <a:ext cx="2753703" cy="13699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reconnaît une équation </a:t>
                </a:r>
                <a:r>
                  <a:rPr lang="fr-FR" sz="2400" dirty="0"/>
                  <a:t>du premier degré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une équation produit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reconnaît </a:t>
                </a:r>
                <a:r>
                  <a:rPr lang="fr-FR" sz="2400" dirty="0" smtClean="0"/>
                  <a:t>(on se ramène à) une équation «</a:t>
                </a:r>
                <a:r>
                  <a:rPr lang="fr-FR" sz="2400" dirty="0"/>
                  <a:t> </a:t>
                </a:r>
                <a14:m>
                  <m:oMath xmlns:m="http://schemas.openxmlformats.org/officeDocument/2006/math">
                    <m:r>
                      <a:rPr lang="fr-FR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²=</m:t>
                    </m:r>
                    <m:r>
                      <a:rPr lang="fr-FR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2400" dirty="0"/>
                  <a:t> »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</a:t>
                </a:r>
                <a:r>
                  <a:rPr lang="fr-FR" sz="2400" dirty="0"/>
                  <a:t>reconnaît une équation quotient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/>
                  <a:t>On se ramène à un second membre nul</a:t>
                </a:r>
              </a:p>
              <a:p>
                <a:pPr marL="514350" indent="-514350" algn="just">
                  <a:spcBef>
                    <a:spcPts val="0"/>
                  </a:spcBef>
                  <a:buFont typeface="+mj-lt"/>
                  <a:buAutoNum type="arabicParenR"/>
                </a:pPr>
                <a:r>
                  <a:rPr lang="fr-FR" sz="2400" dirty="0" smtClean="0"/>
                  <a:t>On factorise</a:t>
                </a:r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55218"/>
                <a:ext cx="8640960" cy="3006030"/>
              </a:xfrm>
              <a:blipFill rotWithShape="0">
                <a:blip r:embed="rId3"/>
                <a:stretch>
                  <a:fillRect l="-1128" t="-2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7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585</Words>
  <Application>Microsoft Office PowerPoint</Application>
  <PresentationFormat>Affichage à l'écran (4:3)</PresentationFormat>
  <Paragraphs>177</Paragraphs>
  <Slides>26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Cambria Math</vt:lpstr>
      <vt:lpstr>Thème Office</vt:lpstr>
      <vt:lpstr>Équations  Série 5</vt:lpstr>
      <vt:lpstr>Pour chaque équation, indiquer, dans l’ordre, les étapes à utiliser pour la résoudre. 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LOGIQUE</dc:title>
  <dc:creator>BASTIDE Christine</dc:creator>
  <cp:lastModifiedBy>Christine BASTIDE</cp:lastModifiedBy>
  <cp:revision>136</cp:revision>
  <dcterms:created xsi:type="dcterms:W3CDTF">2014-04-12T08:02:15Z</dcterms:created>
  <dcterms:modified xsi:type="dcterms:W3CDTF">2016-06-27T08:44:59Z</dcterms:modified>
</cp:coreProperties>
</file>