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74" r:id="rId3"/>
    <p:sldId id="273" r:id="rId4"/>
    <p:sldId id="266" r:id="rId5"/>
    <p:sldId id="275" r:id="rId6"/>
    <p:sldId id="277" r:id="rId7"/>
    <p:sldId id="279" r:id="rId8"/>
    <p:sldId id="276" r:id="rId9"/>
    <p:sldId id="280" r:id="rId10"/>
    <p:sldId id="281" r:id="rId11"/>
    <p:sldId id="278" r:id="rId12"/>
    <p:sldId id="283" r:id="rId13"/>
    <p:sldId id="284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A5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>
      <p:cViewPr>
        <p:scale>
          <a:sx n="75" d="100"/>
          <a:sy n="75" d="100"/>
        </p:scale>
        <p:origin x="-1458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4.wmf"/><Relationship Id="rId4" Type="http://schemas.openxmlformats.org/officeDocument/2006/relationships/image" Target="../media/image1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D488350-AA4A-4FCF-A46D-AD74E8F78F00}" type="datetimeFigureOut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62FE729-5082-46BC-B4EA-29DCEB9E15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3559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B85B587-4FAE-41BB-B390-0A2E963594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8160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D8EE4-F42A-4BD0-A484-922E272320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4F70F-A410-40DD-8B95-FA58184BC15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072AF-B421-4062-A8B3-A96655FFD1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307B2-2105-4B7B-AD4B-5D1E5D03D4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C379C-346B-4909-B3C1-EFB89197337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A5C27-EAA8-4FE2-A032-C86AC708BE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0F516-80A7-4EC6-B2C1-376D30D983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42F6B-40A1-468C-BBCC-6C97AAA364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160A1-C825-439D-A414-48BFF9FE2C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13872-8BF8-4E31-8720-7BD88D6B164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60558-D1FD-4E19-B294-2996B9297A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AE64591-8996-43A8-904A-9A3E85094A8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16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6.wmf"/><Relationship Id="rId10" Type="http://schemas.openxmlformats.org/officeDocument/2006/relationships/image" Target="../media/image19.wmf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2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3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8.wmf"/><Relationship Id="rId10" Type="http://schemas.openxmlformats.org/officeDocument/2006/relationships/image" Target="../media/image21.wmf"/><Relationship Id="rId4" Type="http://schemas.openxmlformats.org/officeDocument/2006/relationships/oleObject" Target="../embeddings/oleObject32.bin"/><Relationship Id="rId9" Type="http://schemas.openxmlformats.org/officeDocument/2006/relationships/oleObject" Target="../embeddings/oleObject35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9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27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4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26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40.bin"/><Relationship Id="rId9" Type="http://schemas.openxmlformats.org/officeDocument/2006/relationships/image" Target="../media/image10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>Forme Développée</a:t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>Forme Factorisée</a:t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Série 2</a:t>
            </a:r>
            <a:endParaRPr lang="fr-FR" sz="6000" b="1" cap="small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8718" y="501317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+mj-lt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N°7</a:t>
            </a:r>
          </a:p>
        </p:txBody>
      </p:sp>
      <p:sp>
        <p:nvSpPr>
          <p:cNvPr id="2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936562"/>
              </p:ext>
            </p:extLst>
          </p:nvPr>
        </p:nvGraphicFramePr>
        <p:xfrm>
          <a:off x="3046952" y="2563044"/>
          <a:ext cx="2677176" cy="1225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" name="Équation" r:id="rId4" imgW="1016000" imgH="469900" progId="Equation.3">
                  <p:embed/>
                </p:oleObj>
              </mc:Choice>
              <mc:Fallback>
                <p:oleObj name="Équation" r:id="rId4" imgW="1016000" imgH="4699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952" y="2563044"/>
                        <a:ext cx="2677176" cy="12259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N°8</a:t>
            </a:r>
          </a:p>
        </p:txBody>
      </p:sp>
      <p:sp>
        <p:nvSpPr>
          <p:cNvPr id="2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419478"/>
              </p:ext>
            </p:extLst>
          </p:nvPr>
        </p:nvGraphicFramePr>
        <p:xfrm>
          <a:off x="1907704" y="2708921"/>
          <a:ext cx="5136081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" name="Équation" r:id="rId4" imgW="2222500" imgH="469900" progId="Equation.3">
                  <p:embed/>
                </p:oleObj>
              </mc:Choice>
              <mc:Fallback>
                <p:oleObj name="Équation" r:id="rId4" imgW="2222500" imgH="4699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708921"/>
                        <a:ext cx="5136081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N°9</a:t>
            </a:r>
          </a:p>
        </p:txBody>
      </p:sp>
      <p:sp>
        <p:nvSpPr>
          <p:cNvPr id="2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8048822"/>
              </p:ext>
            </p:extLst>
          </p:nvPr>
        </p:nvGraphicFramePr>
        <p:xfrm>
          <a:off x="1887186" y="2789684"/>
          <a:ext cx="5277102" cy="1143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0" name="Équation" r:id="rId4" imgW="2286000" imgH="495300" progId="Equation.3">
                  <p:embed/>
                </p:oleObj>
              </mc:Choice>
              <mc:Fallback>
                <p:oleObj name="Équation" r:id="rId4" imgW="2286000" imgH="4953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7186" y="2789684"/>
                        <a:ext cx="5277102" cy="11433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N°10</a:t>
            </a:r>
          </a:p>
        </p:txBody>
      </p:sp>
      <p:sp>
        <p:nvSpPr>
          <p:cNvPr id="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893520"/>
              </p:ext>
            </p:extLst>
          </p:nvPr>
        </p:nvGraphicFramePr>
        <p:xfrm>
          <a:off x="1360522" y="2852936"/>
          <a:ext cx="6739870" cy="10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2" name="Équation" r:id="rId4" imgW="3200400" imgH="495300" progId="Equation.3">
                  <p:embed/>
                </p:oleObj>
              </mc:Choice>
              <mc:Fallback>
                <p:oleObj name="Équation" r:id="rId4" imgW="3200400" imgH="4953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522" y="2852936"/>
                        <a:ext cx="6739870" cy="104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25717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8000" cap="small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Correction</a:t>
            </a:r>
            <a:endParaRPr lang="fr-FR" sz="8000" cap="small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N°1</a:t>
            </a:r>
          </a:p>
        </p:txBody>
      </p:sp>
      <p:graphicFrame>
        <p:nvGraphicFramePr>
          <p:cNvPr id="4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0891226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3429024"/>
                <a:gridCol w="1643102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èche droite rayée 4"/>
          <p:cNvSpPr/>
          <p:nvPr/>
        </p:nvSpPr>
        <p:spPr>
          <a:xfrm rot="10800000"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Flèche droite rayée 7"/>
          <p:cNvSpPr/>
          <p:nvPr/>
        </p:nvSpPr>
        <p:spPr>
          <a:xfrm rot="2837831">
            <a:off x="4259263" y="2951163"/>
            <a:ext cx="1884362" cy="1698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088334"/>
              </p:ext>
            </p:extLst>
          </p:nvPr>
        </p:nvGraphicFramePr>
        <p:xfrm>
          <a:off x="1836738" y="1268760"/>
          <a:ext cx="5113337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7" name="Équation" r:id="rId4" imgW="2286000" imgH="495300" progId="Equation.3">
                  <p:embed/>
                </p:oleObj>
              </mc:Choice>
              <mc:Fallback>
                <p:oleObj name="Équation" r:id="rId4" imgW="2286000" imgH="495300" progId="Equation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738" y="1268760"/>
                        <a:ext cx="5113337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779141"/>
              </p:ext>
            </p:extLst>
          </p:nvPr>
        </p:nvGraphicFramePr>
        <p:xfrm>
          <a:off x="4283968" y="3789040"/>
          <a:ext cx="2376264" cy="514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8" name="Équation" r:id="rId6" imgW="2286000" imgH="495300" progId="Equation.3">
                  <p:embed/>
                </p:oleObj>
              </mc:Choice>
              <mc:Fallback>
                <p:oleObj name="Équation" r:id="rId6" imgW="2286000" imgH="4953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3789040"/>
                        <a:ext cx="2376264" cy="5149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731779"/>
              </p:ext>
            </p:extLst>
          </p:nvPr>
        </p:nvGraphicFramePr>
        <p:xfrm>
          <a:off x="1691680" y="3717032"/>
          <a:ext cx="108012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9" name="Équation" r:id="rId7" imgW="1002865" imgH="469696" progId="Equation.3">
                  <p:embed/>
                </p:oleObj>
              </mc:Choice>
              <mc:Fallback>
                <p:oleObj name="Équation" r:id="rId7" imgW="1002865" imgH="469696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717032"/>
                        <a:ext cx="108012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N°2</a:t>
            </a:r>
          </a:p>
        </p:txBody>
      </p:sp>
      <p:graphicFrame>
        <p:nvGraphicFramePr>
          <p:cNvPr id="4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8854705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3429024"/>
                <a:gridCol w="1643102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èche droite rayée 4"/>
          <p:cNvSpPr/>
          <p:nvPr/>
        </p:nvSpPr>
        <p:spPr>
          <a:xfrm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Flèche droite rayée 7"/>
          <p:cNvSpPr/>
          <p:nvPr/>
        </p:nvSpPr>
        <p:spPr>
          <a:xfrm rot="7493560">
            <a:off x="2238375" y="2879725"/>
            <a:ext cx="1884363" cy="16986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70810"/>
              </p:ext>
            </p:extLst>
          </p:nvPr>
        </p:nvGraphicFramePr>
        <p:xfrm>
          <a:off x="2843808" y="1052736"/>
          <a:ext cx="3168650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4" name="Équation" r:id="rId4" imgW="1346200" imgH="469900" progId="Equation.3">
                  <p:embed/>
                </p:oleObj>
              </mc:Choice>
              <mc:Fallback>
                <p:oleObj name="Équation" r:id="rId4" imgW="1346200" imgH="469900" progId="Equation.3">
                  <p:embed/>
                  <p:pic>
                    <p:nvPicPr>
                      <p:cNvPr id="0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052736"/>
                        <a:ext cx="3168650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251170"/>
              </p:ext>
            </p:extLst>
          </p:nvPr>
        </p:nvGraphicFramePr>
        <p:xfrm>
          <a:off x="1547664" y="3717032"/>
          <a:ext cx="1368152" cy="475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5" name="Équation" r:id="rId6" imgW="1346200" imgH="469900" progId="Equation.3">
                  <p:embed/>
                </p:oleObj>
              </mc:Choice>
              <mc:Fallback>
                <p:oleObj name="Équation" r:id="rId6" imgW="1346200" imgH="469900" progId="Equation.3">
                  <p:embed/>
                  <p:pic>
                    <p:nvPicPr>
                      <p:cNvPr id="0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717032"/>
                        <a:ext cx="1368152" cy="4757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403208"/>
              </p:ext>
            </p:extLst>
          </p:nvPr>
        </p:nvGraphicFramePr>
        <p:xfrm>
          <a:off x="4743450" y="3789040"/>
          <a:ext cx="15144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6" name="Équation" r:id="rId7" imgW="1511300" imgH="495300" progId="Equation.3">
                  <p:embed/>
                </p:oleObj>
              </mc:Choice>
              <mc:Fallback>
                <p:oleObj name="Équation" r:id="rId7" imgW="1511300" imgH="4953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3450" y="3789040"/>
                        <a:ext cx="151447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N°3</a:t>
            </a:r>
          </a:p>
        </p:txBody>
      </p:sp>
      <p:graphicFrame>
        <p:nvGraphicFramePr>
          <p:cNvPr id="4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8495119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3429024"/>
                <a:gridCol w="1643102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3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èche droite rayée 4"/>
          <p:cNvSpPr/>
          <p:nvPr/>
        </p:nvSpPr>
        <p:spPr>
          <a:xfrm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3786188" y="3643313"/>
            <a:ext cx="342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60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fr-FR" sz="36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Flèche droite rayée 7"/>
          <p:cNvSpPr/>
          <p:nvPr/>
        </p:nvSpPr>
        <p:spPr>
          <a:xfrm rot="7493560">
            <a:off x="2452687" y="2879726"/>
            <a:ext cx="1884363" cy="1698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899223"/>
              </p:ext>
            </p:extLst>
          </p:nvPr>
        </p:nvGraphicFramePr>
        <p:xfrm>
          <a:off x="2268538" y="1052736"/>
          <a:ext cx="4341812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3" name="Équation" r:id="rId4" imgW="1879600" imgH="469900" progId="Equation.3">
                  <p:embed/>
                </p:oleObj>
              </mc:Choice>
              <mc:Fallback>
                <p:oleObj name="Équation" r:id="rId4" imgW="1879600" imgH="4699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052736"/>
                        <a:ext cx="4341812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3181805"/>
              </p:ext>
            </p:extLst>
          </p:nvPr>
        </p:nvGraphicFramePr>
        <p:xfrm>
          <a:off x="1115616" y="3717032"/>
          <a:ext cx="18764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4" name="Équation" r:id="rId6" imgW="1879600" imgH="469900" progId="Equation.3">
                  <p:embed/>
                </p:oleObj>
              </mc:Choice>
              <mc:Fallback>
                <p:oleObj name="Équation" r:id="rId6" imgW="1879600" imgH="4699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717032"/>
                        <a:ext cx="18764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N°4</a:t>
            </a:r>
          </a:p>
        </p:txBody>
      </p:sp>
      <p:graphicFrame>
        <p:nvGraphicFramePr>
          <p:cNvPr id="9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940166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3429024"/>
                <a:gridCol w="1643102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Flèche droite rayée 9"/>
          <p:cNvSpPr/>
          <p:nvPr/>
        </p:nvSpPr>
        <p:spPr>
          <a:xfrm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Flèche droite rayée 12"/>
          <p:cNvSpPr/>
          <p:nvPr/>
        </p:nvSpPr>
        <p:spPr>
          <a:xfrm rot="7493560">
            <a:off x="2238375" y="2879725"/>
            <a:ext cx="1884363" cy="16986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Pensées 14"/>
          <p:cNvSpPr/>
          <p:nvPr/>
        </p:nvSpPr>
        <p:spPr>
          <a:xfrm>
            <a:off x="1643063" y="4572000"/>
            <a:ext cx="2571750" cy="1000125"/>
          </a:xfrm>
          <a:prstGeom prst="cloudCallout">
            <a:avLst>
              <a:gd name="adj1" fmla="val -25826"/>
              <a:gd name="adj2" fmla="val -767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465955"/>
              </p:ext>
            </p:extLst>
          </p:nvPr>
        </p:nvGraphicFramePr>
        <p:xfrm>
          <a:off x="2967038" y="1052736"/>
          <a:ext cx="311785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7" name="Équation" r:id="rId4" imgW="1308100" imgH="469900" progId="Equation.3">
                  <p:embed/>
                </p:oleObj>
              </mc:Choice>
              <mc:Fallback>
                <p:oleObj name="Équation" r:id="rId4" imgW="1308100" imgH="4699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7038" y="1052736"/>
                        <a:ext cx="3117850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107933"/>
              </p:ext>
            </p:extLst>
          </p:nvPr>
        </p:nvGraphicFramePr>
        <p:xfrm>
          <a:off x="1526381" y="3717032"/>
          <a:ext cx="13049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8" name="Équation" r:id="rId6" imgW="1308100" imgH="469900" progId="Equation.3">
                  <p:embed/>
                </p:oleObj>
              </mc:Choice>
              <mc:Fallback>
                <p:oleObj name="Équation" r:id="rId6" imgW="1308100" imgH="4699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6381" y="3717032"/>
                        <a:ext cx="13049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817863"/>
              </p:ext>
            </p:extLst>
          </p:nvPr>
        </p:nvGraphicFramePr>
        <p:xfrm>
          <a:off x="4230216" y="3789040"/>
          <a:ext cx="22860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9" name="Équation" r:id="rId8" imgW="2286000" imgH="495300" progId="Equation.3">
                  <p:embed/>
                </p:oleObj>
              </mc:Choice>
              <mc:Fallback>
                <p:oleObj name="Équation" r:id="rId8" imgW="2286000" imgH="4953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0216" y="3789040"/>
                        <a:ext cx="22860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729658"/>
              </p:ext>
            </p:extLst>
          </p:nvPr>
        </p:nvGraphicFramePr>
        <p:xfrm>
          <a:off x="2123728" y="4762475"/>
          <a:ext cx="13620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0" name="Équation" r:id="rId10" imgW="1358900" imgH="469900" progId="Equation.3">
                  <p:embed/>
                </p:oleObj>
              </mc:Choice>
              <mc:Fallback>
                <p:oleObj name="Équation" r:id="rId10" imgW="1358900" imgH="4699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762475"/>
                        <a:ext cx="136207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N°5</a:t>
            </a:r>
          </a:p>
        </p:txBody>
      </p:sp>
      <p:graphicFrame>
        <p:nvGraphicFramePr>
          <p:cNvPr id="8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8558626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3429024"/>
                <a:gridCol w="1643102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5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Flèche droite rayée 8"/>
          <p:cNvSpPr/>
          <p:nvPr/>
        </p:nvSpPr>
        <p:spPr>
          <a:xfrm rot="10800000"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Flèche droite rayée 11"/>
          <p:cNvSpPr/>
          <p:nvPr/>
        </p:nvSpPr>
        <p:spPr>
          <a:xfrm rot="3875804">
            <a:off x="3732213" y="2827539"/>
            <a:ext cx="1679575" cy="2238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985571"/>
              </p:ext>
            </p:extLst>
          </p:nvPr>
        </p:nvGraphicFramePr>
        <p:xfrm>
          <a:off x="4619773" y="3717032"/>
          <a:ext cx="12858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4" name="Équation" r:id="rId4" imgW="1282700" imgH="558800" progId="Equation.3">
                  <p:embed/>
                </p:oleObj>
              </mc:Choice>
              <mc:Fallback>
                <p:oleObj name="Équation" r:id="rId4" imgW="1282700" imgH="5588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773" y="3717032"/>
                        <a:ext cx="128587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791798"/>
              </p:ext>
            </p:extLst>
          </p:nvPr>
        </p:nvGraphicFramePr>
        <p:xfrm>
          <a:off x="1043608" y="3717032"/>
          <a:ext cx="19050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5" name="Équation" r:id="rId6" imgW="1905000" imgH="469900" progId="Equation.3">
                  <p:embed/>
                </p:oleObj>
              </mc:Choice>
              <mc:Fallback>
                <p:oleObj name="Équation" r:id="rId6" imgW="1905000" imgH="4699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717032"/>
                        <a:ext cx="190500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806500"/>
              </p:ext>
            </p:extLst>
          </p:nvPr>
        </p:nvGraphicFramePr>
        <p:xfrm>
          <a:off x="2987675" y="1052736"/>
          <a:ext cx="2965450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6" name="Équation" r:id="rId8" imgW="1282700" imgH="558800" progId="Equation.3">
                  <p:embed/>
                </p:oleObj>
              </mc:Choice>
              <mc:Fallback>
                <p:oleObj name="Équation" r:id="rId8" imgW="1282700" imgH="5588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052736"/>
                        <a:ext cx="2965450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2214563"/>
            <a:ext cx="8229600" cy="2286000"/>
          </a:xfrm>
        </p:spPr>
        <p:txBody>
          <a:bodyPr/>
          <a:lstStyle/>
          <a:p>
            <a:pPr eaLnBrk="1" hangingPunct="1"/>
            <a:r>
              <a:rPr lang="fr-FR" sz="3200" dirty="0" smtClean="0"/>
              <a:t>Pour chacune des expressions projetées, l’inscrire dans la colonne qui lui correspond et compléter la forme manquante lorsque cela est possible.</a:t>
            </a:r>
            <a:endParaRPr lang="fr-FR" dirty="0" smtClean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348877"/>
              </p:ext>
            </p:extLst>
          </p:nvPr>
        </p:nvGraphicFramePr>
        <p:xfrm>
          <a:off x="357188" y="1000125"/>
          <a:ext cx="8215369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3495462"/>
                <a:gridCol w="2301946"/>
                <a:gridCol w="1984333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</a:t>
                      </a:r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</a:t>
                      </a:r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313" name="ZoneTexte 6"/>
          <p:cNvSpPr txBox="1">
            <a:spLocks noChangeArrowheads="1"/>
          </p:cNvSpPr>
          <p:nvPr/>
        </p:nvSpPr>
        <p:spPr bwMode="auto">
          <a:xfrm>
            <a:off x="357188" y="357188"/>
            <a:ext cx="8501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dirty="0"/>
              <a:t>Vous disposez d’un tableau comme celui-ci : </a:t>
            </a: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500063" y="4572000"/>
            <a:ext cx="82153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200" dirty="0" smtClean="0"/>
              <a:t>Si l’expression </a:t>
            </a:r>
            <a:r>
              <a:rPr lang="fr-FR" sz="3200" dirty="0"/>
              <a:t>ne vous semble ni </a:t>
            </a:r>
            <a:r>
              <a:rPr lang="fr-FR" sz="3200" dirty="0" smtClean="0"/>
              <a:t>développée, ni </a:t>
            </a:r>
            <a:r>
              <a:rPr lang="fr-FR" sz="3200" dirty="0"/>
              <a:t>factorisée, l’inscrire dans la colonne de droite et compléter alors, si possible, les 2 premières colonnes.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N°6</a:t>
            </a:r>
          </a:p>
        </p:txBody>
      </p:sp>
      <p:graphicFrame>
        <p:nvGraphicFramePr>
          <p:cNvPr id="4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7008880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2428892"/>
                <a:gridCol w="2643234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6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èche droite rayée 4"/>
          <p:cNvSpPr/>
          <p:nvPr/>
        </p:nvSpPr>
        <p:spPr>
          <a:xfrm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Flèche droite rayée 7"/>
          <p:cNvSpPr/>
          <p:nvPr/>
        </p:nvSpPr>
        <p:spPr>
          <a:xfrm rot="2251674">
            <a:off x="4844503" y="2853355"/>
            <a:ext cx="2408662" cy="20339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Flèche courbée vers le bas 11"/>
          <p:cNvSpPr/>
          <p:nvPr/>
        </p:nvSpPr>
        <p:spPr>
          <a:xfrm rot="10800000">
            <a:off x="2357438" y="4357688"/>
            <a:ext cx="5214937" cy="92868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011132"/>
              </p:ext>
            </p:extLst>
          </p:nvPr>
        </p:nvGraphicFramePr>
        <p:xfrm>
          <a:off x="6257924" y="3717032"/>
          <a:ext cx="22002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3" name="Équation" r:id="rId4" imgW="2197100" imgH="558800" progId="Equation.3">
                  <p:embed/>
                </p:oleObj>
              </mc:Choice>
              <mc:Fallback>
                <p:oleObj name="Équation" r:id="rId4" imgW="2197100" imgH="5588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7924" y="3717032"/>
                        <a:ext cx="220027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850615"/>
              </p:ext>
            </p:extLst>
          </p:nvPr>
        </p:nvGraphicFramePr>
        <p:xfrm>
          <a:off x="2124075" y="1052736"/>
          <a:ext cx="5073650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4" name="Équation" r:id="rId6" imgW="2197100" imgH="558800" progId="Equation.3">
                  <p:embed/>
                </p:oleObj>
              </mc:Choice>
              <mc:Fallback>
                <p:oleObj name="Équation" r:id="rId6" imgW="2197100" imgH="5588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052736"/>
                        <a:ext cx="5073650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225509"/>
              </p:ext>
            </p:extLst>
          </p:nvPr>
        </p:nvGraphicFramePr>
        <p:xfrm>
          <a:off x="4211960" y="3717032"/>
          <a:ext cx="12858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5" name="Équation" r:id="rId7" imgW="1282700" imgH="558800" progId="Equation.3">
                  <p:embed/>
                </p:oleObj>
              </mc:Choice>
              <mc:Fallback>
                <p:oleObj name="Équation" r:id="rId7" imgW="1282700" imgH="5588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3717032"/>
                        <a:ext cx="128587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043364"/>
              </p:ext>
            </p:extLst>
          </p:nvPr>
        </p:nvGraphicFramePr>
        <p:xfrm>
          <a:off x="1043608" y="3717032"/>
          <a:ext cx="18954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6" name="Équation" r:id="rId9" imgW="1892300" imgH="469900" progId="Equation.3">
                  <p:embed/>
                </p:oleObj>
              </mc:Choice>
              <mc:Fallback>
                <p:oleObj name="Équation" r:id="rId9" imgW="1892300" imgH="4699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717032"/>
                        <a:ext cx="189547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N°7</a:t>
            </a:r>
          </a:p>
        </p:txBody>
      </p:sp>
      <p:graphicFrame>
        <p:nvGraphicFramePr>
          <p:cNvPr id="4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407468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3429024"/>
                <a:gridCol w="1643102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7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èche droite rayée 4"/>
          <p:cNvSpPr/>
          <p:nvPr/>
        </p:nvSpPr>
        <p:spPr>
          <a:xfrm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3786188" y="3643313"/>
            <a:ext cx="342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600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fr-FR" sz="36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Flèche droite rayée 7"/>
          <p:cNvSpPr/>
          <p:nvPr/>
        </p:nvSpPr>
        <p:spPr>
          <a:xfrm rot="7695719">
            <a:off x="2405854" y="2936084"/>
            <a:ext cx="1884363" cy="1698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0657"/>
              </p:ext>
            </p:extLst>
          </p:nvPr>
        </p:nvGraphicFramePr>
        <p:xfrm>
          <a:off x="1547664" y="3717032"/>
          <a:ext cx="10191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10" name="Équation" r:id="rId4" imgW="1016000" imgH="469900" progId="Equation.3">
                  <p:embed/>
                </p:oleObj>
              </mc:Choice>
              <mc:Fallback>
                <p:oleObj name="Équation" r:id="rId4" imgW="1016000" imgH="4699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717032"/>
                        <a:ext cx="101917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515496"/>
              </p:ext>
            </p:extLst>
          </p:nvPr>
        </p:nvGraphicFramePr>
        <p:xfrm>
          <a:off x="3046413" y="1050874"/>
          <a:ext cx="2677715" cy="1225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11" name="Équation" r:id="rId6" imgW="1016000" imgH="469900" progId="Equation.3">
                  <p:embed/>
                </p:oleObj>
              </mc:Choice>
              <mc:Fallback>
                <p:oleObj name="Équation" r:id="rId6" imgW="1016000" imgH="4699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413" y="1050874"/>
                        <a:ext cx="2677715" cy="1225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N°8</a:t>
            </a:r>
          </a:p>
        </p:txBody>
      </p:sp>
      <p:graphicFrame>
        <p:nvGraphicFramePr>
          <p:cNvPr id="4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3760506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923929"/>
                <a:gridCol w="2786082"/>
                <a:gridCol w="2071730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8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èche droite rayée 4"/>
          <p:cNvSpPr/>
          <p:nvPr/>
        </p:nvSpPr>
        <p:spPr>
          <a:xfrm>
            <a:off x="3500438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Flèche droite rayée 6"/>
          <p:cNvSpPr/>
          <p:nvPr/>
        </p:nvSpPr>
        <p:spPr>
          <a:xfrm rot="7493560">
            <a:off x="2238375" y="2879725"/>
            <a:ext cx="1884363" cy="16986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Pensées 8"/>
          <p:cNvSpPr/>
          <p:nvPr/>
        </p:nvSpPr>
        <p:spPr>
          <a:xfrm>
            <a:off x="1763688" y="4572000"/>
            <a:ext cx="3786187" cy="1214438"/>
          </a:xfrm>
          <a:prstGeom prst="cloudCallout">
            <a:avLst>
              <a:gd name="adj1" fmla="val -25826"/>
              <a:gd name="adj2" fmla="val -767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501695"/>
              </p:ext>
            </p:extLst>
          </p:nvPr>
        </p:nvGraphicFramePr>
        <p:xfrm>
          <a:off x="1043608" y="3717032"/>
          <a:ext cx="22193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0" name="Équation" r:id="rId4" imgW="2222500" imgH="469900" progId="Equation.3">
                  <p:embed/>
                </p:oleObj>
              </mc:Choice>
              <mc:Fallback>
                <p:oleObj name="Équation" r:id="rId4" imgW="2222500" imgH="4699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717032"/>
                        <a:ext cx="22193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503023"/>
              </p:ext>
            </p:extLst>
          </p:nvPr>
        </p:nvGraphicFramePr>
        <p:xfrm>
          <a:off x="1908175" y="1052736"/>
          <a:ext cx="5135563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1" name="Équation" r:id="rId6" imgW="2222500" imgH="469900" progId="Equation.3">
                  <p:embed/>
                </p:oleObj>
              </mc:Choice>
              <mc:Fallback>
                <p:oleObj name="Équation" r:id="rId6" imgW="2222500" imgH="4699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1052736"/>
                        <a:ext cx="5135563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888113"/>
              </p:ext>
            </p:extLst>
          </p:nvPr>
        </p:nvGraphicFramePr>
        <p:xfrm>
          <a:off x="4557316" y="3717032"/>
          <a:ext cx="16287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2" name="Équation" r:id="rId7" imgW="1625600" imgH="558800" progId="Equation.3">
                  <p:embed/>
                </p:oleObj>
              </mc:Choice>
              <mc:Fallback>
                <p:oleObj name="Équation" r:id="rId7" imgW="1625600" imgH="5588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316" y="3717032"/>
                        <a:ext cx="162877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" name="Rectangle 6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9" name="Obje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4282485"/>
              </p:ext>
            </p:extLst>
          </p:nvPr>
        </p:nvGraphicFramePr>
        <p:xfrm>
          <a:off x="1907704" y="4873724"/>
          <a:ext cx="28670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3" name="Équation" r:id="rId9" imgW="2870200" imgH="571500" progId="Equation.3">
                  <p:embed/>
                </p:oleObj>
              </mc:Choice>
              <mc:Fallback>
                <p:oleObj name="Équation" r:id="rId9" imgW="2870200" imgH="57150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873724"/>
                        <a:ext cx="2867025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N°9</a:t>
            </a:r>
          </a:p>
        </p:txBody>
      </p:sp>
      <p:graphicFrame>
        <p:nvGraphicFramePr>
          <p:cNvPr id="4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039101"/>
              </p:ext>
            </p:extLst>
          </p:nvPr>
        </p:nvGraphicFramePr>
        <p:xfrm>
          <a:off x="428625" y="3000375"/>
          <a:ext cx="8215369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2709615"/>
                <a:gridCol w="3429024"/>
                <a:gridCol w="1643102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9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èche droite rayée 4"/>
          <p:cNvSpPr/>
          <p:nvPr/>
        </p:nvSpPr>
        <p:spPr>
          <a:xfrm rot="10800000">
            <a:off x="3143250" y="3929063"/>
            <a:ext cx="854075" cy="2143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Flèche droite rayée 6"/>
          <p:cNvSpPr/>
          <p:nvPr/>
        </p:nvSpPr>
        <p:spPr>
          <a:xfrm rot="3527419">
            <a:off x="4048126" y="2836862"/>
            <a:ext cx="1884362" cy="16986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Pensées 8"/>
          <p:cNvSpPr/>
          <p:nvPr/>
        </p:nvSpPr>
        <p:spPr>
          <a:xfrm>
            <a:off x="3143250" y="4714875"/>
            <a:ext cx="3786188" cy="1357313"/>
          </a:xfrm>
          <a:prstGeom prst="cloudCallout">
            <a:avLst>
              <a:gd name="adj1" fmla="val 15577"/>
              <a:gd name="adj2" fmla="val -757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562285"/>
              </p:ext>
            </p:extLst>
          </p:nvPr>
        </p:nvGraphicFramePr>
        <p:xfrm>
          <a:off x="4357688" y="3789040"/>
          <a:ext cx="22860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3" name="Équation" r:id="rId4" imgW="2286000" imgH="495300" progId="Equation.3">
                  <p:embed/>
                </p:oleObj>
              </mc:Choice>
              <mc:Fallback>
                <p:oleObj name="Équation" r:id="rId4" imgW="2286000" imgH="4953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3789040"/>
                        <a:ext cx="22860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679103"/>
              </p:ext>
            </p:extLst>
          </p:nvPr>
        </p:nvGraphicFramePr>
        <p:xfrm>
          <a:off x="1697831" y="3717032"/>
          <a:ext cx="9620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4" name="Équation" r:id="rId6" imgW="965200" imgH="469900" progId="Equation.3">
                  <p:embed/>
                </p:oleObj>
              </mc:Choice>
              <mc:Fallback>
                <p:oleObj name="Équation" r:id="rId6" imgW="965200" imgH="46990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831" y="3717032"/>
                        <a:ext cx="9620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6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23410"/>
              </p:ext>
            </p:extLst>
          </p:nvPr>
        </p:nvGraphicFramePr>
        <p:xfrm>
          <a:off x="3491880" y="5145881"/>
          <a:ext cx="26384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5" name="Équation" r:id="rId8" imgW="2641600" imgH="495300" progId="Equation.3">
                  <p:embed/>
                </p:oleObj>
              </mc:Choice>
              <mc:Fallback>
                <p:oleObj name="Équation" r:id="rId8" imgW="2641600" imgH="495300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145881"/>
                        <a:ext cx="26384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472479"/>
              </p:ext>
            </p:extLst>
          </p:nvPr>
        </p:nvGraphicFramePr>
        <p:xfrm>
          <a:off x="1887538" y="1204293"/>
          <a:ext cx="5276850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6" name="Équation" r:id="rId10" imgW="2286000" imgH="495300" progId="Equation.3">
                  <p:embed/>
                </p:oleObj>
              </mc:Choice>
              <mc:Fallback>
                <p:oleObj name="Équation" r:id="rId10" imgW="2286000" imgH="495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7538" y="1204293"/>
                        <a:ext cx="5276850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616936"/>
              </p:ext>
            </p:extLst>
          </p:nvPr>
        </p:nvGraphicFramePr>
        <p:xfrm>
          <a:off x="3995936" y="4976911"/>
          <a:ext cx="33686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6" name="Équation" r:id="rId4" imgW="3555720" imgH="495000" progId="Equation.3">
                  <p:embed/>
                </p:oleObj>
              </mc:Choice>
              <mc:Fallback>
                <p:oleObj name="Équation" r:id="rId4" imgW="3555720" imgH="495000" progId="Equation.3">
                  <p:embed/>
                  <p:pic>
                    <p:nvPicPr>
                      <p:cNvPr id="0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976911"/>
                        <a:ext cx="3368675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23838" y="1079500"/>
          <a:ext cx="8920162" cy="141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7" name="Équation" r:id="rId6" imgW="901440" imgH="190440" progId="Equation.3">
                  <p:embed/>
                </p:oleObj>
              </mc:Choice>
              <mc:Fallback>
                <p:oleObj name="Équation" r:id="rId6" imgW="901440" imgH="1904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8" y="1079500"/>
                        <a:ext cx="8920162" cy="1411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N°10</a:t>
            </a:r>
          </a:p>
        </p:txBody>
      </p:sp>
      <p:graphicFrame>
        <p:nvGraphicFramePr>
          <p:cNvPr id="9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294362"/>
              </p:ext>
            </p:extLst>
          </p:nvPr>
        </p:nvGraphicFramePr>
        <p:xfrm>
          <a:off x="214313" y="3000375"/>
          <a:ext cx="864399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281"/>
                <a:gridCol w="2258363"/>
                <a:gridCol w="2571768"/>
                <a:gridCol w="3357586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10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Flèche droite rayée 12"/>
          <p:cNvSpPr/>
          <p:nvPr/>
        </p:nvSpPr>
        <p:spPr>
          <a:xfrm rot="1864919">
            <a:off x="4508500" y="2889250"/>
            <a:ext cx="2673350" cy="21907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Flèche droite rayée 16"/>
          <p:cNvSpPr/>
          <p:nvPr/>
        </p:nvSpPr>
        <p:spPr>
          <a:xfrm rot="10800000">
            <a:off x="5286375" y="3857625"/>
            <a:ext cx="425450" cy="21431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Flèche droite rayée 18"/>
          <p:cNvSpPr/>
          <p:nvPr/>
        </p:nvSpPr>
        <p:spPr>
          <a:xfrm rot="10800000">
            <a:off x="2571750" y="3857625"/>
            <a:ext cx="425450" cy="21431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0" name="Pensées 19"/>
          <p:cNvSpPr/>
          <p:nvPr/>
        </p:nvSpPr>
        <p:spPr>
          <a:xfrm>
            <a:off x="3643313" y="4714875"/>
            <a:ext cx="4000500" cy="1143000"/>
          </a:xfrm>
          <a:prstGeom prst="cloudCallout">
            <a:avLst>
              <a:gd name="adj1" fmla="val 15577"/>
              <a:gd name="adj2" fmla="val -757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>
            <a:off x="6450483" y="5442050"/>
            <a:ext cx="785813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4722291" y="5443637"/>
            <a:ext cx="785813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912233"/>
              </p:ext>
            </p:extLst>
          </p:nvPr>
        </p:nvGraphicFramePr>
        <p:xfrm>
          <a:off x="5786091" y="3742724"/>
          <a:ext cx="3034381" cy="469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8" name="Équation" r:id="rId8" imgW="3200400" imgH="495300" progId="Equation.3">
                  <p:embed/>
                </p:oleObj>
              </mc:Choice>
              <mc:Fallback>
                <p:oleObj name="Équation" r:id="rId8" imgW="3200400" imgH="4953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091" y="3742724"/>
                        <a:ext cx="3034381" cy="4696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674561"/>
              </p:ext>
            </p:extLst>
          </p:nvPr>
        </p:nvGraphicFramePr>
        <p:xfrm>
          <a:off x="3064371" y="3755864"/>
          <a:ext cx="2227709" cy="465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9" name="Équation" r:id="rId10" imgW="2373870" imgH="495085" progId="Equation.3">
                  <p:embed/>
                </p:oleObj>
              </mc:Choice>
              <mc:Fallback>
                <p:oleObj name="Équation" r:id="rId10" imgW="2373870" imgH="495085" progId="Equation.3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4371" y="3755864"/>
                        <a:ext cx="2227709" cy="4652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1" name="Obje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4421271"/>
              </p:ext>
            </p:extLst>
          </p:nvPr>
        </p:nvGraphicFramePr>
        <p:xfrm>
          <a:off x="762000" y="3717032"/>
          <a:ext cx="1809749" cy="432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0" name="Équation" r:id="rId12" imgW="1955800" imgH="469900" progId="Equation.3">
                  <p:embed/>
                </p:oleObj>
              </mc:Choice>
              <mc:Fallback>
                <p:oleObj name="Équation" r:id="rId12" imgW="1955800" imgH="46990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717032"/>
                        <a:ext cx="1809749" cy="4325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9" grpId="0" animBg="1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fr-FR" sz="8000" cap="small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Fin</a:t>
            </a:r>
            <a:endParaRPr lang="fr-FR" sz="8000" cap="small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620688"/>
            <a:ext cx="8229600" cy="928687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/>
              <a:t>Un exemple ?</a:t>
            </a:r>
            <a:r>
              <a:rPr lang="fr-FR" cap="small" dirty="0" smtClean="0"/>
              <a:t>	</a:t>
            </a:r>
            <a:endParaRPr lang="fr-FR" dirty="0" smtClean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954360" y="1484784"/>
            <a:ext cx="6858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fr-FR" sz="5400" i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5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560362"/>
              </p:ext>
            </p:extLst>
          </p:nvPr>
        </p:nvGraphicFramePr>
        <p:xfrm>
          <a:off x="428625" y="3000375"/>
          <a:ext cx="8215369" cy="178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628"/>
                <a:gridCol w="3495462"/>
                <a:gridCol w="2786082"/>
                <a:gridCol w="1500197"/>
              </a:tblGrid>
              <a:tr h="18288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développée et réduite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Forme factorisée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Autre forme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endParaRPr lang="fr-FR" sz="1000" b="1" dirty="0" smtClean="0"/>
                    </a:p>
                    <a:p>
                      <a:pPr algn="ctr"/>
                      <a:r>
                        <a:rPr lang="fr-FR" b="1" dirty="0" smtClean="0"/>
                        <a:t>1</a:t>
                      </a:r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4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endParaRPr lang="fr-FR" sz="1000" b="1" dirty="0" smtClean="0"/>
                    </a:p>
                    <a:p>
                      <a:pPr algn="ctr"/>
                      <a:r>
                        <a:rPr lang="fr-FR" b="1" dirty="0" smtClean="0"/>
                        <a:t>2</a:t>
                      </a:r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Flèche droite rayée 6"/>
          <p:cNvSpPr/>
          <p:nvPr/>
        </p:nvSpPr>
        <p:spPr>
          <a:xfrm rot="8505327">
            <a:off x="2693262" y="2769864"/>
            <a:ext cx="1884362" cy="1698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Flèche droite rayée 7"/>
          <p:cNvSpPr/>
          <p:nvPr/>
        </p:nvSpPr>
        <p:spPr>
          <a:xfrm>
            <a:off x="3500438" y="3645024"/>
            <a:ext cx="1354137" cy="14287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2240235" y="5214938"/>
            <a:ext cx="55721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4400" dirty="0"/>
              <a:t> ... On continue ...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285875" y="3356992"/>
            <a:ext cx="250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4000" i="1" dirty="0">
                <a:latin typeface="Times New Roman" pitchFamily="18" charset="0"/>
                <a:cs typeface="Times New Roman" pitchFamily="18" charset="0"/>
              </a:rPr>
              <a:t>x + </a:t>
            </a:r>
            <a:r>
              <a:rPr lang="fr-FR" sz="4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40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5000625" y="3356992"/>
            <a:ext cx="2062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>
                <a:latin typeface="Times New Roman" pitchFamily="18" charset="0"/>
                <a:cs typeface="Times New Roman" pitchFamily="18" charset="0"/>
              </a:rPr>
              <a:t>3(</a:t>
            </a:r>
            <a:r>
              <a:rPr lang="fr-FR" sz="4000" i="1" dirty="0">
                <a:latin typeface="Times New Roman" pitchFamily="18" charset="0"/>
                <a:cs typeface="Times New Roman" pitchFamily="18" charset="0"/>
              </a:rPr>
              <a:t>x + </a:t>
            </a:r>
            <a:r>
              <a:rPr lang="fr-FR" sz="4000" dirty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fr-FR" sz="40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N°1</a:t>
            </a:r>
          </a:p>
        </p:txBody>
      </p:sp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653124"/>
              </p:ext>
            </p:extLst>
          </p:nvPr>
        </p:nvGraphicFramePr>
        <p:xfrm>
          <a:off x="1837122" y="2780928"/>
          <a:ext cx="5112568" cy="1107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Équation" r:id="rId4" imgW="2286000" imgH="495300" progId="Equation.3">
                  <p:embed/>
                </p:oleObj>
              </mc:Choice>
              <mc:Fallback>
                <p:oleObj name="Équation" r:id="rId4" imgW="2286000" imgH="4953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7122" y="2780928"/>
                        <a:ext cx="5112568" cy="11077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N°2</a:t>
            </a:r>
          </a:p>
        </p:txBody>
      </p: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568870"/>
              </p:ext>
            </p:extLst>
          </p:nvPr>
        </p:nvGraphicFramePr>
        <p:xfrm>
          <a:off x="2915816" y="2687983"/>
          <a:ext cx="3168352" cy="1101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Équation" r:id="rId4" imgW="1346200" imgH="469900" progId="Equation.3">
                  <p:embed/>
                </p:oleObj>
              </mc:Choice>
              <mc:Fallback>
                <p:oleObj name="Équation" r:id="rId4" imgW="1346200" imgH="4699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687983"/>
                        <a:ext cx="3168352" cy="11010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N°3</a:t>
            </a: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205746"/>
              </p:ext>
            </p:extLst>
          </p:nvPr>
        </p:nvGraphicFramePr>
        <p:xfrm>
          <a:off x="2267744" y="2708920"/>
          <a:ext cx="4342523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Équation" r:id="rId4" imgW="1879600" imgH="469900" progId="Equation.3">
                  <p:embed/>
                </p:oleObj>
              </mc:Choice>
              <mc:Fallback>
                <p:oleObj name="Équation" r:id="rId4" imgW="1879600" imgH="4699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708920"/>
                        <a:ext cx="4342523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/>
              <a:t>N°4</a:t>
            </a:r>
          </a:p>
        </p:txBody>
      </p:sp>
      <p:sp>
        <p:nvSpPr>
          <p:cNvPr id="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21604"/>
              </p:ext>
            </p:extLst>
          </p:nvPr>
        </p:nvGraphicFramePr>
        <p:xfrm>
          <a:off x="2967288" y="2674243"/>
          <a:ext cx="3116880" cy="1114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Équation" r:id="rId4" imgW="1308100" imgH="469900" progId="Equation.3">
                  <p:embed/>
                </p:oleObj>
              </mc:Choice>
              <mc:Fallback>
                <p:oleObj name="Équation" r:id="rId4" imgW="1308100" imgH="4699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7288" y="2674243"/>
                        <a:ext cx="3116880" cy="11147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615832"/>
              </p:ext>
            </p:extLst>
          </p:nvPr>
        </p:nvGraphicFramePr>
        <p:xfrm>
          <a:off x="2987824" y="2708920"/>
          <a:ext cx="2965753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" name="Équation" r:id="rId4" imgW="1282700" imgH="558800" progId="Equation.3">
                  <p:embed/>
                </p:oleObj>
              </mc:Choice>
              <mc:Fallback>
                <p:oleObj name="Équation" r:id="rId4" imgW="1282700" imgH="5588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708920"/>
                        <a:ext cx="2965753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N°5</a:t>
            </a:r>
          </a:p>
        </p:txBody>
      </p:sp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/>
              <a:t>N°6</a:t>
            </a:r>
          </a:p>
        </p:txBody>
      </p:sp>
      <p:sp>
        <p:nvSpPr>
          <p:cNvPr id="2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388467"/>
              </p:ext>
            </p:extLst>
          </p:nvPr>
        </p:nvGraphicFramePr>
        <p:xfrm>
          <a:off x="2123728" y="2636912"/>
          <a:ext cx="5074733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7" name="Équation" r:id="rId4" imgW="2197100" imgH="558800" progId="Equation.3">
                  <p:embed/>
                </p:oleObj>
              </mc:Choice>
              <mc:Fallback>
                <p:oleObj name="Équation" r:id="rId4" imgW="2197100" imgH="5588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636912"/>
                        <a:ext cx="5074733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232</Words>
  <Application>Microsoft Office PowerPoint</Application>
  <PresentationFormat>Affichage à l'écran (4:3)</PresentationFormat>
  <Paragraphs>97</Paragraphs>
  <Slides>25</Slides>
  <Notes>25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8" baseType="lpstr">
      <vt:lpstr>Modèle par défaut</vt:lpstr>
      <vt:lpstr>Équation</vt:lpstr>
      <vt:lpstr>Microsoft Éditeur d'équations 3.0</vt:lpstr>
      <vt:lpstr>Forme Développée Forme Factorisée  Série 2</vt:lpstr>
      <vt:lpstr>Pour chacune des expressions projetées, l’inscrire dans la colonne qui lui correspond et compléter la forme manquante lorsque cela est possible.</vt:lpstr>
      <vt:lpstr>Un exemple ?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Marielle Séguy</dc:creator>
  <cp:lastModifiedBy>auderi</cp:lastModifiedBy>
  <cp:revision>61</cp:revision>
  <dcterms:created xsi:type="dcterms:W3CDTF">2008-07-30T16:13:30Z</dcterms:created>
  <dcterms:modified xsi:type="dcterms:W3CDTF">2015-09-30T16:46:34Z</dcterms:modified>
</cp:coreProperties>
</file>