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2" r:id="rId2"/>
    <p:sldId id="328" r:id="rId3"/>
    <p:sldId id="329" r:id="rId4"/>
    <p:sldId id="330" r:id="rId5"/>
    <p:sldId id="331" r:id="rId6"/>
    <p:sldId id="332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291" r:id="rId16"/>
    <p:sldId id="341" r:id="rId17"/>
    <p:sldId id="342" r:id="rId18"/>
    <p:sldId id="343" r:id="rId19"/>
    <p:sldId id="344" r:id="rId20"/>
    <p:sldId id="345" r:id="rId21"/>
    <p:sldId id="360" r:id="rId22"/>
    <p:sldId id="365" r:id="rId23"/>
    <p:sldId id="362" r:id="rId24"/>
    <p:sldId id="363" r:id="rId25"/>
    <p:sldId id="364" r:id="rId26"/>
    <p:sldId id="366" r:id="rId2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BB221-68B2-439B-8C67-D72C07636D77}" type="datetimeFigureOut">
              <a:rPr lang="fr-FR" smtClean="0"/>
              <a:t>28/06/2016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45378-A187-4C4F-B6C9-2396481FFB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304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289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63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257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298575"/>
          </a:xfrm>
        </p:spPr>
        <p:txBody>
          <a:bodyPr>
            <a:normAutofit fontScale="90000"/>
          </a:bodyPr>
          <a:lstStyle/>
          <a:p>
            <a:r>
              <a:rPr lang="fr-FR" sz="9600" cap="small" dirty="0"/>
              <a:t>Tableaux de signes </a:t>
            </a:r>
            <a:r>
              <a:rPr lang="fr-FR" sz="7200" cap="small" dirty="0" smtClean="0"/>
              <a:t>Inéquations</a:t>
            </a:r>
            <a:br>
              <a:rPr lang="fr-FR" sz="7200" cap="small" dirty="0" smtClean="0"/>
            </a:br>
            <a:r>
              <a:rPr lang="fr-FR" sz="7200" cap="small" dirty="0" smtClean="0"/>
              <a:t> Série 5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55892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207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863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01194" y="1268760"/>
                <a:ext cx="5751126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+6≤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194" y="1268760"/>
                <a:ext cx="5751126" cy="12858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18101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231011" y="1472424"/>
                <a:ext cx="471725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7&gt;(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+7)(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+1)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011" y="1472424"/>
                <a:ext cx="4717253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10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194347" y="1470737"/>
                <a:ext cx="275530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+1≥0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347" y="1470737"/>
                <a:ext cx="275530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515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247007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899592" y="994197"/>
                <a:ext cx="7589385" cy="15213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994197"/>
                <a:ext cx="7589385" cy="152137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028675" y="2717621"/>
            <a:ext cx="508664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inéquation produit</a:t>
            </a:r>
          </a:p>
        </p:txBody>
      </p:sp>
      <p:sp>
        <p:nvSpPr>
          <p:cNvPr id="6" name="Rectangle 5"/>
          <p:cNvSpPr/>
          <p:nvPr/>
        </p:nvSpPr>
        <p:spPr>
          <a:xfrm>
            <a:off x="2382841" y="3429670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949310" y="5625797"/>
              <a:ext cx="13067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16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87824" y="1376110"/>
                <a:ext cx="3166636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+5≤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376110"/>
                <a:ext cx="3166636" cy="7567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401813" y="2357562"/>
            <a:ext cx="633865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inéquation du premier degré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949310" y="5625797"/>
              <a:ext cx="13067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904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235497" y="1472424"/>
                <a:ext cx="6648871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+7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497" y="1472424"/>
                <a:ext cx="664887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718025" y="217524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28675" y="4335487"/>
            <a:ext cx="508664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inéquation produit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82841" y="4911551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7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2) 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661938" y="2730986"/>
                <a:ext cx="57264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⇔</m:t>
                          </m:r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200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938" y="2730986"/>
                <a:ext cx="5726439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107504" y="3212976"/>
                <a:ext cx="857202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3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  <m:r>
                            <a:rPr lang="fr-FR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sz="3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+1 </m:t>
                          </m:r>
                          <m:r>
                            <a:rPr lang="fr-FR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</m:d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12976"/>
                <a:ext cx="8572027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379383" y="3717032"/>
                <a:ext cx="442486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+8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383" y="3717032"/>
                <a:ext cx="4424865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463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483768" y="1174938"/>
                <a:ext cx="4202689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174938"/>
                <a:ext cx="4202689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401815" y="2823319"/>
            <a:ext cx="633865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949310" y="5625797"/>
              <a:ext cx="13067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428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464496"/>
          </a:xfrm>
        </p:spPr>
        <p:txBody>
          <a:bodyPr>
            <a:normAutofit/>
          </a:bodyPr>
          <a:lstStyle/>
          <a:p>
            <a:r>
              <a:rPr lang="fr-FR" sz="6000" dirty="0"/>
              <a:t>Pour chaque </a:t>
            </a:r>
            <a:r>
              <a:rPr lang="fr-FR" sz="6000" dirty="0" smtClean="0"/>
              <a:t>inéquation, indiquer, dans l’ordre, les </a:t>
            </a:r>
            <a:r>
              <a:rPr lang="fr-FR" sz="6000" dirty="0"/>
              <a:t>étapes </a:t>
            </a:r>
            <a:r>
              <a:rPr lang="fr-FR" sz="6000" dirty="0" smtClean="0"/>
              <a:t>à utiliser </a:t>
            </a:r>
            <a:r>
              <a:rPr lang="fr-FR" sz="6000" dirty="0"/>
              <a:t>pour la résoudre.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528443" y="1051165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≥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3" y="1051165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821758" y="1823395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62298" y="2944695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25473" y="4119463"/>
            <a:ext cx="509306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82841" y="4695527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239854" y="5652537"/>
              <a:ext cx="27822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154367" y="2361704"/>
                <a:ext cx="283173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0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4367" y="2361704"/>
                <a:ext cx="2831736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145871" y="3501008"/>
                <a:ext cx="29721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</a:rPr>
                            <m:t>7−</m:t>
                          </m:r>
                          <m:r>
                            <a:rPr lang="fr-FR" sz="3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b="0" i="0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71" y="3501008"/>
                <a:ext cx="2972159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036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072" y="1182499"/>
                <a:ext cx="2791855" cy="12833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960382" y="2708920"/>
            <a:ext cx="524419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3)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82841" y="3573016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239854" y="5652537"/>
              <a:ext cx="27822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3)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223626" y="4361553"/>
                <a:ext cx="2328269" cy="9905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800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fr-F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400" b="1" dirty="0" smtClean="0">
                    <a:solidFill>
                      <a:schemeClr val="tx1"/>
                    </a:solidFill>
                  </a:rPr>
                  <a:t> est </a:t>
                </a:r>
                <a:r>
                  <a:rPr lang="fr-FR" sz="2400" b="1" dirty="0" smtClean="0"/>
                  <a:t>la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 valeur interdite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626" y="4361553"/>
                <a:ext cx="2328269" cy="990528"/>
              </a:xfrm>
              <a:prstGeom prst="rect">
                <a:avLst/>
              </a:prstGeom>
              <a:blipFill rotWithShape="1">
                <a:blip r:embed="rId3"/>
                <a:stretch>
                  <a:fillRect r="-5497" b="-177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e 16"/>
          <p:cNvGrpSpPr/>
          <p:nvPr/>
        </p:nvGrpSpPr>
        <p:grpSpPr>
          <a:xfrm>
            <a:off x="457200" y="4369581"/>
            <a:ext cx="936104" cy="881236"/>
            <a:chOff x="620974" y="3673747"/>
            <a:chExt cx="936104" cy="881236"/>
          </a:xfrm>
        </p:grpSpPr>
        <p:sp>
          <p:nvSpPr>
            <p:cNvPr id="18" name="Triangle isocèle 17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834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332706" y="908720"/>
                <a:ext cx="2535438" cy="11667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706" y="908720"/>
                <a:ext cx="2535438" cy="1166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186699" y="4654297"/>
            <a:ext cx="4810804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3) On reconnaît une inéquation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71844" y="5158353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dresse un tableau de signes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1223626" y="5661248"/>
            <a:ext cx="6696744" cy="720080"/>
            <a:chOff x="1259632" y="5589240"/>
            <a:chExt cx="6696744" cy="720080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787860" y="5652537"/>
              <a:ext cx="370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3)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049286" y="2132856"/>
            <a:ext cx="5060231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4) On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427922" y="2643270"/>
                <a:ext cx="2296206" cy="6417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2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2200" b="0" i="1" smtClean="0">
                          <a:latin typeface="Cambria Math" panose="02040503050406030204" pitchFamily="18" charset="0"/>
                        </a:rPr>
                        <m:t>−1&gt;0</m:t>
                      </m:r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922" y="2643270"/>
                <a:ext cx="2296206" cy="6417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959340" y="3356992"/>
                <a:ext cx="3196836" cy="6024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−2−1×</m:t>
                          </m:r>
                          <m:d>
                            <m:dPr>
                              <m:ctrlP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+4</m:t>
                              </m:r>
                            </m:e>
                          </m:d>
                        </m:num>
                        <m:den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9340" y="3356992"/>
                <a:ext cx="3196836" cy="60247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3670614" y="3997763"/>
                <a:ext cx="1837490" cy="583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num>
                        <m:den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614" y="3997763"/>
                <a:ext cx="1837490" cy="5833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e 21"/>
          <p:cNvGrpSpPr/>
          <p:nvPr/>
        </p:nvGrpSpPr>
        <p:grpSpPr>
          <a:xfrm>
            <a:off x="179512" y="2845204"/>
            <a:ext cx="936104" cy="881236"/>
            <a:chOff x="620974" y="3673747"/>
            <a:chExt cx="936104" cy="881236"/>
          </a:xfrm>
        </p:grpSpPr>
        <p:sp>
          <p:nvSpPr>
            <p:cNvPr id="23" name="Triangle isocèle 22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ZoneTexte 23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827584" y="2888787"/>
                <a:ext cx="1562422" cy="13598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2800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fr-F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400" b="1" dirty="0" smtClean="0">
                    <a:solidFill>
                      <a:schemeClr val="tx1"/>
                    </a:solidFill>
                  </a:rPr>
                  <a:t> est </a:t>
                </a:r>
                <a:r>
                  <a:rPr lang="fr-FR" sz="2400" b="1" dirty="0" smtClean="0"/>
                  <a:t>la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 valeur interdite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888787"/>
                <a:ext cx="1562422" cy="1359859"/>
              </a:xfrm>
              <a:prstGeom prst="rect">
                <a:avLst/>
              </a:prstGeom>
              <a:blipFill rotWithShape="1">
                <a:blip r:embed="rId6"/>
                <a:stretch>
                  <a:fillRect r="-5078" b="-12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834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7" grpId="0" animBg="1"/>
      <p:bldP spid="19" grpId="0"/>
      <p:bldP spid="20" grpId="0"/>
      <p:bldP spid="21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701194" y="1268760"/>
                <a:ext cx="5751126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+6≤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194" y="1268760"/>
                <a:ext cx="5751126" cy="12858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398609" y="2751311"/>
            <a:ext cx="634507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inéquation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949310" y="5625797"/>
              <a:ext cx="13067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684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231011" y="1472424"/>
                <a:ext cx="471725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7&gt;(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+7)(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+1)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011" y="1472424"/>
                <a:ext cx="4717253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e 10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527886" y="5625797"/>
              <a:ext cx="21335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- 6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) - 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446369" y="2204864"/>
            <a:ext cx="22512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développe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64061" y="3543399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80661" y="4654297"/>
            <a:ext cx="4027898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200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On dresse un tableau de signes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3112008" y="4088685"/>
                <a:ext cx="297216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⟺0&gt;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+8</m:t>
                          </m:r>
                        </m:e>
                      </m: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008" y="4088685"/>
                <a:ext cx="2972160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771800" y="2780928"/>
                <a:ext cx="354789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7&gt;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+8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780928"/>
                <a:ext cx="3547894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19"/>
          <p:cNvCxnSpPr/>
          <p:nvPr/>
        </p:nvCxnSpPr>
        <p:spPr>
          <a:xfrm flipV="1">
            <a:off x="3261248" y="2744936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5796136" y="2741066"/>
            <a:ext cx="576064" cy="4924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194347" y="1470737"/>
                <a:ext cx="2755306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+1≥0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347" y="1470737"/>
                <a:ext cx="2755306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949310" y="5625797"/>
              <a:ext cx="13067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8)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361517" y="3011152"/>
            <a:ext cx="24103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8) Autre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méthode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395536" y="1309097"/>
            <a:ext cx="4635236" cy="1387570"/>
            <a:chOff x="2050376" y="2515353"/>
            <a:chExt cx="4635236" cy="1387570"/>
          </a:xfrm>
        </p:grpSpPr>
        <p:sp>
          <p:nvSpPr>
            <p:cNvPr id="15" name="Ellipse 14"/>
            <p:cNvSpPr/>
            <p:nvPr/>
          </p:nvSpPr>
          <p:spPr>
            <a:xfrm>
              <a:off x="4716016" y="2515353"/>
              <a:ext cx="1969596" cy="115275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Connecteur droit 15"/>
            <p:cNvCxnSpPr/>
            <p:nvPr/>
          </p:nvCxnSpPr>
          <p:spPr>
            <a:xfrm flipV="1">
              <a:off x="4716016" y="3613576"/>
              <a:ext cx="504056" cy="28934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2050376" y="3902923"/>
              <a:ext cx="266564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>
            <a:off x="350845" y="2169942"/>
            <a:ext cx="2843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Nombre positif</a:t>
            </a:r>
            <a:endParaRPr lang="fr-FR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3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3691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17709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8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−4)&gt;0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821759" y="2152911"/>
            <a:ext cx="55004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une comparaison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zéro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4063" y="325536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0841" y="4335487"/>
            <a:ext cx="524214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inéquation produit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0437" y="4933571"/>
            <a:ext cx="43783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7) On dresse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un tableau de signes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59632" y="5589240"/>
            <a:ext cx="6696744" cy="720080"/>
            <a:chOff x="1259632" y="5589240"/>
            <a:chExt cx="6696744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301238" y="5625797"/>
              <a:ext cx="2756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– 6) – 2) – 7)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777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99592" y="994197"/>
                <a:ext cx="7589385" cy="15213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3−2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994197"/>
                <a:ext cx="7589385" cy="152137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655218"/>
            <a:ext cx="8640960" cy="31500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reconnaît une inéquation 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factorise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On 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smtClean="0"/>
              <a:t>Autre 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168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987824" y="1376110"/>
                <a:ext cx="3166636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+5≤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376110"/>
                <a:ext cx="3166636" cy="7567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8050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235497" y="1472424"/>
                <a:ext cx="6648871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+7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497" y="1472424"/>
                <a:ext cx="664887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03035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483768" y="1174938"/>
                <a:ext cx="4202689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174938"/>
                <a:ext cx="4202689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4764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≥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51520" y="2655218"/>
            <a:ext cx="8640960" cy="3150046"/>
          </a:xfr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reconnaît une inéquation </a:t>
            </a:r>
            <a:r>
              <a:rPr lang="fr-FR" sz="2400" dirty="0"/>
              <a:t>du premier degré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reconnaît une inéquation produit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reconnaît une inéquation quotient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se ramène à une comparaison à zéro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/>
              <a:t>On développe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factorise</a:t>
            </a:r>
            <a:endParaRPr lang="fr-FR" sz="2400" dirty="0"/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On </a:t>
            </a:r>
            <a:r>
              <a:rPr lang="fr-FR" sz="2400" dirty="0"/>
              <a:t>dresse un tableau de signes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fr-FR" sz="2400" dirty="0" smtClean="0"/>
              <a:t>Autre </a:t>
            </a:r>
            <a:r>
              <a:rPr lang="fr-FR" sz="2400" dirty="0"/>
              <a:t>méthode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5529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1165</Words>
  <Application>Microsoft Office PowerPoint</Application>
  <PresentationFormat>Affichage à l'écran (4:3)</PresentationFormat>
  <Paragraphs>192</Paragraphs>
  <Slides>26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Tableaux de signes Inéquations  Série 5</vt:lpstr>
      <vt:lpstr>Pour chaque inéquation, indiquer, dans l’ordre, les étapes à utiliser pour la résoudre. 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120</cp:revision>
  <cp:lastPrinted>2016-06-20T12:45:10Z</cp:lastPrinted>
  <dcterms:created xsi:type="dcterms:W3CDTF">2014-04-12T08:02:15Z</dcterms:created>
  <dcterms:modified xsi:type="dcterms:W3CDTF">2016-06-28T17:35:11Z</dcterms:modified>
</cp:coreProperties>
</file>