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7"/>
  </p:notesMasterIdLst>
  <p:sldIdLst>
    <p:sldId id="367" r:id="rId2"/>
    <p:sldId id="257" r:id="rId3"/>
    <p:sldId id="325" r:id="rId4"/>
    <p:sldId id="326" r:id="rId5"/>
    <p:sldId id="336" r:id="rId6"/>
    <p:sldId id="337" r:id="rId7"/>
    <p:sldId id="338" r:id="rId8"/>
    <p:sldId id="339" r:id="rId9"/>
    <p:sldId id="340" r:id="rId10"/>
    <p:sldId id="341" r:id="rId11"/>
    <p:sldId id="342" r:id="rId12"/>
    <p:sldId id="343" r:id="rId13"/>
    <p:sldId id="344" r:id="rId14"/>
    <p:sldId id="285" r:id="rId15"/>
    <p:sldId id="356" r:id="rId16"/>
    <p:sldId id="357" r:id="rId17"/>
    <p:sldId id="358" r:id="rId18"/>
    <p:sldId id="359" r:id="rId19"/>
    <p:sldId id="360" r:id="rId20"/>
    <p:sldId id="361" r:id="rId21"/>
    <p:sldId id="362" r:id="rId22"/>
    <p:sldId id="363" r:id="rId23"/>
    <p:sldId id="364" r:id="rId24"/>
    <p:sldId id="365" r:id="rId25"/>
    <p:sldId id="355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A84A"/>
    <a:srgbClr val="174D13"/>
    <a:srgbClr val="FACD8C"/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65" d="100"/>
          <a:sy n="65" d="100"/>
        </p:scale>
        <p:origin x="-8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73E85C0-06D1-447D-8BD8-60397B425F03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F199152-0301-465D-93F7-0347AF0D9F2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427F74-7634-4AF1-99BD-C6EBBDA989CE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50C65E7-AD24-4BFE-8866-0BB404D820C9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DB86F2-45DC-4031-BC65-862AB260EBC9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621C38-719C-45BA-ACBC-1181313619DD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20612B-CBB1-43C9-A92E-DA39B705C3CB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269F78-C8E8-45DA-B04B-52E2D3C9E506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14F1DA-F7F6-4B1B-B63B-C84216484CCD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E78565-0B10-45F2-9251-EE34FA900FC3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E157652-BCFF-4AAA-AB8A-E8B05EF77FF4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C8232E0-0B8C-49F0-80E3-822C1A18231C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91B9724-8FC2-46CF-9BDC-0A4F263FBD6A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56BD7BE-90CE-4586-AC74-B96C90FC70B2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B68DE1-752A-4695-88BE-2FD705554C65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E179AD-10E7-42B5-8056-58154C3FD7E1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5AD96FF-FC9E-4A03-81FE-1018EEBF683C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CDF9B3-EF91-4676-BAA2-6C135DD8FF39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6DDE7B-2139-408D-8333-F4AF9F1BB88E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4B9F2F-B0B2-45C9-AB7B-0F312F7B8027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15987A3-E58C-4535-ABD5-6692D0F889D7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E34673-45DE-43E3-B4D9-61FC5D7802FD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EBB3C7-607F-42A3-80D2-1A21CE4730AB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F4578E-373E-45CD-9C99-7472C0B34F73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5943039-EE0A-4784-AA4C-9329B61F5FB9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BB40FF7-7EB9-4244-81F2-918E39B19011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50C7A-73C0-48CD-AE27-63DB9060559C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59DE1-9F45-464D-A1F6-4E94825720D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C8CFA-ECC4-4160-8F3E-8F3222EF1D62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74FBA-E1C5-44F6-BC40-850D31545F5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501CF-2B00-4D57-911E-19AE16C03D0B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5583D-D73F-45F5-A4EE-3DBA3B12C82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EEF53-8301-4685-9B40-6DEF181AB2B1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AC7FD-F5C0-421D-9B1F-195644DAAB7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73756-57CB-4D9E-A8E5-11A96159A4FA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C43C2-2450-4009-AA3C-ABBB33C6002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73B51-7F81-4925-8327-310437580A6C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F3CBC-2D5B-4AF2-BBDC-A92ABD8D86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BFE20-1D8E-4A15-852C-3639D97CF4C7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22A68-9E51-4FAD-934F-7E368C0297F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402CF-5411-445E-8935-EDA17E61E5E1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AA76C-A9B2-41F1-9AF5-DE0B6BED10B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7E4EB-78E3-47CD-B917-69C21BF7DF12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1FBCA-51B1-4BEA-B932-AD56CB871C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EF7A7-75FF-4A53-9436-9270779F23A2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91135-B8C0-4FF7-B0AA-AD7559CEA37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774E-ADA2-4ADB-942F-0753699C1A4A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0EF7A-A88B-487F-8CC8-9DAE8B26AFF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66F02D-F7F7-4D05-9556-C77461F0FCE5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DEDC8D-68AA-4E5D-B0E6-1886ADE4B6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Pourcentages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Série </a:t>
            </a: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3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grpSp>
        <p:nvGrpSpPr>
          <p:cNvPr id="11267" name="Groupe 4"/>
          <p:cNvGrpSpPr>
            <a:grpSpLocks/>
          </p:cNvGrpSpPr>
          <p:nvPr/>
        </p:nvGrpSpPr>
        <p:grpSpPr bwMode="auto">
          <a:xfrm>
            <a:off x="1403350" y="2781300"/>
            <a:ext cx="6408738" cy="1295400"/>
            <a:chOff x="1331640" y="2780928"/>
            <a:chExt cx="6408712" cy="1296144"/>
          </a:xfrm>
        </p:grpSpPr>
        <p:sp>
          <p:nvSpPr>
            <p:cNvPr id="6" name="Rogner un rectangle avec un coin diagonal 5"/>
            <p:cNvSpPr/>
            <p:nvPr/>
          </p:nvSpPr>
          <p:spPr>
            <a:xfrm>
              <a:off x="1331640" y="2780928"/>
              <a:ext cx="2304256" cy="1296144"/>
            </a:xfrm>
            <a:prstGeom prst="snip2DiagRect">
              <a:avLst/>
            </a:prstGeom>
            <a:solidFill>
              <a:srgbClr val="0070C0"/>
            </a:solidFill>
            <a:ln>
              <a:solidFill>
                <a:schemeClr val="accent6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strike="sngStrike" dirty="0"/>
                <a:t>240  €</a:t>
              </a:r>
            </a:p>
          </p:txBody>
        </p:sp>
        <p:sp>
          <p:nvSpPr>
            <p:cNvPr id="7" name="Flèche droite 6"/>
            <p:cNvSpPr/>
            <p:nvPr/>
          </p:nvSpPr>
          <p:spPr>
            <a:xfrm>
              <a:off x="3779555" y="3357522"/>
              <a:ext cx="1512882" cy="287502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8" name="Rogner un rectangle avec un coin diagonal 7"/>
            <p:cNvSpPr/>
            <p:nvPr/>
          </p:nvSpPr>
          <p:spPr>
            <a:xfrm>
              <a:off x="5435311" y="2780928"/>
              <a:ext cx="2305041" cy="1296144"/>
            </a:xfrm>
            <a:prstGeom prst="snip2DiagRect">
              <a:avLst/>
            </a:prstGeom>
            <a:solidFill>
              <a:srgbClr val="00B050"/>
            </a:solidFill>
            <a:ln>
              <a:solidFill>
                <a:srgbClr val="174D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dirty="0"/>
                <a:t>300 €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grpSp>
        <p:nvGrpSpPr>
          <p:cNvPr id="12291" name="Groupe 4"/>
          <p:cNvGrpSpPr>
            <a:grpSpLocks/>
          </p:cNvGrpSpPr>
          <p:nvPr/>
        </p:nvGrpSpPr>
        <p:grpSpPr bwMode="auto">
          <a:xfrm>
            <a:off x="1403350" y="2781300"/>
            <a:ext cx="6408738" cy="1295400"/>
            <a:chOff x="1331640" y="2780928"/>
            <a:chExt cx="6408712" cy="1296144"/>
          </a:xfrm>
        </p:grpSpPr>
        <p:sp>
          <p:nvSpPr>
            <p:cNvPr id="6" name="Rogner un rectangle avec un coin diagonal 5"/>
            <p:cNvSpPr/>
            <p:nvPr/>
          </p:nvSpPr>
          <p:spPr>
            <a:xfrm>
              <a:off x="1331640" y="2780928"/>
              <a:ext cx="2304256" cy="1296144"/>
            </a:xfrm>
            <a:prstGeom prst="snip2DiagRect">
              <a:avLst/>
            </a:prstGeom>
            <a:solidFill>
              <a:srgbClr val="0070C0"/>
            </a:solidFill>
            <a:ln>
              <a:solidFill>
                <a:schemeClr val="accent6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strike="sngStrike" dirty="0"/>
                <a:t>300  €</a:t>
              </a:r>
            </a:p>
          </p:txBody>
        </p:sp>
        <p:sp>
          <p:nvSpPr>
            <p:cNvPr id="7" name="Flèche droite 6"/>
            <p:cNvSpPr/>
            <p:nvPr/>
          </p:nvSpPr>
          <p:spPr>
            <a:xfrm>
              <a:off x="3779555" y="3357522"/>
              <a:ext cx="1512882" cy="287502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8" name="Rogner un rectangle avec un coin diagonal 7"/>
            <p:cNvSpPr/>
            <p:nvPr/>
          </p:nvSpPr>
          <p:spPr>
            <a:xfrm>
              <a:off x="5435311" y="2780928"/>
              <a:ext cx="2305041" cy="1296144"/>
            </a:xfrm>
            <a:prstGeom prst="snip2DiagRect">
              <a:avLst/>
            </a:prstGeom>
            <a:solidFill>
              <a:srgbClr val="00B050"/>
            </a:solidFill>
            <a:ln>
              <a:solidFill>
                <a:srgbClr val="174D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dirty="0"/>
                <a:t>312 €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grpSp>
        <p:nvGrpSpPr>
          <p:cNvPr id="13315" name="Groupe 4"/>
          <p:cNvGrpSpPr>
            <a:grpSpLocks/>
          </p:cNvGrpSpPr>
          <p:nvPr/>
        </p:nvGrpSpPr>
        <p:grpSpPr bwMode="auto">
          <a:xfrm>
            <a:off x="1403350" y="2781300"/>
            <a:ext cx="6408738" cy="1295400"/>
            <a:chOff x="1331640" y="2780928"/>
            <a:chExt cx="6408712" cy="1296144"/>
          </a:xfrm>
        </p:grpSpPr>
        <p:sp>
          <p:nvSpPr>
            <p:cNvPr id="6" name="Rogner un rectangle avec un coin diagonal 5"/>
            <p:cNvSpPr/>
            <p:nvPr/>
          </p:nvSpPr>
          <p:spPr>
            <a:xfrm>
              <a:off x="1331640" y="2780928"/>
              <a:ext cx="2304256" cy="1296144"/>
            </a:xfrm>
            <a:prstGeom prst="snip2DiagRect">
              <a:avLst/>
            </a:prstGeom>
            <a:solidFill>
              <a:srgbClr val="0070C0"/>
            </a:solidFill>
            <a:ln>
              <a:solidFill>
                <a:schemeClr val="accent6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strike="sngStrike" dirty="0"/>
                <a:t>400  €</a:t>
              </a:r>
            </a:p>
          </p:txBody>
        </p:sp>
        <p:sp>
          <p:nvSpPr>
            <p:cNvPr id="7" name="Flèche droite 6"/>
            <p:cNvSpPr/>
            <p:nvPr/>
          </p:nvSpPr>
          <p:spPr>
            <a:xfrm>
              <a:off x="3779555" y="3357522"/>
              <a:ext cx="1512882" cy="287502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8" name="Rogner un rectangle avec un coin diagonal 7"/>
            <p:cNvSpPr/>
            <p:nvPr/>
          </p:nvSpPr>
          <p:spPr>
            <a:xfrm>
              <a:off x="5435311" y="2780928"/>
              <a:ext cx="2305041" cy="1296144"/>
            </a:xfrm>
            <a:prstGeom prst="snip2DiagRect">
              <a:avLst/>
            </a:prstGeom>
            <a:solidFill>
              <a:srgbClr val="00B050"/>
            </a:solidFill>
            <a:ln>
              <a:solidFill>
                <a:srgbClr val="174D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dirty="0"/>
                <a:t>396 €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grpSp>
        <p:nvGrpSpPr>
          <p:cNvPr id="14339" name="Groupe 4"/>
          <p:cNvGrpSpPr>
            <a:grpSpLocks/>
          </p:cNvGrpSpPr>
          <p:nvPr/>
        </p:nvGrpSpPr>
        <p:grpSpPr bwMode="auto">
          <a:xfrm>
            <a:off x="1403350" y="2781300"/>
            <a:ext cx="6408738" cy="1295400"/>
            <a:chOff x="1331640" y="2780928"/>
            <a:chExt cx="6408712" cy="1296144"/>
          </a:xfrm>
        </p:grpSpPr>
        <p:sp>
          <p:nvSpPr>
            <p:cNvPr id="6" name="Rogner un rectangle avec un coin diagonal 5"/>
            <p:cNvSpPr/>
            <p:nvPr/>
          </p:nvSpPr>
          <p:spPr>
            <a:xfrm>
              <a:off x="1331640" y="2780928"/>
              <a:ext cx="2304256" cy="1296144"/>
            </a:xfrm>
            <a:prstGeom prst="snip2DiagRect">
              <a:avLst/>
            </a:prstGeom>
            <a:solidFill>
              <a:srgbClr val="0070C0"/>
            </a:solidFill>
            <a:ln>
              <a:solidFill>
                <a:schemeClr val="accent6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strike="sngStrike" dirty="0"/>
                <a:t>125  €</a:t>
              </a:r>
            </a:p>
          </p:txBody>
        </p:sp>
        <p:sp>
          <p:nvSpPr>
            <p:cNvPr id="7" name="Flèche droite 6"/>
            <p:cNvSpPr/>
            <p:nvPr/>
          </p:nvSpPr>
          <p:spPr>
            <a:xfrm>
              <a:off x="3779555" y="3357522"/>
              <a:ext cx="1512882" cy="287502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8" name="Rogner un rectangle avec un coin diagonal 7"/>
            <p:cNvSpPr/>
            <p:nvPr/>
          </p:nvSpPr>
          <p:spPr>
            <a:xfrm>
              <a:off x="5435311" y="2780928"/>
              <a:ext cx="2305041" cy="1296144"/>
            </a:xfrm>
            <a:prstGeom prst="snip2DiagRect">
              <a:avLst/>
            </a:prstGeom>
            <a:solidFill>
              <a:srgbClr val="00B050"/>
            </a:solidFill>
            <a:ln>
              <a:solidFill>
                <a:srgbClr val="174D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dirty="0"/>
                <a:t>250 €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5013325"/>
            <a:ext cx="91440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66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Réponse : + 10 % </a:t>
            </a:r>
          </a:p>
        </p:txBody>
      </p:sp>
      <p:sp>
        <p:nvSpPr>
          <p:cNvPr id="8" name="Pensées 7"/>
          <p:cNvSpPr/>
          <p:nvPr/>
        </p:nvSpPr>
        <p:spPr>
          <a:xfrm>
            <a:off x="250825" y="3357563"/>
            <a:ext cx="8642350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L’augmentation est de 30 € pour 300 €, soit 10 € pour 100 €</a:t>
            </a:r>
            <a:r>
              <a:rPr lang="fr-FR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16389" name="Groupe 12"/>
          <p:cNvGrpSpPr>
            <a:grpSpLocks/>
          </p:cNvGrpSpPr>
          <p:nvPr/>
        </p:nvGrpSpPr>
        <p:grpSpPr bwMode="auto">
          <a:xfrm>
            <a:off x="1403350" y="1700213"/>
            <a:ext cx="6408738" cy="1296987"/>
            <a:chOff x="1331640" y="2780928"/>
            <a:chExt cx="6408712" cy="1296144"/>
          </a:xfrm>
        </p:grpSpPr>
        <p:sp>
          <p:nvSpPr>
            <p:cNvPr id="14" name="Rogner un rectangle avec un coin diagonal 13"/>
            <p:cNvSpPr/>
            <p:nvPr/>
          </p:nvSpPr>
          <p:spPr>
            <a:xfrm>
              <a:off x="1331640" y="2780928"/>
              <a:ext cx="2304256" cy="1296144"/>
            </a:xfrm>
            <a:prstGeom prst="snip2DiagRect">
              <a:avLst/>
            </a:prstGeom>
            <a:solidFill>
              <a:srgbClr val="0070C0"/>
            </a:solidFill>
            <a:ln>
              <a:solidFill>
                <a:schemeClr val="accent6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strike="sngStrike" dirty="0"/>
                <a:t>300  €</a:t>
              </a:r>
            </a:p>
          </p:txBody>
        </p:sp>
        <p:sp>
          <p:nvSpPr>
            <p:cNvPr id="15" name="Flèche droite 14"/>
            <p:cNvSpPr/>
            <p:nvPr/>
          </p:nvSpPr>
          <p:spPr>
            <a:xfrm>
              <a:off x="3779555" y="3356815"/>
              <a:ext cx="1512882" cy="288737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6" name="Rogner un rectangle avec un coin diagonal 15"/>
            <p:cNvSpPr/>
            <p:nvPr/>
          </p:nvSpPr>
          <p:spPr>
            <a:xfrm>
              <a:off x="5435311" y="2780928"/>
              <a:ext cx="2305041" cy="1296144"/>
            </a:xfrm>
            <a:prstGeom prst="snip2DiagRect">
              <a:avLst/>
            </a:prstGeom>
            <a:solidFill>
              <a:srgbClr val="00B050"/>
            </a:solidFill>
            <a:ln>
              <a:solidFill>
                <a:srgbClr val="174D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dirty="0"/>
                <a:t>330 €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5013325"/>
            <a:ext cx="91440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66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Réponse : – 20 % </a:t>
            </a:r>
          </a:p>
        </p:txBody>
      </p:sp>
      <p:sp>
        <p:nvSpPr>
          <p:cNvPr id="8" name="Pensées 7"/>
          <p:cNvSpPr/>
          <p:nvPr/>
        </p:nvSpPr>
        <p:spPr>
          <a:xfrm>
            <a:off x="250825" y="3357563"/>
            <a:ext cx="8642350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 diminution est de 40 € pour 200 €, soit 20 € pour 100 €</a:t>
            </a:r>
            <a:r>
              <a:rPr lang="fr-FR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17413" name="Groupe 8"/>
          <p:cNvGrpSpPr>
            <a:grpSpLocks/>
          </p:cNvGrpSpPr>
          <p:nvPr/>
        </p:nvGrpSpPr>
        <p:grpSpPr bwMode="auto">
          <a:xfrm>
            <a:off x="1403350" y="1700213"/>
            <a:ext cx="6408738" cy="1296987"/>
            <a:chOff x="1331640" y="2780928"/>
            <a:chExt cx="6408712" cy="1296144"/>
          </a:xfrm>
        </p:grpSpPr>
        <p:sp>
          <p:nvSpPr>
            <p:cNvPr id="10" name="Rogner un rectangle avec un coin diagonal 9"/>
            <p:cNvSpPr/>
            <p:nvPr/>
          </p:nvSpPr>
          <p:spPr>
            <a:xfrm>
              <a:off x="1331640" y="2780928"/>
              <a:ext cx="2304256" cy="1296144"/>
            </a:xfrm>
            <a:prstGeom prst="snip2DiagRect">
              <a:avLst/>
            </a:prstGeom>
            <a:solidFill>
              <a:srgbClr val="0070C0"/>
            </a:solidFill>
            <a:ln>
              <a:solidFill>
                <a:schemeClr val="accent6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strike="sngStrike" dirty="0"/>
                <a:t>200  €</a:t>
              </a:r>
            </a:p>
          </p:txBody>
        </p:sp>
        <p:sp>
          <p:nvSpPr>
            <p:cNvPr id="11" name="Flèche droite 10"/>
            <p:cNvSpPr/>
            <p:nvPr/>
          </p:nvSpPr>
          <p:spPr>
            <a:xfrm>
              <a:off x="3779555" y="3356815"/>
              <a:ext cx="1512882" cy="288737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2" name="Rogner un rectangle avec un coin diagonal 11"/>
            <p:cNvSpPr/>
            <p:nvPr/>
          </p:nvSpPr>
          <p:spPr>
            <a:xfrm>
              <a:off x="5435311" y="2780928"/>
              <a:ext cx="2305041" cy="1296144"/>
            </a:xfrm>
            <a:prstGeom prst="snip2DiagRect">
              <a:avLst/>
            </a:prstGeom>
            <a:solidFill>
              <a:srgbClr val="00B050"/>
            </a:solidFill>
            <a:ln>
              <a:solidFill>
                <a:srgbClr val="174D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dirty="0"/>
                <a:t>160 €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5013325"/>
            <a:ext cx="91440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66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Réponse : – 75 % </a:t>
            </a:r>
          </a:p>
        </p:txBody>
      </p:sp>
      <p:sp>
        <p:nvSpPr>
          <p:cNvPr id="8" name="Pensées 7"/>
          <p:cNvSpPr/>
          <p:nvPr/>
        </p:nvSpPr>
        <p:spPr>
          <a:xfrm>
            <a:off x="250825" y="3357563"/>
            <a:ext cx="8642350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 diminution est de 66 € pour 88 €, soit 3/4 de moins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437" name="Groupe 9"/>
          <p:cNvGrpSpPr>
            <a:grpSpLocks/>
          </p:cNvGrpSpPr>
          <p:nvPr/>
        </p:nvGrpSpPr>
        <p:grpSpPr bwMode="auto">
          <a:xfrm>
            <a:off x="1403350" y="1700213"/>
            <a:ext cx="6408738" cy="1296987"/>
            <a:chOff x="1331640" y="2780928"/>
            <a:chExt cx="6408712" cy="1296144"/>
          </a:xfrm>
        </p:grpSpPr>
        <p:sp>
          <p:nvSpPr>
            <p:cNvPr id="11" name="Rogner un rectangle avec un coin diagonal 10"/>
            <p:cNvSpPr/>
            <p:nvPr/>
          </p:nvSpPr>
          <p:spPr>
            <a:xfrm>
              <a:off x="1331640" y="2780928"/>
              <a:ext cx="2304256" cy="1296144"/>
            </a:xfrm>
            <a:prstGeom prst="snip2DiagRect">
              <a:avLst/>
            </a:prstGeom>
            <a:solidFill>
              <a:srgbClr val="0070C0"/>
            </a:solidFill>
            <a:ln>
              <a:solidFill>
                <a:schemeClr val="accent6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strike="sngStrike" dirty="0"/>
                <a:t>88  €</a:t>
              </a:r>
            </a:p>
          </p:txBody>
        </p:sp>
        <p:sp>
          <p:nvSpPr>
            <p:cNvPr id="12" name="Flèche droite 11"/>
            <p:cNvSpPr/>
            <p:nvPr/>
          </p:nvSpPr>
          <p:spPr>
            <a:xfrm>
              <a:off x="3779555" y="3356815"/>
              <a:ext cx="1512882" cy="288737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3" name="Rogner un rectangle avec un coin diagonal 12"/>
            <p:cNvSpPr/>
            <p:nvPr/>
          </p:nvSpPr>
          <p:spPr>
            <a:xfrm>
              <a:off x="5435311" y="2780928"/>
              <a:ext cx="2305041" cy="1296144"/>
            </a:xfrm>
            <a:prstGeom prst="snip2DiagRect">
              <a:avLst/>
            </a:prstGeom>
            <a:solidFill>
              <a:srgbClr val="00B050"/>
            </a:solidFill>
            <a:ln>
              <a:solidFill>
                <a:srgbClr val="174D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dirty="0"/>
                <a:t>22 €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5013325"/>
            <a:ext cx="91440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66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Réponse : + 50 % </a:t>
            </a:r>
          </a:p>
        </p:txBody>
      </p:sp>
      <p:sp>
        <p:nvSpPr>
          <p:cNvPr id="8" name="Pensées 7"/>
          <p:cNvSpPr/>
          <p:nvPr/>
        </p:nvSpPr>
        <p:spPr>
          <a:xfrm>
            <a:off x="250825" y="3357563"/>
            <a:ext cx="8642350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L’augmentation est de 220 € pour 440 €, soit la moitié de plus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9461" name="Groupe 8"/>
          <p:cNvGrpSpPr>
            <a:grpSpLocks/>
          </p:cNvGrpSpPr>
          <p:nvPr/>
        </p:nvGrpSpPr>
        <p:grpSpPr bwMode="auto">
          <a:xfrm>
            <a:off x="1403350" y="1700213"/>
            <a:ext cx="6408738" cy="1296987"/>
            <a:chOff x="1331640" y="2780928"/>
            <a:chExt cx="6408712" cy="1296144"/>
          </a:xfrm>
        </p:grpSpPr>
        <p:sp>
          <p:nvSpPr>
            <p:cNvPr id="10" name="Rogner un rectangle avec un coin diagonal 9"/>
            <p:cNvSpPr/>
            <p:nvPr/>
          </p:nvSpPr>
          <p:spPr>
            <a:xfrm>
              <a:off x="1331640" y="2780928"/>
              <a:ext cx="2304256" cy="1296144"/>
            </a:xfrm>
            <a:prstGeom prst="snip2DiagRect">
              <a:avLst/>
            </a:prstGeom>
            <a:solidFill>
              <a:srgbClr val="0070C0"/>
            </a:solidFill>
            <a:ln>
              <a:solidFill>
                <a:schemeClr val="accent6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strike="sngStrike" dirty="0"/>
                <a:t>440  €</a:t>
              </a:r>
            </a:p>
          </p:txBody>
        </p:sp>
        <p:sp>
          <p:nvSpPr>
            <p:cNvPr id="11" name="Flèche droite 10"/>
            <p:cNvSpPr/>
            <p:nvPr/>
          </p:nvSpPr>
          <p:spPr>
            <a:xfrm>
              <a:off x="3779555" y="3356815"/>
              <a:ext cx="1512882" cy="288737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2" name="Rogner un rectangle avec un coin diagonal 11"/>
            <p:cNvSpPr/>
            <p:nvPr/>
          </p:nvSpPr>
          <p:spPr>
            <a:xfrm>
              <a:off x="5435311" y="2780928"/>
              <a:ext cx="2305041" cy="1296144"/>
            </a:xfrm>
            <a:prstGeom prst="snip2DiagRect">
              <a:avLst/>
            </a:prstGeom>
            <a:solidFill>
              <a:srgbClr val="00B050"/>
            </a:solidFill>
            <a:ln>
              <a:solidFill>
                <a:srgbClr val="174D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dirty="0"/>
                <a:t>660 €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5013325"/>
            <a:ext cx="91440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66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Réponse : – 25 % </a:t>
            </a:r>
          </a:p>
        </p:txBody>
      </p:sp>
      <p:sp>
        <p:nvSpPr>
          <p:cNvPr id="8" name="Pensées 7"/>
          <p:cNvSpPr/>
          <p:nvPr/>
        </p:nvSpPr>
        <p:spPr>
          <a:xfrm>
            <a:off x="250825" y="3357563"/>
            <a:ext cx="8642350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 diminution est de 40 € pour 160 €, soit 1/4 de moins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485" name="Groupe 8"/>
          <p:cNvGrpSpPr>
            <a:grpSpLocks/>
          </p:cNvGrpSpPr>
          <p:nvPr/>
        </p:nvGrpSpPr>
        <p:grpSpPr bwMode="auto">
          <a:xfrm>
            <a:off x="1403350" y="1700213"/>
            <a:ext cx="6408738" cy="1296987"/>
            <a:chOff x="1331640" y="2780928"/>
            <a:chExt cx="6408712" cy="1296144"/>
          </a:xfrm>
        </p:grpSpPr>
        <p:sp>
          <p:nvSpPr>
            <p:cNvPr id="10" name="Rogner un rectangle avec un coin diagonal 9"/>
            <p:cNvSpPr/>
            <p:nvPr/>
          </p:nvSpPr>
          <p:spPr>
            <a:xfrm>
              <a:off x="1331640" y="2780928"/>
              <a:ext cx="2304256" cy="1296144"/>
            </a:xfrm>
            <a:prstGeom prst="snip2DiagRect">
              <a:avLst/>
            </a:prstGeom>
            <a:solidFill>
              <a:srgbClr val="0070C0"/>
            </a:solidFill>
            <a:ln>
              <a:solidFill>
                <a:schemeClr val="accent6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strike="sngStrike" dirty="0"/>
                <a:t>160  €</a:t>
              </a:r>
            </a:p>
          </p:txBody>
        </p:sp>
        <p:sp>
          <p:nvSpPr>
            <p:cNvPr id="11" name="Flèche droite 10"/>
            <p:cNvSpPr/>
            <p:nvPr/>
          </p:nvSpPr>
          <p:spPr>
            <a:xfrm>
              <a:off x="3779555" y="3356815"/>
              <a:ext cx="1512882" cy="288737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2" name="Rogner un rectangle avec un coin diagonal 11"/>
            <p:cNvSpPr/>
            <p:nvPr/>
          </p:nvSpPr>
          <p:spPr>
            <a:xfrm>
              <a:off x="5435311" y="2780928"/>
              <a:ext cx="2305041" cy="1296144"/>
            </a:xfrm>
            <a:prstGeom prst="snip2DiagRect">
              <a:avLst/>
            </a:prstGeom>
            <a:solidFill>
              <a:srgbClr val="00B050"/>
            </a:solidFill>
            <a:ln>
              <a:solidFill>
                <a:srgbClr val="174D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dirty="0"/>
                <a:t>120 €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hangingPunct="1">
              <a:defRPr/>
            </a:pPr>
            <a:r>
              <a:rPr lang="fr-FR" sz="32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n-ea"/>
                <a:cs typeface="+mn-cs"/>
              </a:rPr>
              <a:t>Des étiquettes vont défiler  : elles donnent l’ancien prix barré et le nouveau prix après augmentation ou diminution.  </a:t>
            </a:r>
            <a:r>
              <a:rPr lang="fr-FR" sz="4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n-ea"/>
                <a:cs typeface="+mn-cs"/>
              </a:rPr>
              <a:t/>
            </a:r>
            <a:br>
              <a:rPr lang="fr-FR" sz="4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n-ea"/>
                <a:cs typeface="+mn-cs"/>
              </a:rPr>
            </a:br>
            <a:r>
              <a:rPr lang="fr-FR" sz="4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n-ea"/>
                <a:cs typeface="+mn-cs"/>
              </a:rPr>
              <a:t/>
            </a:r>
            <a:br>
              <a:rPr lang="fr-FR" sz="4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n-ea"/>
                <a:cs typeface="+mn-cs"/>
              </a:rPr>
            </a:br>
            <a:r>
              <a:rPr lang="fr-FR" sz="32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n-ea"/>
                <a:cs typeface="+mn-cs"/>
              </a:rPr>
              <a:t>Pour chaque étiquette, donner l’augmentation  ou la diminution en pourcentage sous la forme :  </a:t>
            </a:r>
            <a:br>
              <a:rPr lang="fr-FR" sz="32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n-ea"/>
                <a:cs typeface="+mn-cs"/>
              </a:rPr>
            </a:br>
            <a:r>
              <a:rPr lang="fr-FR" sz="32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n-ea"/>
                <a:cs typeface="+mn-cs"/>
              </a:rPr>
              <a:t>« + </a:t>
            </a:r>
            <a:r>
              <a:rPr lang="fr-FR" sz="3200" i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n-ea"/>
                <a:cs typeface="+mn-cs"/>
              </a:rPr>
              <a:t>x </a:t>
            </a:r>
            <a:r>
              <a:rPr lang="fr-FR" sz="32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n-ea"/>
                <a:cs typeface="+mn-cs"/>
              </a:rPr>
              <a:t>% » ou « – </a:t>
            </a:r>
            <a:r>
              <a:rPr lang="fr-FR" sz="3200" i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n-ea"/>
                <a:cs typeface="+mn-cs"/>
              </a:rPr>
              <a:t>x</a:t>
            </a:r>
            <a:r>
              <a:rPr lang="fr-FR" sz="32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n-ea"/>
                <a:cs typeface="+mn-cs"/>
              </a:rPr>
              <a:t> % »</a:t>
            </a:r>
            <a:endParaRPr lang="fr-FR" sz="3200" dirty="0">
              <a:solidFill>
                <a:schemeClr val="accent6">
                  <a:lumMod val="75000"/>
                  <a:lumOff val="25000"/>
                </a:schemeClr>
              </a:solidFill>
              <a:latin typeface="Georg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5013325"/>
            <a:ext cx="91440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66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Réponse : + 8 % </a:t>
            </a:r>
          </a:p>
        </p:txBody>
      </p:sp>
      <p:sp>
        <p:nvSpPr>
          <p:cNvPr id="8" name="Pensées 7"/>
          <p:cNvSpPr/>
          <p:nvPr/>
        </p:nvSpPr>
        <p:spPr>
          <a:xfrm>
            <a:off x="250825" y="3357563"/>
            <a:ext cx="8642350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L’augmentation est de 8 € pour 100 €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1509" name="Groupe 8"/>
          <p:cNvGrpSpPr>
            <a:grpSpLocks/>
          </p:cNvGrpSpPr>
          <p:nvPr/>
        </p:nvGrpSpPr>
        <p:grpSpPr bwMode="auto">
          <a:xfrm>
            <a:off x="1403350" y="1700213"/>
            <a:ext cx="6408738" cy="1296987"/>
            <a:chOff x="1331640" y="2780928"/>
            <a:chExt cx="6408712" cy="1296144"/>
          </a:xfrm>
        </p:grpSpPr>
        <p:sp>
          <p:nvSpPr>
            <p:cNvPr id="10" name="Rogner un rectangle avec un coin diagonal 9"/>
            <p:cNvSpPr/>
            <p:nvPr/>
          </p:nvSpPr>
          <p:spPr>
            <a:xfrm>
              <a:off x="1331640" y="2780928"/>
              <a:ext cx="2304256" cy="1296144"/>
            </a:xfrm>
            <a:prstGeom prst="snip2DiagRect">
              <a:avLst/>
            </a:prstGeom>
            <a:solidFill>
              <a:srgbClr val="0070C0"/>
            </a:solidFill>
            <a:ln>
              <a:solidFill>
                <a:schemeClr val="accent6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strike="sngStrike" dirty="0"/>
                <a:t>100  €</a:t>
              </a:r>
            </a:p>
          </p:txBody>
        </p:sp>
        <p:sp>
          <p:nvSpPr>
            <p:cNvPr id="11" name="Flèche droite 10"/>
            <p:cNvSpPr/>
            <p:nvPr/>
          </p:nvSpPr>
          <p:spPr>
            <a:xfrm>
              <a:off x="3779555" y="3356815"/>
              <a:ext cx="1512882" cy="288737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2" name="Rogner un rectangle avec un coin diagonal 11"/>
            <p:cNvSpPr/>
            <p:nvPr/>
          </p:nvSpPr>
          <p:spPr>
            <a:xfrm>
              <a:off x="5435311" y="2780928"/>
              <a:ext cx="2305041" cy="1296144"/>
            </a:xfrm>
            <a:prstGeom prst="snip2DiagRect">
              <a:avLst/>
            </a:prstGeom>
            <a:solidFill>
              <a:srgbClr val="00B050"/>
            </a:solidFill>
            <a:ln>
              <a:solidFill>
                <a:srgbClr val="174D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dirty="0"/>
                <a:t>108 €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5013325"/>
            <a:ext cx="91440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66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Réponse : + 25 % </a:t>
            </a:r>
          </a:p>
        </p:txBody>
      </p:sp>
      <p:sp>
        <p:nvSpPr>
          <p:cNvPr id="8" name="Pensées 7"/>
          <p:cNvSpPr/>
          <p:nvPr/>
        </p:nvSpPr>
        <p:spPr>
          <a:xfrm>
            <a:off x="250825" y="3357563"/>
            <a:ext cx="8642350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L’augmentation est de 60 € pour 240 €, soit 1/4 de plus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2533" name="Groupe 8"/>
          <p:cNvGrpSpPr>
            <a:grpSpLocks/>
          </p:cNvGrpSpPr>
          <p:nvPr/>
        </p:nvGrpSpPr>
        <p:grpSpPr bwMode="auto">
          <a:xfrm>
            <a:off x="1403350" y="1700213"/>
            <a:ext cx="6408738" cy="1296987"/>
            <a:chOff x="1331640" y="2780928"/>
            <a:chExt cx="6408712" cy="1296144"/>
          </a:xfrm>
        </p:grpSpPr>
        <p:sp>
          <p:nvSpPr>
            <p:cNvPr id="10" name="Rogner un rectangle avec un coin diagonal 9"/>
            <p:cNvSpPr/>
            <p:nvPr/>
          </p:nvSpPr>
          <p:spPr>
            <a:xfrm>
              <a:off x="1331640" y="2780928"/>
              <a:ext cx="2304256" cy="1296144"/>
            </a:xfrm>
            <a:prstGeom prst="snip2DiagRect">
              <a:avLst/>
            </a:prstGeom>
            <a:solidFill>
              <a:srgbClr val="0070C0"/>
            </a:solidFill>
            <a:ln>
              <a:solidFill>
                <a:schemeClr val="accent6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strike="sngStrike" dirty="0"/>
                <a:t>240  €</a:t>
              </a:r>
            </a:p>
          </p:txBody>
        </p:sp>
        <p:sp>
          <p:nvSpPr>
            <p:cNvPr id="11" name="Flèche droite 10"/>
            <p:cNvSpPr/>
            <p:nvPr/>
          </p:nvSpPr>
          <p:spPr>
            <a:xfrm>
              <a:off x="3779555" y="3356815"/>
              <a:ext cx="1512882" cy="288737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2" name="Rogner un rectangle avec un coin diagonal 11"/>
            <p:cNvSpPr/>
            <p:nvPr/>
          </p:nvSpPr>
          <p:spPr>
            <a:xfrm>
              <a:off x="5435311" y="2780928"/>
              <a:ext cx="2305041" cy="1296144"/>
            </a:xfrm>
            <a:prstGeom prst="snip2DiagRect">
              <a:avLst/>
            </a:prstGeom>
            <a:solidFill>
              <a:srgbClr val="00B050"/>
            </a:solidFill>
            <a:ln>
              <a:solidFill>
                <a:srgbClr val="174D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dirty="0"/>
                <a:t>300 €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5013325"/>
            <a:ext cx="91440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66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Réponse : + 4 % </a:t>
            </a:r>
          </a:p>
        </p:txBody>
      </p:sp>
      <p:sp>
        <p:nvSpPr>
          <p:cNvPr id="8" name="Pensées 7"/>
          <p:cNvSpPr/>
          <p:nvPr/>
        </p:nvSpPr>
        <p:spPr>
          <a:xfrm>
            <a:off x="250825" y="3357563"/>
            <a:ext cx="8642350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L’augmentation est de 12 € pour 300 €, soit 4 € pour 100 €</a:t>
            </a:r>
            <a:r>
              <a:rPr lang="fr-FR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23557" name="Groupe 8"/>
          <p:cNvGrpSpPr>
            <a:grpSpLocks/>
          </p:cNvGrpSpPr>
          <p:nvPr/>
        </p:nvGrpSpPr>
        <p:grpSpPr bwMode="auto">
          <a:xfrm>
            <a:off x="1403350" y="1700213"/>
            <a:ext cx="6408738" cy="1296987"/>
            <a:chOff x="1331640" y="2780928"/>
            <a:chExt cx="6408712" cy="1296144"/>
          </a:xfrm>
        </p:grpSpPr>
        <p:sp>
          <p:nvSpPr>
            <p:cNvPr id="10" name="Rogner un rectangle avec un coin diagonal 9"/>
            <p:cNvSpPr/>
            <p:nvPr/>
          </p:nvSpPr>
          <p:spPr>
            <a:xfrm>
              <a:off x="1331640" y="2780928"/>
              <a:ext cx="2304256" cy="1296144"/>
            </a:xfrm>
            <a:prstGeom prst="snip2DiagRect">
              <a:avLst/>
            </a:prstGeom>
            <a:solidFill>
              <a:srgbClr val="0070C0"/>
            </a:solidFill>
            <a:ln>
              <a:solidFill>
                <a:schemeClr val="accent6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strike="sngStrike" dirty="0"/>
                <a:t>300  €</a:t>
              </a:r>
            </a:p>
          </p:txBody>
        </p:sp>
        <p:sp>
          <p:nvSpPr>
            <p:cNvPr id="11" name="Flèche droite 10"/>
            <p:cNvSpPr/>
            <p:nvPr/>
          </p:nvSpPr>
          <p:spPr>
            <a:xfrm>
              <a:off x="3779555" y="3356815"/>
              <a:ext cx="1512882" cy="288737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2" name="Rogner un rectangle avec un coin diagonal 11"/>
            <p:cNvSpPr/>
            <p:nvPr/>
          </p:nvSpPr>
          <p:spPr>
            <a:xfrm>
              <a:off x="5435311" y="2780928"/>
              <a:ext cx="2305041" cy="1296144"/>
            </a:xfrm>
            <a:prstGeom prst="snip2DiagRect">
              <a:avLst/>
            </a:prstGeom>
            <a:solidFill>
              <a:srgbClr val="00B050"/>
            </a:solidFill>
            <a:ln>
              <a:solidFill>
                <a:srgbClr val="174D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dirty="0"/>
                <a:t>312 €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5013325"/>
            <a:ext cx="91440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66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Réponse : – 1 % </a:t>
            </a:r>
          </a:p>
        </p:txBody>
      </p:sp>
      <p:sp>
        <p:nvSpPr>
          <p:cNvPr id="8" name="Pensées 7"/>
          <p:cNvSpPr/>
          <p:nvPr/>
        </p:nvSpPr>
        <p:spPr>
          <a:xfrm>
            <a:off x="250825" y="3357563"/>
            <a:ext cx="8642350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 diminution est de 4 € pour 400 €, soit 1 € pour 100 €</a:t>
            </a:r>
            <a:r>
              <a:rPr lang="fr-FR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24581" name="Groupe 8"/>
          <p:cNvGrpSpPr>
            <a:grpSpLocks/>
          </p:cNvGrpSpPr>
          <p:nvPr/>
        </p:nvGrpSpPr>
        <p:grpSpPr bwMode="auto">
          <a:xfrm>
            <a:off x="1403350" y="1700213"/>
            <a:ext cx="6408738" cy="1296987"/>
            <a:chOff x="1331640" y="2780928"/>
            <a:chExt cx="6408712" cy="1296144"/>
          </a:xfrm>
        </p:grpSpPr>
        <p:sp>
          <p:nvSpPr>
            <p:cNvPr id="10" name="Rogner un rectangle avec un coin diagonal 9"/>
            <p:cNvSpPr/>
            <p:nvPr/>
          </p:nvSpPr>
          <p:spPr>
            <a:xfrm>
              <a:off x="1331640" y="2780928"/>
              <a:ext cx="2304256" cy="1296144"/>
            </a:xfrm>
            <a:prstGeom prst="snip2DiagRect">
              <a:avLst/>
            </a:prstGeom>
            <a:solidFill>
              <a:srgbClr val="0070C0"/>
            </a:solidFill>
            <a:ln>
              <a:solidFill>
                <a:schemeClr val="accent6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strike="sngStrike" dirty="0"/>
                <a:t>400  €</a:t>
              </a:r>
            </a:p>
          </p:txBody>
        </p:sp>
        <p:sp>
          <p:nvSpPr>
            <p:cNvPr id="11" name="Flèche droite 10"/>
            <p:cNvSpPr/>
            <p:nvPr/>
          </p:nvSpPr>
          <p:spPr>
            <a:xfrm>
              <a:off x="3779555" y="3356815"/>
              <a:ext cx="1512882" cy="288737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2" name="Rogner un rectangle avec un coin diagonal 11"/>
            <p:cNvSpPr/>
            <p:nvPr/>
          </p:nvSpPr>
          <p:spPr>
            <a:xfrm>
              <a:off x="5435311" y="2780928"/>
              <a:ext cx="2305041" cy="1296144"/>
            </a:xfrm>
            <a:prstGeom prst="snip2DiagRect">
              <a:avLst/>
            </a:prstGeom>
            <a:solidFill>
              <a:srgbClr val="00B050"/>
            </a:solidFill>
            <a:ln>
              <a:solidFill>
                <a:srgbClr val="174D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dirty="0"/>
                <a:t>396 €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5013325"/>
            <a:ext cx="91440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66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Réponse : + 100 % </a:t>
            </a:r>
          </a:p>
        </p:txBody>
      </p:sp>
      <p:sp>
        <p:nvSpPr>
          <p:cNvPr id="8" name="Pensées 7"/>
          <p:cNvSpPr/>
          <p:nvPr/>
        </p:nvSpPr>
        <p:spPr>
          <a:xfrm>
            <a:off x="250825" y="3357563"/>
            <a:ext cx="8642350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L’augmentation est de 125 € pour 125 €, soit un prix doublé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5605" name="Groupe 8"/>
          <p:cNvGrpSpPr>
            <a:grpSpLocks/>
          </p:cNvGrpSpPr>
          <p:nvPr/>
        </p:nvGrpSpPr>
        <p:grpSpPr bwMode="auto">
          <a:xfrm>
            <a:off x="1403350" y="1700213"/>
            <a:ext cx="6408738" cy="1296987"/>
            <a:chOff x="1331640" y="2780928"/>
            <a:chExt cx="6408712" cy="1296144"/>
          </a:xfrm>
        </p:grpSpPr>
        <p:sp>
          <p:nvSpPr>
            <p:cNvPr id="10" name="Rogner un rectangle avec un coin diagonal 9"/>
            <p:cNvSpPr/>
            <p:nvPr/>
          </p:nvSpPr>
          <p:spPr>
            <a:xfrm>
              <a:off x="1331640" y="2780928"/>
              <a:ext cx="2304256" cy="1296144"/>
            </a:xfrm>
            <a:prstGeom prst="snip2DiagRect">
              <a:avLst/>
            </a:prstGeom>
            <a:solidFill>
              <a:srgbClr val="0070C0"/>
            </a:solidFill>
            <a:ln>
              <a:solidFill>
                <a:schemeClr val="accent6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strike="sngStrike" dirty="0"/>
                <a:t>125  €</a:t>
              </a:r>
            </a:p>
          </p:txBody>
        </p:sp>
        <p:sp>
          <p:nvSpPr>
            <p:cNvPr id="11" name="Flèche droite 10"/>
            <p:cNvSpPr/>
            <p:nvPr/>
          </p:nvSpPr>
          <p:spPr>
            <a:xfrm>
              <a:off x="3779555" y="3356815"/>
              <a:ext cx="1512882" cy="288737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2" name="Rogner un rectangle avec un coin diagonal 11"/>
            <p:cNvSpPr/>
            <p:nvPr/>
          </p:nvSpPr>
          <p:spPr>
            <a:xfrm>
              <a:off x="5435311" y="2780928"/>
              <a:ext cx="2305041" cy="1296144"/>
            </a:xfrm>
            <a:prstGeom prst="snip2DiagRect">
              <a:avLst/>
            </a:prstGeom>
            <a:solidFill>
              <a:srgbClr val="00B050"/>
            </a:solidFill>
            <a:ln>
              <a:solidFill>
                <a:srgbClr val="174D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dirty="0"/>
                <a:t>250 €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N°0</a:t>
            </a: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5013325"/>
            <a:ext cx="91440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66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Réponse : + 30 % </a:t>
            </a:r>
          </a:p>
        </p:txBody>
      </p:sp>
      <p:grpSp>
        <p:nvGrpSpPr>
          <p:cNvPr id="4100" name="Groupe 6"/>
          <p:cNvGrpSpPr>
            <a:grpSpLocks/>
          </p:cNvGrpSpPr>
          <p:nvPr/>
        </p:nvGrpSpPr>
        <p:grpSpPr bwMode="auto">
          <a:xfrm>
            <a:off x="1403350" y="1700213"/>
            <a:ext cx="6408738" cy="1296987"/>
            <a:chOff x="1331640" y="2780928"/>
            <a:chExt cx="6408712" cy="1296144"/>
          </a:xfrm>
        </p:grpSpPr>
        <p:sp>
          <p:nvSpPr>
            <p:cNvPr id="4" name="Rogner un rectangle avec un coin diagonal 3"/>
            <p:cNvSpPr/>
            <p:nvPr/>
          </p:nvSpPr>
          <p:spPr>
            <a:xfrm>
              <a:off x="1331640" y="2780928"/>
              <a:ext cx="2304256" cy="1296144"/>
            </a:xfrm>
            <a:prstGeom prst="snip2DiagRect">
              <a:avLst/>
            </a:prstGeom>
            <a:solidFill>
              <a:srgbClr val="0070C0"/>
            </a:solidFill>
            <a:ln>
              <a:solidFill>
                <a:schemeClr val="accent6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strike="sngStrike" dirty="0"/>
                <a:t>200  €</a:t>
              </a:r>
            </a:p>
          </p:txBody>
        </p:sp>
        <p:sp>
          <p:nvSpPr>
            <p:cNvPr id="5" name="Flèche droite 4"/>
            <p:cNvSpPr/>
            <p:nvPr/>
          </p:nvSpPr>
          <p:spPr>
            <a:xfrm>
              <a:off x="3779555" y="3356815"/>
              <a:ext cx="1512882" cy="288737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6" name="Rogner un rectangle avec un coin diagonal 5"/>
            <p:cNvSpPr/>
            <p:nvPr/>
          </p:nvSpPr>
          <p:spPr>
            <a:xfrm>
              <a:off x="5435311" y="2780928"/>
              <a:ext cx="2305041" cy="1296144"/>
            </a:xfrm>
            <a:prstGeom prst="snip2DiagRect">
              <a:avLst/>
            </a:prstGeom>
            <a:solidFill>
              <a:srgbClr val="00B050"/>
            </a:solidFill>
            <a:ln>
              <a:solidFill>
                <a:srgbClr val="174D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dirty="0"/>
                <a:t>260 €</a:t>
              </a:r>
            </a:p>
          </p:txBody>
        </p:sp>
      </p:grpSp>
      <p:sp>
        <p:nvSpPr>
          <p:cNvPr id="8" name="Pensées 7"/>
          <p:cNvSpPr/>
          <p:nvPr/>
        </p:nvSpPr>
        <p:spPr>
          <a:xfrm>
            <a:off x="250825" y="3357563"/>
            <a:ext cx="8642350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L’augmentation est de 60 € pour 200 €, soit 30 € pour 100 €</a:t>
            </a:r>
            <a:r>
              <a:rPr lang="fr-FR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grpSp>
        <p:nvGrpSpPr>
          <p:cNvPr id="5123" name="Groupe 3"/>
          <p:cNvGrpSpPr>
            <a:grpSpLocks/>
          </p:cNvGrpSpPr>
          <p:nvPr/>
        </p:nvGrpSpPr>
        <p:grpSpPr bwMode="auto">
          <a:xfrm>
            <a:off x="1403350" y="2781300"/>
            <a:ext cx="6408738" cy="1295400"/>
            <a:chOff x="1331640" y="2780928"/>
            <a:chExt cx="6408712" cy="1296144"/>
          </a:xfrm>
        </p:grpSpPr>
        <p:sp>
          <p:nvSpPr>
            <p:cNvPr id="5" name="Rogner un rectangle avec un coin diagonal 4"/>
            <p:cNvSpPr/>
            <p:nvPr/>
          </p:nvSpPr>
          <p:spPr>
            <a:xfrm>
              <a:off x="1331640" y="2780928"/>
              <a:ext cx="2304256" cy="1296144"/>
            </a:xfrm>
            <a:prstGeom prst="snip2DiagRect">
              <a:avLst/>
            </a:prstGeom>
            <a:solidFill>
              <a:srgbClr val="0070C0"/>
            </a:solidFill>
            <a:ln>
              <a:solidFill>
                <a:schemeClr val="accent6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strike="sngStrike" dirty="0"/>
                <a:t>300  €</a:t>
              </a:r>
            </a:p>
          </p:txBody>
        </p:sp>
        <p:sp>
          <p:nvSpPr>
            <p:cNvPr id="6" name="Flèche droite 5"/>
            <p:cNvSpPr/>
            <p:nvPr/>
          </p:nvSpPr>
          <p:spPr>
            <a:xfrm>
              <a:off x="3779555" y="3357522"/>
              <a:ext cx="1512882" cy="287502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7" name="Rogner un rectangle avec un coin diagonal 6"/>
            <p:cNvSpPr/>
            <p:nvPr/>
          </p:nvSpPr>
          <p:spPr>
            <a:xfrm>
              <a:off x="5435311" y="2780928"/>
              <a:ext cx="2305041" cy="1296144"/>
            </a:xfrm>
            <a:prstGeom prst="snip2DiagRect">
              <a:avLst/>
            </a:prstGeom>
            <a:solidFill>
              <a:srgbClr val="00B050"/>
            </a:solidFill>
            <a:ln>
              <a:solidFill>
                <a:srgbClr val="174D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dirty="0"/>
                <a:t>330 €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grpSp>
        <p:nvGrpSpPr>
          <p:cNvPr id="6147" name="Groupe 4"/>
          <p:cNvGrpSpPr>
            <a:grpSpLocks/>
          </p:cNvGrpSpPr>
          <p:nvPr/>
        </p:nvGrpSpPr>
        <p:grpSpPr bwMode="auto">
          <a:xfrm>
            <a:off x="1403350" y="2781300"/>
            <a:ext cx="6408738" cy="1295400"/>
            <a:chOff x="1331640" y="2780928"/>
            <a:chExt cx="6408712" cy="1296144"/>
          </a:xfrm>
        </p:grpSpPr>
        <p:sp>
          <p:nvSpPr>
            <p:cNvPr id="6" name="Rogner un rectangle avec un coin diagonal 5"/>
            <p:cNvSpPr/>
            <p:nvPr/>
          </p:nvSpPr>
          <p:spPr>
            <a:xfrm>
              <a:off x="1331640" y="2780928"/>
              <a:ext cx="2304256" cy="1296144"/>
            </a:xfrm>
            <a:prstGeom prst="snip2DiagRect">
              <a:avLst/>
            </a:prstGeom>
            <a:solidFill>
              <a:srgbClr val="0070C0"/>
            </a:solidFill>
            <a:ln>
              <a:solidFill>
                <a:schemeClr val="accent6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strike="sngStrike" dirty="0"/>
                <a:t>200  €</a:t>
              </a:r>
            </a:p>
          </p:txBody>
        </p:sp>
        <p:sp>
          <p:nvSpPr>
            <p:cNvPr id="7" name="Flèche droite 6"/>
            <p:cNvSpPr/>
            <p:nvPr/>
          </p:nvSpPr>
          <p:spPr>
            <a:xfrm>
              <a:off x="3779555" y="3357522"/>
              <a:ext cx="1512882" cy="287502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8" name="Rogner un rectangle avec un coin diagonal 7"/>
            <p:cNvSpPr/>
            <p:nvPr/>
          </p:nvSpPr>
          <p:spPr>
            <a:xfrm>
              <a:off x="5435311" y="2780928"/>
              <a:ext cx="2305041" cy="1296144"/>
            </a:xfrm>
            <a:prstGeom prst="snip2DiagRect">
              <a:avLst/>
            </a:prstGeom>
            <a:solidFill>
              <a:srgbClr val="00B050"/>
            </a:solidFill>
            <a:ln>
              <a:solidFill>
                <a:srgbClr val="174D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dirty="0"/>
                <a:t>160 €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grpSp>
        <p:nvGrpSpPr>
          <p:cNvPr id="7171" name="Groupe 4"/>
          <p:cNvGrpSpPr>
            <a:grpSpLocks/>
          </p:cNvGrpSpPr>
          <p:nvPr/>
        </p:nvGrpSpPr>
        <p:grpSpPr bwMode="auto">
          <a:xfrm>
            <a:off x="1403350" y="2781300"/>
            <a:ext cx="6408738" cy="1295400"/>
            <a:chOff x="1331640" y="2780928"/>
            <a:chExt cx="6408712" cy="1296144"/>
          </a:xfrm>
        </p:grpSpPr>
        <p:sp>
          <p:nvSpPr>
            <p:cNvPr id="6" name="Rogner un rectangle avec un coin diagonal 5"/>
            <p:cNvSpPr/>
            <p:nvPr/>
          </p:nvSpPr>
          <p:spPr>
            <a:xfrm>
              <a:off x="1331640" y="2780928"/>
              <a:ext cx="2304256" cy="1296144"/>
            </a:xfrm>
            <a:prstGeom prst="snip2DiagRect">
              <a:avLst/>
            </a:prstGeom>
            <a:solidFill>
              <a:srgbClr val="0070C0"/>
            </a:solidFill>
            <a:ln>
              <a:solidFill>
                <a:schemeClr val="accent6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strike="sngStrike" dirty="0"/>
                <a:t>88  €</a:t>
              </a:r>
            </a:p>
          </p:txBody>
        </p:sp>
        <p:sp>
          <p:nvSpPr>
            <p:cNvPr id="7" name="Flèche droite 6"/>
            <p:cNvSpPr/>
            <p:nvPr/>
          </p:nvSpPr>
          <p:spPr>
            <a:xfrm>
              <a:off x="3779555" y="3357522"/>
              <a:ext cx="1512882" cy="287502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8" name="Rogner un rectangle avec un coin diagonal 7"/>
            <p:cNvSpPr/>
            <p:nvPr/>
          </p:nvSpPr>
          <p:spPr>
            <a:xfrm>
              <a:off x="5435311" y="2780928"/>
              <a:ext cx="2305041" cy="1296144"/>
            </a:xfrm>
            <a:prstGeom prst="snip2DiagRect">
              <a:avLst/>
            </a:prstGeom>
            <a:solidFill>
              <a:srgbClr val="00B050"/>
            </a:solidFill>
            <a:ln>
              <a:solidFill>
                <a:srgbClr val="174D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dirty="0"/>
                <a:t>22 €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grpSp>
        <p:nvGrpSpPr>
          <p:cNvPr id="8195" name="Groupe 4"/>
          <p:cNvGrpSpPr>
            <a:grpSpLocks/>
          </p:cNvGrpSpPr>
          <p:nvPr/>
        </p:nvGrpSpPr>
        <p:grpSpPr bwMode="auto">
          <a:xfrm>
            <a:off x="1403350" y="2781300"/>
            <a:ext cx="6408738" cy="1295400"/>
            <a:chOff x="1331640" y="2780928"/>
            <a:chExt cx="6408712" cy="1296144"/>
          </a:xfrm>
        </p:grpSpPr>
        <p:sp>
          <p:nvSpPr>
            <p:cNvPr id="6" name="Rogner un rectangle avec un coin diagonal 5"/>
            <p:cNvSpPr/>
            <p:nvPr/>
          </p:nvSpPr>
          <p:spPr>
            <a:xfrm>
              <a:off x="1331640" y="2780928"/>
              <a:ext cx="2304256" cy="1296144"/>
            </a:xfrm>
            <a:prstGeom prst="snip2DiagRect">
              <a:avLst/>
            </a:prstGeom>
            <a:solidFill>
              <a:srgbClr val="0070C0"/>
            </a:solidFill>
            <a:ln>
              <a:solidFill>
                <a:schemeClr val="accent6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strike="sngStrike" dirty="0"/>
                <a:t>440  €</a:t>
              </a:r>
            </a:p>
          </p:txBody>
        </p:sp>
        <p:sp>
          <p:nvSpPr>
            <p:cNvPr id="7" name="Flèche droite 6"/>
            <p:cNvSpPr/>
            <p:nvPr/>
          </p:nvSpPr>
          <p:spPr>
            <a:xfrm>
              <a:off x="3779555" y="3357522"/>
              <a:ext cx="1512882" cy="287502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8" name="Rogner un rectangle avec un coin diagonal 7"/>
            <p:cNvSpPr/>
            <p:nvPr/>
          </p:nvSpPr>
          <p:spPr>
            <a:xfrm>
              <a:off x="5435311" y="2780928"/>
              <a:ext cx="2305041" cy="1296144"/>
            </a:xfrm>
            <a:prstGeom prst="snip2DiagRect">
              <a:avLst/>
            </a:prstGeom>
            <a:solidFill>
              <a:srgbClr val="00B050"/>
            </a:solidFill>
            <a:ln>
              <a:solidFill>
                <a:srgbClr val="174D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dirty="0"/>
                <a:t>660 €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grpSp>
        <p:nvGrpSpPr>
          <p:cNvPr id="9219" name="Groupe 4"/>
          <p:cNvGrpSpPr>
            <a:grpSpLocks/>
          </p:cNvGrpSpPr>
          <p:nvPr/>
        </p:nvGrpSpPr>
        <p:grpSpPr bwMode="auto">
          <a:xfrm>
            <a:off x="1403350" y="2781300"/>
            <a:ext cx="6408738" cy="1295400"/>
            <a:chOff x="1331640" y="2780928"/>
            <a:chExt cx="6408712" cy="1296144"/>
          </a:xfrm>
        </p:grpSpPr>
        <p:sp>
          <p:nvSpPr>
            <p:cNvPr id="6" name="Rogner un rectangle avec un coin diagonal 5"/>
            <p:cNvSpPr/>
            <p:nvPr/>
          </p:nvSpPr>
          <p:spPr>
            <a:xfrm>
              <a:off x="1331640" y="2780928"/>
              <a:ext cx="2304256" cy="1296144"/>
            </a:xfrm>
            <a:prstGeom prst="snip2DiagRect">
              <a:avLst/>
            </a:prstGeom>
            <a:solidFill>
              <a:srgbClr val="0070C0"/>
            </a:solidFill>
            <a:ln>
              <a:solidFill>
                <a:schemeClr val="accent6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strike="sngStrike" dirty="0"/>
                <a:t>160  €</a:t>
              </a:r>
            </a:p>
          </p:txBody>
        </p:sp>
        <p:sp>
          <p:nvSpPr>
            <p:cNvPr id="7" name="Flèche droite 6"/>
            <p:cNvSpPr/>
            <p:nvPr/>
          </p:nvSpPr>
          <p:spPr>
            <a:xfrm>
              <a:off x="3779555" y="3357522"/>
              <a:ext cx="1512882" cy="287502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8" name="Rogner un rectangle avec un coin diagonal 7"/>
            <p:cNvSpPr/>
            <p:nvPr/>
          </p:nvSpPr>
          <p:spPr>
            <a:xfrm>
              <a:off x="5435311" y="2780928"/>
              <a:ext cx="2305041" cy="1296144"/>
            </a:xfrm>
            <a:prstGeom prst="snip2DiagRect">
              <a:avLst/>
            </a:prstGeom>
            <a:solidFill>
              <a:srgbClr val="00B050"/>
            </a:solidFill>
            <a:ln>
              <a:solidFill>
                <a:srgbClr val="174D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dirty="0"/>
                <a:t>120 €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grpSp>
        <p:nvGrpSpPr>
          <p:cNvPr id="10243" name="Groupe 4"/>
          <p:cNvGrpSpPr>
            <a:grpSpLocks/>
          </p:cNvGrpSpPr>
          <p:nvPr/>
        </p:nvGrpSpPr>
        <p:grpSpPr bwMode="auto">
          <a:xfrm>
            <a:off x="1403350" y="2781300"/>
            <a:ext cx="6408738" cy="1295400"/>
            <a:chOff x="1331640" y="2780928"/>
            <a:chExt cx="6408712" cy="1296144"/>
          </a:xfrm>
        </p:grpSpPr>
        <p:sp>
          <p:nvSpPr>
            <p:cNvPr id="6" name="Rogner un rectangle avec un coin diagonal 5"/>
            <p:cNvSpPr/>
            <p:nvPr/>
          </p:nvSpPr>
          <p:spPr>
            <a:xfrm>
              <a:off x="1331640" y="2780928"/>
              <a:ext cx="2304256" cy="1296144"/>
            </a:xfrm>
            <a:prstGeom prst="snip2DiagRect">
              <a:avLst/>
            </a:prstGeom>
            <a:solidFill>
              <a:srgbClr val="0070C0"/>
            </a:solidFill>
            <a:ln>
              <a:solidFill>
                <a:schemeClr val="accent6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strike="sngStrike" dirty="0"/>
                <a:t>100  €</a:t>
              </a:r>
            </a:p>
          </p:txBody>
        </p:sp>
        <p:sp>
          <p:nvSpPr>
            <p:cNvPr id="7" name="Flèche droite 6"/>
            <p:cNvSpPr/>
            <p:nvPr/>
          </p:nvSpPr>
          <p:spPr>
            <a:xfrm>
              <a:off x="3779555" y="3357522"/>
              <a:ext cx="1512882" cy="287502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8" name="Rogner un rectangle avec un coin diagonal 7"/>
            <p:cNvSpPr/>
            <p:nvPr/>
          </p:nvSpPr>
          <p:spPr>
            <a:xfrm>
              <a:off x="5435311" y="2780928"/>
              <a:ext cx="2305041" cy="1296144"/>
            </a:xfrm>
            <a:prstGeom prst="snip2DiagRect">
              <a:avLst/>
            </a:prstGeom>
            <a:solidFill>
              <a:srgbClr val="00B050"/>
            </a:solidFill>
            <a:ln>
              <a:solidFill>
                <a:srgbClr val="174D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fr-FR" sz="5400" dirty="0"/>
                <a:t>108 €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560</TotalTime>
  <Words>368</Words>
  <Application>Microsoft Office PowerPoint</Application>
  <PresentationFormat>Affichage à l'écran (4:3)</PresentationFormat>
  <Paragraphs>115</Paragraphs>
  <Slides>25</Slides>
  <Notes>25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Diapositive 0</vt:lpstr>
      <vt:lpstr>Des étiquettes vont défiler  : elles donnent l’ancien prix barré et le nouveau prix après augmentation ou diminution.    Pour chaque étiquette, donner l’augmentation  ou la diminution en pourcentage sous la forme :   « + x % » ou « – x % »</vt:lpstr>
      <vt:lpstr>N°0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SEM</cp:lastModifiedBy>
  <cp:revision>214</cp:revision>
  <dcterms:created xsi:type="dcterms:W3CDTF">2008-11-15T15:38:50Z</dcterms:created>
  <dcterms:modified xsi:type="dcterms:W3CDTF">2014-06-30T08:08:01Z</dcterms:modified>
</cp:coreProperties>
</file>