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780" r:id="rId1"/>
  </p:sldMasterIdLst>
  <p:notesMasterIdLst>
    <p:notesMasterId r:id="rId27"/>
  </p:notesMasterIdLst>
  <p:sldIdLst>
    <p:sldId id="358" r:id="rId2"/>
    <p:sldId id="257" r:id="rId3"/>
    <p:sldId id="325" r:id="rId4"/>
    <p:sldId id="326" r:id="rId5"/>
    <p:sldId id="336" r:id="rId6"/>
    <p:sldId id="337" r:id="rId7"/>
    <p:sldId id="338" r:id="rId8"/>
    <p:sldId id="339" r:id="rId9"/>
    <p:sldId id="340" r:id="rId10"/>
    <p:sldId id="341" r:id="rId11"/>
    <p:sldId id="342" r:id="rId12"/>
    <p:sldId id="343" r:id="rId13"/>
    <p:sldId id="344" r:id="rId14"/>
    <p:sldId id="285" r:id="rId15"/>
    <p:sldId id="345" r:id="rId16"/>
    <p:sldId id="356" r:id="rId17"/>
    <p:sldId id="347" r:id="rId18"/>
    <p:sldId id="348" r:id="rId19"/>
    <p:sldId id="349" r:id="rId20"/>
    <p:sldId id="350" r:id="rId21"/>
    <p:sldId id="351" r:id="rId22"/>
    <p:sldId id="352" r:id="rId23"/>
    <p:sldId id="353" r:id="rId24"/>
    <p:sldId id="354" r:id="rId25"/>
    <p:sldId id="355" r:id="rId26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  <a:srgbClr val="C008AA"/>
    <a:srgbClr val="FACD8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706" autoAdjust="0"/>
  </p:normalViewPr>
  <p:slideViewPr>
    <p:cSldViewPr>
      <p:cViewPr varScale="1">
        <p:scale>
          <a:sx n="65" d="100"/>
          <a:sy n="65" d="100"/>
        </p:scale>
        <p:origin x="-89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D55754C-E2FF-4274-BCFB-CE21D64FA077}" type="datetimeFigureOut">
              <a:rPr lang="fr-FR"/>
              <a:pPr>
                <a:defRPr/>
              </a:pPr>
              <a:t>30/06/2014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D4A1CCD-C998-47B3-AB4B-AB4ECC53CFD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2867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949D494-3221-4F9F-AA6E-8D4126525EAC}" type="slidenum">
              <a:rPr lang="fr-FR" smtClean="0"/>
              <a:pPr/>
              <a:t>0</a:t>
            </a:fld>
            <a:endParaRPr lang="fr-FR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6126B39-7722-4732-B6D2-91CBA6CE338C}" type="slidenum">
              <a:rPr lang="fr-FR" smtClean="0"/>
              <a:pPr>
                <a:defRPr/>
              </a:pPr>
              <a:t>9</a:t>
            </a:fld>
            <a:endParaRPr lang="fr-F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3184C8-F40A-43B8-BCB5-D3A3337C83F9}" type="slidenum">
              <a:rPr lang="fr-FR" smtClean="0"/>
              <a:pPr>
                <a:defRPr/>
              </a:pPr>
              <a:t>10</a:t>
            </a:fld>
            <a:endParaRPr lang="fr-F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1E8DE0D-6C41-4106-9923-D44472E2125F}" type="slidenum">
              <a:rPr lang="fr-FR" smtClean="0"/>
              <a:pPr>
                <a:defRPr/>
              </a:pPr>
              <a:t>11</a:t>
            </a:fld>
            <a:endParaRPr lang="fr-F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4A65227-AD1F-48C9-BF62-2F15F224CC81}" type="slidenum">
              <a:rPr lang="fr-FR" smtClean="0"/>
              <a:pPr>
                <a:defRPr/>
              </a:pPr>
              <a:t>12</a:t>
            </a:fld>
            <a:endParaRPr lang="fr-F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E0FA876-A3B0-4717-8392-EED66599D890}" type="slidenum">
              <a:rPr lang="fr-FR" smtClean="0"/>
              <a:pPr>
                <a:defRPr/>
              </a:pPr>
              <a:t>13</a:t>
            </a:fld>
            <a:endParaRPr lang="fr-F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49F89CA-2361-4ECE-B80C-EA620E13A503}" type="slidenum">
              <a:rPr lang="fr-FR" smtClean="0"/>
              <a:pPr>
                <a:defRPr/>
              </a:pPr>
              <a:t>14</a:t>
            </a:fld>
            <a:endParaRPr lang="fr-F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A9347AD-8AEF-4491-A30D-D90D371A7F69}" type="slidenum">
              <a:rPr lang="fr-FR" smtClean="0"/>
              <a:pPr>
                <a:defRPr/>
              </a:pPr>
              <a:t>15</a:t>
            </a:fld>
            <a:endParaRPr lang="fr-F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2BA36F7-D01B-4641-AB3A-F8FF4FBEC520}" type="slidenum">
              <a:rPr lang="fr-FR" smtClean="0"/>
              <a:pPr>
                <a:defRPr/>
              </a:pPr>
              <a:t>16</a:t>
            </a:fld>
            <a:endParaRPr lang="fr-F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61E5C6B-7640-4726-9452-0500C48D44B4}" type="slidenum">
              <a:rPr lang="fr-FR" smtClean="0"/>
              <a:pPr>
                <a:defRPr/>
              </a:pPr>
              <a:t>17</a:t>
            </a:fld>
            <a:endParaRPr lang="fr-F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148B9A0-1E80-43CD-BA2D-3598B0F1D3D6}" type="slidenum">
              <a:rPr lang="fr-FR" smtClean="0"/>
              <a:pPr>
                <a:defRPr/>
              </a:pPr>
              <a:t>18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DF94367-1951-46C8-8FEB-0522E33669E5}" type="slidenum">
              <a:rPr lang="fr-FR" smtClean="0"/>
              <a:pPr>
                <a:defRPr/>
              </a:pPr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266F4A1-993B-43F6-983A-6DAA124965C6}" type="slidenum">
              <a:rPr lang="fr-FR" smtClean="0"/>
              <a:pPr>
                <a:defRPr/>
              </a:pPr>
              <a:t>19</a:t>
            </a:fld>
            <a:endParaRPr lang="fr-FR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98F27F2-E714-4FAC-83C6-C762F33A4582}" type="slidenum">
              <a:rPr lang="fr-FR" smtClean="0"/>
              <a:pPr>
                <a:defRPr/>
              </a:pPr>
              <a:t>20</a:t>
            </a:fld>
            <a:endParaRPr lang="fr-FR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C8A35A9-8E53-4D5C-94E1-8933115B0723}" type="slidenum">
              <a:rPr lang="fr-FR" smtClean="0"/>
              <a:pPr>
                <a:defRPr/>
              </a:pPr>
              <a:t>21</a:t>
            </a:fld>
            <a:endParaRPr lang="fr-FR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2DC3C90-D78A-47C2-B851-44AAA47CF302}" type="slidenum">
              <a:rPr lang="fr-FR" smtClean="0"/>
              <a:pPr>
                <a:defRPr/>
              </a:pPr>
              <a:t>22</a:t>
            </a:fld>
            <a:endParaRPr lang="fr-FR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60FFE16-E048-4E8E-8FAE-8BDA9B566086}" type="slidenum">
              <a:rPr lang="fr-FR" smtClean="0"/>
              <a:pPr>
                <a:defRPr/>
              </a:pPr>
              <a:t>23</a:t>
            </a:fld>
            <a:endParaRPr lang="fr-FR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B58294-646F-4F1A-9D83-170885FA32D9}" type="slidenum">
              <a:rPr lang="fr-FR" smtClean="0"/>
              <a:pPr>
                <a:defRPr/>
              </a:pPr>
              <a:t>24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ACDD17E-8C55-46C9-9E70-ADD2B0083848}" type="slidenum">
              <a:rPr lang="fr-FR" smtClean="0"/>
              <a:pPr>
                <a:defRPr/>
              </a:pPr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93D026B-1F86-444B-BBCA-9C971DDE5E8F}" type="slidenum">
              <a:rPr lang="fr-FR" smtClean="0"/>
              <a:pPr>
                <a:defRPr/>
              </a:pPr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12FF7D4-88BB-4043-9559-38110A1496F0}" type="slidenum">
              <a:rPr lang="fr-FR" smtClean="0"/>
              <a:pPr>
                <a:defRPr/>
              </a:pPr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F33775-DC74-47AA-93C3-058C5A71DC80}" type="slidenum">
              <a:rPr lang="fr-FR" smtClean="0"/>
              <a:pPr>
                <a:defRPr/>
              </a:pPr>
              <a:t>5</a:t>
            </a:fld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5779256-2019-4CBF-BD10-D00D6A6928D3}" type="slidenum">
              <a:rPr lang="fr-FR" smtClean="0"/>
              <a:pPr>
                <a:defRPr/>
              </a:pPr>
              <a:t>6</a:t>
            </a:fld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77DDAE8-D0E8-4416-AA5B-8F90A014FBAC}" type="slidenum">
              <a:rPr lang="fr-FR" smtClean="0"/>
              <a:pPr>
                <a:defRPr/>
              </a:pPr>
              <a:t>7</a:t>
            </a:fld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91CFDAB-8513-46CE-92A5-246109B8E60A}" type="slidenum">
              <a:rPr lang="fr-FR" smtClean="0"/>
              <a:pPr>
                <a:defRPr/>
              </a:pPr>
              <a:t>8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7A4D63-0016-4928-B46A-6B88792772A7}" type="datetime1">
              <a:rPr lang="fr-FR"/>
              <a:pPr>
                <a:defRPr/>
              </a:pPr>
              <a:t>30/06/2014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78827B-4FF6-422E-BF88-B397CD58E99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F1054D-B0B9-4179-9B59-D4431A00B914}" type="datetime1">
              <a:rPr lang="fr-FR"/>
              <a:pPr>
                <a:defRPr/>
              </a:pPr>
              <a:t>30/06/2014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9D9DD3-AE56-42F0-9D32-CFC79DEE9E4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520DB-E0FD-4376-9F49-793053B20851}" type="datetime1">
              <a:rPr lang="fr-FR"/>
              <a:pPr>
                <a:defRPr/>
              </a:pPr>
              <a:t>30/06/2014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2EB05D-C0EF-43FF-9160-043A71AEB62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23707D-93F5-4691-B68B-98E639B2014E}" type="datetime1">
              <a:rPr lang="fr-FR"/>
              <a:pPr>
                <a:defRPr/>
              </a:pPr>
              <a:t>30/06/2014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00671A-349B-4226-9285-AA9640C1363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4258C0-5F82-4C8B-A913-C9B02EBB6AC0}" type="datetime1">
              <a:rPr lang="fr-FR"/>
              <a:pPr>
                <a:defRPr/>
              </a:pPr>
              <a:t>30/06/2014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FCBC2D-6FF8-46B8-B464-468FA8E4016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8A7744-47DB-41C4-AE3E-46F581B38AB7}" type="datetime1">
              <a:rPr lang="fr-FR"/>
              <a:pPr>
                <a:defRPr/>
              </a:pPr>
              <a:t>30/06/2014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93954-8100-4A72-BA85-6ACBB1BE402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4382A2-1304-4FF0-AB07-9C60BA133F10}" type="datetime1">
              <a:rPr lang="fr-FR"/>
              <a:pPr>
                <a:defRPr/>
              </a:pPr>
              <a:t>30/06/2014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E824C-62EB-4EB5-94D6-FFA3C60FE8E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181E88-B3B2-4431-8DAF-4D3110E3C07E}" type="datetime1">
              <a:rPr lang="fr-FR"/>
              <a:pPr>
                <a:defRPr/>
              </a:pPr>
              <a:t>30/06/2014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282C22-D961-4E6A-9F6B-6ACFD89ACFA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83048-D1D0-4190-A815-689BE401AF5B}" type="datetime1">
              <a:rPr lang="fr-FR"/>
              <a:pPr>
                <a:defRPr/>
              </a:pPr>
              <a:t>30/06/2014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B7CD3-7E62-48E9-9411-F902A06FD59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A78823-0EDF-47FA-B84C-2E3910A172E3}" type="datetime1">
              <a:rPr lang="fr-FR"/>
              <a:pPr>
                <a:defRPr/>
              </a:pPr>
              <a:t>30/06/2014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E637AA-4617-45E4-8FB1-B90F1C315B5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DDFD85-5AB3-421B-97B5-1EB29AC90362}" type="datetime1">
              <a:rPr lang="fr-FR"/>
              <a:pPr>
                <a:defRPr/>
              </a:pPr>
              <a:t>30/06/2014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EBE12B-DAE9-416B-A1D8-303C3346128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  <a:alpha val="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4409D1F-EB49-4B54-B49A-615250A204AF}" type="datetime1">
              <a:rPr lang="fr-FR"/>
              <a:pPr>
                <a:defRPr/>
              </a:pPr>
              <a:t>30/06/2014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6EAE273-FA65-4CE4-A628-4D3C076B0A2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>
    <p:fade thruBlk="1"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 txBox="1">
            <a:spLocks/>
          </p:cNvSpPr>
          <p:nvPr/>
        </p:nvSpPr>
        <p:spPr bwMode="auto">
          <a:xfrm>
            <a:off x="0" y="4032250"/>
            <a:ext cx="914400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2400" dirty="0">
                <a:latin typeface="Arial" pitchFamily="34" charset="0"/>
                <a:ea typeface="+mj-ea"/>
                <a:cs typeface="Arial" pitchFamily="34" charset="0"/>
              </a:rPr>
              <a:t>Calcul mental et automatismes – IREM de Clermont-Ferrand</a:t>
            </a:r>
          </a:p>
        </p:txBody>
      </p:sp>
      <p:sp>
        <p:nvSpPr>
          <p:cNvPr id="4" name="Rectangle à coins arrondis 3"/>
          <p:cNvSpPr/>
          <p:nvPr/>
        </p:nvSpPr>
        <p:spPr>
          <a:xfrm>
            <a:off x="612775" y="1628775"/>
            <a:ext cx="7918450" cy="2160588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6600" b="1" cap="small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cs typeface="Arial" pitchFamily="34" charset="0"/>
              </a:rPr>
              <a:t>Pourcentages</a:t>
            </a:r>
            <a:r>
              <a:rPr lang="fr-FR" sz="6600" b="1" cap="small" dirty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ea typeface="+mj-ea"/>
                <a:cs typeface="Arial" pitchFamily="34" charset="0"/>
              </a:rPr>
              <a:t/>
            </a:r>
            <a:br>
              <a:rPr lang="fr-FR" sz="6600" b="1" cap="small" dirty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ea typeface="+mj-ea"/>
                <a:cs typeface="Arial" pitchFamily="34" charset="0"/>
              </a:rPr>
            </a:br>
            <a:r>
              <a:rPr lang="fr-FR" sz="6600" b="1" cap="small" dirty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ea typeface="+mj-ea"/>
                <a:cs typeface="Arial" pitchFamily="34" charset="0"/>
              </a:rPr>
              <a:t>Série 1</a:t>
            </a:r>
            <a:endParaRPr lang="fr-FR" dirty="0">
              <a:solidFill>
                <a:schemeClr val="accent6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N°7</a:t>
            </a:r>
          </a:p>
        </p:txBody>
      </p:sp>
      <p:sp>
        <p:nvSpPr>
          <p:cNvPr id="11267" name="Titre 1"/>
          <p:cNvSpPr txBox="1">
            <a:spLocks/>
          </p:cNvSpPr>
          <p:nvPr/>
        </p:nvSpPr>
        <p:spPr bwMode="auto">
          <a:xfrm>
            <a:off x="0" y="1628775"/>
            <a:ext cx="914400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Diminuer un nombre de 2,5 %  </a:t>
            </a:r>
          </a:p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revient à multiplier ce nombre par ...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N°8</a:t>
            </a:r>
          </a:p>
        </p:txBody>
      </p:sp>
      <p:sp>
        <p:nvSpPr>
          <p:cNvPr id="12291" name="Titre 1"/>
          <p:cNvSpPr txBox="1">
            <a:spLocks/>
          </p:cNvSpPr>
          <p:nvPr/>
        </p:nvSpPr>
        <p:spPr bwMode="auto">
          <a:xfrm>
            <a:off x="0" y="1628775"/>
            <a:ext cx="914400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Augmenter un nombre de 100 %  </a:t>
            </a:r>
          </a:p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revient à multiplier ce nombre par ...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N°9</a:t>
            </a:r>
          </a:p>
        </p:txBody>
      </p:sp>
      <p:sp>
        <p:nvSpPr>
          <p:cNvPr id="13315" name="Titre 1"/>
          <p:cNvSpPr txBox="1">
            <a:spLocks/>
          </p:cNvSpPr>
          <p:nvPr/>
        </p:nvSpPr>
        <p:spPr bwMode="auto">
          <a:xfrm>
            <a:off x="0" y="1628775"/>
            <a:ext cx="914400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Diminuer un nombre de 0,1 %  </a:t>
            </a:r>
          </a:p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revient à multiplier ce nombre par ...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N°10</a:t>
            </a:r>
          </a:p>
        </p:txBody>
      </p:sp>
      <p:sp>
        <p:nvSpPr>
          <p:cNvPr id="14339" name="Titre 1"/>
          <p:cNvSpPr txBox="1">
            <a:spLocks/>
          </p:cNvSpPr>
          <p:nvPr/>
        </p:nvSpPr>
        <p:spPr bwMode="auto">
          <a:xfrm>
            <a:off x="0" y="1628775"/>
            <a:ext cx="914400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Augmenter un nombre de 250 %  </a:t>
            </a:r>
          </a:p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revient à multiplier ce nombre par ...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14625"/>
            <a:ext cx="91440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8000" cap="small" dirty="0" smtClean="0">
                <a:solidFill>
                  <a:schemeClr val="accent5"/>
                </a:solidFill>
                <a:latin typeface="Georgia" pitchFamily="18" charset="0"/>
                <a:cs typeface="Arial" pitchFamily="34" charset="0"/>
              </a:rPr>
              <a:t>Correction</a:t>
            </a:r>
            <a:endParaRPr lang="fr-FR" sz="8000" cap="small" dirty="0">
              <a:solidFill>
                <a:schemeClr val="accent5"/>
              </a:solidFill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 bwMode="auto">
          <a:xfrm>
            <a:off x="0" y="1628775"/>
            <a:ext cx="9144000" cy="522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4800" dirty="0">
                <a:latin typeface="Times New Roman" pitchFamily="18" charset="0"/>
                <a:cs typeface="Times New Roman" pitchFamily="18" charset="0"/>
              </a:rPr>
              <a:t>Augmenter un nombre de 7 % 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fr-FR" sz="4800" dirty="0">
                <a:latin typeface="Times New Roman" pitchFamily="18" charset="0"/>
                <a:cs typeface="Times New Roman" pitchFamily="18" charset="0"/>
              </a:rPr>
              <a:t>revient à multiplier ce nombre par ...</a:t>
            </a:r>
          </a:p>
          <a:p>
            <a:pPr algn="ctr" fontAlgn="auto">
              <a:spcAft>
                <a:spcPts val="0"/>
              </a:spcAft>
              <a:defRPr/>
            </a:pPr>
            <a:endParaRPr lang="fr-FR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fr-FR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fr-FR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fr-FR" sz="6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Réponse : 1,07</a:t>
            </a:r>
          </a:p>
          <a:p>
            <a:pPr algn="ctr" fontAlgn="auto">
              <a:spcAft>
                <a:spcPts val="0"/>
              </a:spcAft>
              <a:defRPr/>
            </a:pPr>
            <a:endParaRPr lang="fr-FR" sz="4800" dirty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fr-FR" sz="6600" b="1" dirty="0">
              <a:solidFill>
                <a:srgbClr val="FF000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6387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N°1</a:t>
            </a:r>
          </a:p>
        </p:txBody>
      </p:sp>
      <p:sp>
        <p:nvSpPr>
          <p:cNvPr id="6" name="Pensées 5"/>
          <p:cNvSpPr/>
          <p:nvPr/>
        </p:nvSpPr>
        <p:spPr>
          <a:xfrm>
            <a:off x="1116013" y="3068638"/>
            <a:ext cx="6911975" cy="1584325"/>
          </a:xfrm>
          <a:prstGeom prst="cloudCallout">
            <a:avLst>
              <a:gd name="adj1" fmla="val 59186"/>
              <a:gd name="adj2" fmla="val -88938"/>
            </a:avLst>
          </a:prstGeom>
          <a:solidFill>
            <a:srgbClr val="EEA84A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2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(100 + 7)/100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fr-FR" sz="2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ou 1 + 7/100</a:t>
            </a:r>
            <a:endParaRPr lang="fr-FR" sz="2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N°2</a:t>
            </a:r>
          </a:p>
        </p:txBody>
      </p:sp>
      <p:sp>
        <p:nvSpPr>
          <p:cNvPr id="4" name="Titre 1"/>
          <p:cNvSpPr txBox="1">
            <a:spLocks/>
          </p:cNvSpPr>
          <p:nvPr/>
        </p:nvSpPr>
        <p:spPr bwMode="auto">
          <a:xfrm>
            <a:off x="0" y="1628775"/>
            <a:ext cx="9144000" cy="522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4800" dirty="0">
                <a:latin typeface="Times New Roman" pitchFamily="18" charset="0"/>
                <a:cs typeface="Times New Roman" pitchFamily="18" charset="0"/>
              </a:rPr>
              <a:t>Diminuer un nombre de 8 % 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fr-FR" sz="4800" dirty="0">
                <a:latin typeface="Times New Roman" pitchFamily="18" charset="0"/>
                <a:cs typeface="Times New Roman" pitchFamily="18" charset="0"/>
              </a:rPr>
              <a:t>revient à multiplier ce nombre par ...</a:t>
            </a:r>
          </a:p>
          <a:p>
            <a:pPr algn="ctr" fontAlgn="auto">
              <a:spcAft>
                <a:spcPts val="0"/>
              </a:spcAft>
              <a:defRPr/>
            </a:pPr>
            <a:endParaRPr lang="fr-FR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fr-FR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fr-FR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fr-FR" sz="6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Réponse : 0,92</a:t>
            </a:r>
          </a:p>
          <a:p>
            <a:pPr algn="ctr" fontAlgn="auto">
              <a:spcAft>
                <a:spcPts val="0"/>
              </a:spcAft>
              <a:defRPr/>
            </a:pPr>
            <a:endParaRPr lang="fr-FR" sz="4800" dirty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fr-FR" sz="6600" b="1" dirty="0">
              <a:solidFill>
                <a:srgbClr val="FF000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Pensées 5"/>
          <p:cNvSpPr/>
          <p:nvPr/>
        </p:nvSpPr>
        <p:spPr>
          <a:xfrm>
            <a:off x="1116013" y="3068638"/>
            <a:ext cx="6911975" cy="1584325"/>
          </a:xfrm>
          <a:prstGeom prst="cloudCallout">
            <a:avLst>
              <a:gd name="adj1" fmla="val 59186"/>
              <a:gd name="adj2" fmla="val -88938"/>
            </a:avLst>
          </a:prstGeom>
          <a:solidFill>
            <a:srgbClr val="EEA84A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2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(100 – 8)/100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fr-FR" sz="2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ou 1 – 8/100</a:t>
            </a:r>
            <a:endParaRPr lang="fr-FR" sz="2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N°3</a:t>
            </a:r>
          </a:p>
        </p:txBody>
      </p:sp>
      <p:sp>
        <p:nvSpPr>
          <p:cNvPr id="4" name="Titre 1"/>
          <p:cNvSpPr txBox="1">
            <a:spLocks/>
          </p:cNvSpPr>
          <p:nvPr/>
        </p:nvSpPr>
        <p:spPr bwMode="auto">
          <a:xfrm>
            <a:off x="0" y="1628775"/>
            <a:ext cx="9144000" cy="522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4800" dirty="0">
                <a:latin typeface="Times New Roman" pitchFamily="18" charset="0"/>
                <a:cs typeface="Times New Roman" pitchFamily="18" charset="0"/>
              </a:rPr>
              <a:t>Augmenter un nombre de 50 % 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fr-FR" sz="4800" dirty="0">
                <a:latin typeface="Times New Roman" pitchFamily="18" charset="0"/>
                <a:cs typeface="Times New Roman" pitchFamily="18" charset="0"/>
              </a:rPr>
              <a:t>revient à multiplier ce nombre par ...</a:t>
            </a:r>
          </a:p>
          <a:p>
            <a:pPr algn="ctr" fontAlgn="auto">
              <a:spcAft>
                <a:spcPts val="0"/>
              </a:spcAft>
              <a:defRPr/>
            </a:pPr>
            <a:endParaRPr lang="fr-FR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fr-FR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fr-FR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fr-FR" sz="6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Réponse : 1,50</a:t>
            </a:r>
          </a:p>
          <a:p>
            <a:pPr algn="ctr" fontAlgn="auto">
              <a:spcAft>
                <a:spcPts val="0"/>
              </a:spcAft>
              <a:defRPr/>
            </a:pPr>
            <a:endParaRPr lang="fr-FR" sz="4800" dirty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fr-FR" sz="6600" b="1" dirty="0">
              <a:solidFill>
                <a:srgbClr val="FF000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Pensées 5"/>
          <p:cNvSpPr/>
          <p:nvPr/>
        </p:nvSpPr>
        <p:spPr>
          <a:xfrm>
            <a:off x="1116013" y="3068638"/>
            <a:ext cx="6911975" cy="1584325"/>
          </a:xfrm>
          <a:prstGeom prst="cloudCallout">
            <a:avLst>
              <a:gd name="adj1" fmla="val 59186"/>
              <a:gd name="adj2" fmla="val -88938"/>
            </a:avLst>
          </a:prstGeom>
          <a:solidFill>
            <a:srgbClr val="EEA84A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2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(100 + 50)/100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fr-FR" sz="2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ou 1 + 50/100</a:t>
            </a:r>
            <a:endParaRPr lang="fr-FR" sz="2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N°4</a:t>
            </a:r>
          </a:p>
        </p:txBody>
      </p:sp>
      <p:sp>
        <p:nvSpPr>
          <p:cNvPr id="4" name="Titre 1"/>
          <p:cNvSpPr txBox="1">
            <a:spLocks/>
          </p:cNvSpPr>
          <p:nvPr/>
        </p:nvSpPr>
        <p:spPr bwMode="auto">
          <a:xfrm>
            <a:off x="0" y="1628775"/>
            <a:ext cx="9144000" cy="522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4800" dirty="0">
                <a:latin typeface="Times New Roman" pitchFamily="18" charset="0"/>
                <a:cs typeface="Times New Roman" pitchFamily="18" charset="0"/>
              </a:rPr>
              <a:t>Diminuer un nombre de 15 % 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fr-FR" sz="4800" dirty="0">
                <a:latin typeface="Times New Roman" pitchFamily="18" charset="0"/>
                <a:cs typeface="Times New Roman" pitchFamily="18" charset="0"/>
              </a:rPr>
              <a:t>revient à multiplier ce nombre par ...</a:t>
            </a:r>
          </a:p>
          <a:p>
            <a:pPr algn="ctr" fontAlgn="auto">
              <a:spcAft>
                <a:spcPts val="0"/>
              </a:spcAft>
              <a:defRPr/>
            </a:pPr>
            <a:endParaRPr lang="fr-FR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fr-FR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fr-FR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fr-FR" sz="6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Réponse : 0,85</a:t>
            </a:r>
          </a:p>
          <a:p>
            <a:pPr algn="ctr" fontAlgn="auto">
              <a:spcAft>
                <a:spcPts val="0"/>
              </a:spcAft>
              <a:defRPr/>
            </a:pPr>
            <a:endParaRPr lang="fr-FR" sz="4800" dirty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fr-FR" sz="6600" b="1" dirty="0">
              <a:solidFill>
                <a:srgbClr val="FF000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Pensées 5"/>
          <p:cNvSpPr/>
          <p:nvPr/>
        </p:nvSpPr>
        <p:spPr>
          <a:xfrm>
            <a:off x="1116013" y="3068638"/>
            <a:ext cx="6911975" cy="1584325"/>
          </a:xfrm>
          <a:prstGeom prst="cloudCallout">
            <a:avLst>
              <a:gd name="adj1" fmla="val 59186"/>
              <a:gd name="adj2" fmla="val -88938"/>
            </a:avLst>
          </a:prstGeom>
          <a:solidFill>
            <a:srgbClr val="EEA84A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2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(100 – 15)/100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fr-FR" sz="2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ou 1 – 15/100</a:t>
            </a:r>
            <a:endParaRPr lang="fr-FR" sz="2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N°5</a:t>
            </a:r>
          </a:p>
        </p:txBody>
      </p:sp>
      <p:sp>
        <p:nvSpPr>
          <p:cNvPr id="4" name="Titre 1"/>
          <p:cNvSpPr txBox="1">
            <a:spLocks/>
          </p:cNvSpPr>
          <p:nvPr/>
        </p:nvSpPr>
        <p:spPr bwMode="auto">
          <a:xfrm>
            <a:off x="0" y="1628775"/>
            <a:ext cx="9144000" cy="522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Diminuer un nombre de 100 %  </a:t>
            </a:r>
          </a:p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revient à multiplier ce nombre par ...</a:t>
            </a:r>
          </a:p>
          <a:p>
            <a:pPr algn="ctr"/>
            <a:endParaRPr lang="fr-FR" sz="48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fr-FR" sz="48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fr-FR" sz="48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fr-FR" sz="6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Réponse : 0</a:t>
            </a:r>
          </a:p>
          <a:p>
            <a:pPr algn="ctr"/>
            <a:endParaRPr lang="fr-FR" sz="60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fr-FR" sz="60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Pensées 5"/>
          <p:cNvSpPr/>
          <p:nvPr/>
        </p:nvSpPr>
        <p:spPr>
          <a:xfrm>
            <a:off x="1116013" y="3068638"/>
            <a:ext cx="6911975" cy="1584325"/>
          </a:xfrm>
          <a:prstGeom prst="cloudCallout">
            <a:avLst>
              <a:gd name="adj1" fmla="val 59186"/>
              <a:gd name="adj2" fmla="val -88938"/>
            </a:avLst>
          </a:prstGeom>
          <a:solidFill>
            <a:srgbClr val="EEA84A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2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(100 – 100)/100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fr-FR" sz="2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ou 1 – 100/100</a:t>
            </a:r>
            <a:endParaRPr lang="fr-FR" sz="2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6600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cs typeface="Arial" pitchFamily="34" charset="0"/>
              </a:rPr>
              <a:t>Compléter par le nombre qui convient.</a:t>
            </a:r>
            <a:endParaRPr lang="fr-FR" sz="6600" dirty="0">
              <a:solidFill>
                <a:schemeClr val="accent6">
                  <a:lumMod val="75000"/>
                  <a:lumOff val="25000"/>
                </a:schemeClr>
              </a:solidFill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N°6</a:t>
            </a:r>
          </a:p>
        </p:txBody>
      </p:sp>
      <p:sp>
        <p:nvSpPr>
          <p:cNvPr id="4" name="Titre 1"/>
          <p:cNvSpPr txBox="1">
            <a:spLocks/>
          </p:cNvSpPr>
          <p:nvPr/>
        </p:nvSpPr>
        <p:spPr bwMode="auto">
          <a:xfrm>
            <a:off x="0" y="1628775"/>
            <a:ext cx="9144000" cy="522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4800" dirty="0">
                <a:latin typeface="Times New Roman" pitchFamily="18" charset="0"/>
                <a:cs typeface="Times New Roman" pitchFamily="18" charset="0"/>
              </a:rPr>
              <a:t>Augmenter un nombre de 0,5 % 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fr-FR" sz="4800" dirty="0">
                <a:latin typeface="Times New Roman" pitchFamily="18" charset="0"/>
                <a:cs typeface="Times New Roman" pitchFamily="18" charset="0"/>
              </a:rPr>
              <a:t>revient à multiplier ce nombre par ...</a:t>
            </a:r>
          </a:p>
          <a:p>
            <a:pPr algn="ctr" fontAlgn="auto">
              <a:spcAft>
                <a:spcPts val="0"/>
              </a:spcAft>
              <a:defRPr/>
            </a:pPr>
            <a:endParaRPr lang="fr-FR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fr-FR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fr-FR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fr-FR" sz="6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Réponse : 1,005</a:t>
            </a:r>
          </a:p>
          <a:p>
            <a:pPr algn="ctr" fontAlgn="auto">
              <a:spcAft>
                <a:spcPts val="0"/>
              </a:spcAft>
              <a:defRPr/>
            </a:pPr>
            <a:endParaRPr lang="fr-FR" sz="4800" dirty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fr-FR" sz="6600" b="1" dirty="0">
              <a:solidFill>
                <a:srgbClr val="FF000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Pensées 5"/>
          <p:cNvSpPr/>
          <p:nvPr/>
        </p:nvSpPr>
        <p:spPr>
          <a:xfrm>
            <a:off x="1116013" y="3068638"/>
            <a:ext cx="6911975" cy="1584325"/>
          </a:xfrm>
          <a:prstGeom prst="cloudCallout">
            <a:avLst>
              <a:gd name="adj1" fmla="val 59186"/>
              <a:gd name="adj2" fmla="val -88938"/>
            </a:avLst>
          </a:prstGeom>
          <a:solidFill>
            <a:srgbClr val="EEA84A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2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(100 + 0,5)/100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fr-FR" sz="2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ou 1 + 0,5/100</a:t>
            </a:r>
            <a:endParaRPr lang="fr-FR" sz="2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N°7</a:t>
            </a:r>
          </a:p>
        </p:txBody>
      </p:sp>
      <p:sp>
        <p:nvSpPr>
          <p:cNvPr id="4" name="Titre 1"/>
          <p:cNvSpPr txBox="1">
            <a:spLocks/>
          </p:cNvSpPr>
          <p:nvPr/>
        </p:nvSpPr>
        <p:spPr bwMode="auto">
          <a:xfrm>
            <a:off x="0" y="1628775"/>
            <a:ext cx="9144000" cy="522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4800" dirty="0">
                <a:latin typeface="Times New Roman" pitchFamily="18" charset="0"/>
                <a:cs typeface="Times New Roman" pitchFamily="18" charset="0"/>
              </a:rPr>
              <a:t>Diminuer un nombre de 2,5 % 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fr-FR" sz="4800" dirty="0">
                <a:latin typeface="Times New Roman" pitchFamily="18" charset="0"/>
                <a:cs typeface="Times New Roman" pitchFamily="18" charset="0"/>
              </a:rPr>
              <a:t>revient à multiplier ce nombre par ...</a:t>
            </a:r>
          </a:p>
          <a:p>
            <a:pPr algn="ctr" fontAlgn="auto">
              <a:spcAft>
                <a:spcPts val="0"/>
              </a:spcAft>
              <a:defRPr/>
            </a:pPr>
            <a:endParaRPr lang="fr-FR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fr-FR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fr-FR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fr-FR" sz="6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Réponse : 0,975</a:t>
            </a:r>
          </a:p>
          <a:p>
            <a:pPr algn="ctr" fontAlgn="auto">
              <a:spcAft>
                <a:spcPts val="0"/>
              </a:spcAft>
              <a:defRPr/>
            </a:pPr>
            <a:endParaRPr lang="fr-FR" sz="4800" dirty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fr-FR" sz="6600" b="1" dirty="0">
              <a:solidFill>
                <a:srgbClr val="FF000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Pensées 7"/>
          <p:cNvSpPr/>
          <p:nvPr/>
        </p:nvSpPr>
        <p:spPr>
          <a:xfrm>
            <a:off x="1116013" y="3068638"/>
            <a:ext cx="6911975" cy="1584325"/>
          </a:xfrm>
          <a:prstGeom prst="cloudCallout">
            <a:avLst>
              <a:gd name="adj1" fmla="val 59186"/>
              <a:gd name="adj2" fmla="val -88938"/>
            </a:avLst>
          </a:prstGeom>
          <a:solidFill>
            <a:srgbClr val="EEA84A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2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(100 – 2,5)/100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fr-FR" sz="2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ou 1 – 2,5/100</a:t>
            </a:r>
            <a:endParaRPr lang="fr-FR" sz="2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N°8</a:t>
            </a:r>
          </a:p>
        </p:txBody>
      </p:sp>
      <p:sp>
        <p:nvSpPr>
          <p:cNvPr id="4" name="Titre 1"/>
          <p:cNvSpPr txBox="1">
            <a:spLocks/>
          </p:cNvSpPr>
          <p:nvPr/>
        </p:nvSpPr>
        <p:spPr bwMode="auto">
          <a:xfrm>
            <a:off x="0" y="1628775"/>
            <a:ext cx="9144000" cy="522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4800" dirty="0">
                <a:latin typeface="Times New Roman" pitchFamily="18" charset="0"/>
                <a:cs typeface="Times New Roman" pitchFamily="18" charset="0"/>
              </a:rPr>
              <a:t>Augmenter un nombre de 100 % 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fr-FR" sz="4800" dirty="0">
                <a:latin typeface="Times New Roman" pitchFamily="18" charset="0"/>
                <a:cs typeface="Times New Roman" pitchFamily="18" charset="0"/>
              </a:rPr>
              <a:t>revient à multiplier ce nombre par ...</a:t>
            </a:r>
          </a:p>
          <a:p>
            <a:pPr algn="ctr" fontAlgn="auto">
              <a:spcAft>
                <a:spcPts val="0"/>
              </a:spcAft>
              <a:defRPr/>
            </a:pPr>
            <a:endParaRPr lang="fr-FR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fr-FR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fr-FR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fr-FR" sz="6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Réponse : 2</a:t>
            </a:r>
          </a:p>
          <a:p>
            <a:pPr algn="ctr" fontAlgn="auto">
              <a:spcAft>
                <a:spcPts val="0"/>
              </a:spcAft>
              <a:defRPr/>
            </a:pPr>
            <a:endParaRPr lang="fr-FR" sz="4800" dirty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fr-FR" sz="6600" b="1" dirty="0">
              <a:solidFill>
                <a:srgbClr val="FF000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Pensées 5"/>
          <p:cNvSpPr/>
          <p:nvPr/>
        </p:nvSpPr>
        <p:spPr>
          <a:xfrm>
            <a:off x="1116013" y="3068638"/>
            <a:ext cx="6911975" cy="1584325"/>
          </a:xfrm>
          <a:prstGeom prst="cloudCallout">
            <a:avLst>
              <a:gd name="adj1" fmla="val 59186"/>
              <a:gd name="adj2" fmla="val -88938"/>
            </a:avLst>
          </a:prstGeom>
          <a:solidFill>
            <a:srgbClr val="EEA84A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2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(100 + 100)/100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fr-FR" sz="2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ou 1 + 100/100</a:t>
            </a:r>
            <a:endParaRPr lang="fr-FR" sz="2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N°9</a:t>
            </a:r>
          </a:p>
        </p:txBody>
      </p:sp>
      <p:sp>
        <p:nvSpPr>
          <p:cNvPr id="4" name="Titre 1"/>
          <p:cNvSpPr txBox="1">
            <a:spLocks/>
          </p:cNvSpPr>
          <p:nvPr/>
        </p:nvSpPr>
        <p:spPr bwMode="auto">
          <a:xfrm>
            <a:off x="0" y="1628775"/>
            <a:ext cx="9144000" cy="522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4800" dirty="0">
                <a:latin typeface="Times New Roman" pitchFamily="18" charset="0"/>
                <a:cs typeface="Times New Roman" pitchFamily="18" charset="0"/>
              </a:rPr>
              <a:t>Diminuer un nombre de 0,1 % 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fr-FR" sz="4800" dirty="0">
                <a:latin typeface="Times New Roman" pitchFamily="18" charset="0"/>
                <a:cs typeface="Times New Roman" pitchFamily="18" charset="0"/>
              </a:rPr>
              <a:t>revient à multiplier ce nombre par ...</a:t>
            </a:r>
          </a:p>
          <a:p>
            <a:pPr algn="ctr" fontAlgn="auto">
              <a:spcAft>
                <a:spcPts val="0"/>
              </a:spcAft>
              <a:defRPr/>
            </a:pPr>
            <a:endParaRPr lang="fr-FR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fr-FR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fr-FR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fr-FR" sz="6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Réponse : 0,999</a:t>
            </a:r>
          </a:p>
          <a:p>
            <a:pPr algn="ctr" fontAlgn="auto">
              <a:spcAft>
                <a:spcPts val="0"/>
              </a:spcAft>
              <a:defRPr/>
            </a:pPr>
            <a:endParaRPr lang="fr-FR" sz="4800" dirty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fr-FR" sz="6600" b="1" dirty="0">
              <a:solidFill>
                <a:srgbClr val="FF000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Pensées 5"/>
          <p:cNvSpPr/>
          <p:nvPr/>
        </p:nvSpPr>
        <p:spPr>
          <a:xfrm>
            <a:off x="1116013" y="3068638"/>
            <a:ext cx="6911975" cy="1584325"/>
          </a:xfrm>
          <a:prstGeom prst="cloudCallout">
            <a:avLst>
              <a:gd name="adj1" fmla="val 59186"/>
              <a:gd name="adj2" fmla="val -88938"/>
            </a:avLst>
          </a:prstGeom>
          <a:solidFill>
            <a:srgbClr val="EEA84A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2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(100 – 0,1)/100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fr-FR" sz="2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ou 1 – 0,1/100</a:t>
            </a:r>
            <a:endParaRPr lang="fr-FR" sz="2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N°10</a:t>
            </a:r>
          </a:p>
        </p:txBody>
      </p:sp>
      <p:sp>
        <p:nvSpPr>
          <p:cNvPr id="4" name="Titre 1"/>
          <p:cNvSpPr txBox="1">
            <a:spLocks/>
          </p:cNvSpPr>
          <p:nvPr/>
        </p:nvSpPr>
        <p:spPr bwMode="auto">
          <a:xfrm>
            <a:off x="0" y="1628775"/>
            <a:ext cx="9144000" cy="522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4800" dirty="0">
                <a:latin typeface="Times New Roman" pitchFamily="18" charset="0"/>
                <a:cs typeface="Times New Roman" pitchFamily="18" charset="0"/>
              </a:rPr>
              <a:t>Augmenter un nombre de 250 % 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fr-FR" sz="4800" dirty="0">
                <a:latin typeface="Times New Roman" pitchFamily="18" charset="0"/>
                <a:cs typeface="Times New Roman" pitchFamily="18" charset="0"/>
              </a:rPr>
              <a:t>revient à multiplier ce nombre par ...</a:t>
            </a:r>
          </a:p>
          <a:p>
            <a:pPr algn="ctr" fontAlgn="auto">
              <a:spcAft>
                <a:spcPts val="0"/>
              </a:spcAft>
              <a:defRPr/>
            </a:pPr>
            <a:endParaRPr lang="fr-FR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fr-FR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fr-FR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fr-FR" sz="6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Réponse : 3,5</a:t>
            </a:r>
          </a:p>
          <a:p>
            <a:pPr algn="ctr" fontAlgn="auto">
              <a:spcAft>
                <a:spcPts val="0"/>
              </a:spcAft>
              <a:defRPr/>
            </a:pPr>
            <a:endParaRPr lang="fr-FR" sz="4800" dirty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fr-FR" sz="6600" b="1" dirty="0">
              <a:solidFill>
                <a:srgbClr val="FF000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Pensées 5"/>
          <p:cNvSpPr/>
          <p:nvPr/>
        </p:nvSpPr>
        <p:spPr>
          <a:xfrm>
            <a:off x="1116013" y="3068638"/>
            <a:ext cx="6911975" cy="1584325"/>
          </a:xfrm>
          <a:prstGeom prst="cloudCallout">
            <a:avLst>
              <a:gd name="adj1" fmla="val 59186"/>
              <a:gd name="adj2" fmla="val -88938"/>
            </a:avLst>
          </a:prstGeom>
          <a:solidFill>
            <a:srgbClr val="EEA84A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2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(100 + 250)/100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fr-FR" sz="2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ou 1 + 250/100</a:t>
            </a:r>
            <a:endParaRPr lang="fr-FR" sz="2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14625"/>
            <a:ext cx="91440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8000" cap="small" dirty="0" smtClean="0">
                <a:solidFill>
                  <a:schemeClr val="accent5"/>
                </a:solidFill>
                <a:latin typeface="Georgia" pitchFamily="18" charset="0"/>
                <a:cs typeface="Arial" pitchFamily="34" charset="0"/>
              </a:rPr>
              <a:t>FIN</a:t>
            </a:r>
            <a:endParaRPr lang="fr-FR" sz="8000" cap="small" dirty="0">
              <a:solidFill>
                <a:schemeClr val="accent5"/>
              </a:solidFill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N°0</a:t>
            </a:r>
          </a:p>
        </p:txBody>
      </p:sp>
      <p:sp>
        <p:nvSpPr>
          <p:cNvPr id="3" name="Titre 1"/>
          <p:cNvSpPr txBox="1">
            <a:spLocks/>
          </p:cNvSpPr>
          <p:nvPr/>
        </p:nvSpPr>
        <p:spPr bwMode="auto">
          <a:xfrm>
            <a:off x="0" y="1628775"/>
            <a:ext cx="9144000" cy="522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4800" dirty="0">
                <a:latin typeface="Times New Roman" pitchFamily="18" charset="0"/>
                <a:cs typeface="Times New Roman" pitchFamily="18" charset="0"/>
              </a:rPr>
              <a:t>Augmenter un nombre de 10 % 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fr-FR" sz="4800" dirty="0">
                <a:latin typeface="Times New Roman" pitchFamily="18" charset="0"/>
                <a:cs typeface="Times New Roman" pitchFamily="18" charset="0"/>
              </a:rPr>
              <a:t>revient à multiplier ce nombre par ...</a:t>
            </a:r>
          </a:p>
          <a:p>
            <a:pPr algn="ctr" fontAlgn="auto">
              <a:spcAft>
                <a:spcPts val="0"/>
              </a:spcAft>
              <a:defRPr/>
            </a:pPr>
            <a:endParaRPr lang="fr-FR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fr-FR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fr-FR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fr-FR" sz="6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Réponse : 1,10</a:t>
            </a:r>
          </a:p>
          <a:p>
            <a:pPr algn="ctr" fontAlgn="auto">
              <a:spcAft>
                <a:spcPts val="0"/>
              </a:spcAft>
              <a:defRPr/>
            </a:pPr>
            <a:endParaRPr lang="fr-FR" sz="4800" dirty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fr-FR" sz="6600" b="1" dirty="0">
              <a:solidFill>
                <a:srgbClr val="FF000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Pensées 3"/>
          <p:cNvSpPr/>
          <p:nvPr/>
        </p:nvSpPr>
        <p:spPr>
          <a:xfrm>
            <a:off x="1116013" y="3068638"/>
            <a:ext cx="6911975" cy="1584325"/>
          </a:xfrm>
          <a:prstGeom prst="cloudCallout">
            <a:avLst>
              <a:gd name="adj1" fmla="val 59186"/>
              <a:gd name="adj2" fmla="val -88938"/>
            </a:avLst>
          </a:prstGeom>
          <a:solidFill>
            <a:srgbClr val="EEA84A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2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(100 + 10)/100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fr-FR" sz="2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ou 1 + 10/100</a:t>
            </a:r>
            <a:endParaRPr lang="fr-FR" sz="2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N°1</a:t>
            </a:r>
          </a:p>
        </p:txBody>
      </p:sp>
      <p:sp>
        <p:nvSpPr>
          <p:cNvPr id="5123" name="Titre 1"/>
          <p:cNvSpPr txBox="1">
            <a:spLocks/>
          </p:cNvSpPr>
          <p:nvPr/>
        </p:nvSpPr>
        <p:spPr bwMode="auto">
          <a:xfrm>
            <a:off x="0" y="1628775"/>
            <a:ext cx="914400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Augmenter un nombre de 7 %  </a:t>
            </a:r>
          </a:p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revient à multiplier ce nombre par ...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N°2</a:t>
            </a:r>
          </a:p>
        </p:txBody>
      </p:sp>
      <p:sp>
        <p:nvSpPr>
          <p:cNvPr id="6147" name="Titre 1"/>
          <p:cNvSpPr txBox="1">
            <a:spLocks/>
          </p:cNvSpPr>
          <p:nvPr/>
        </p:nvSpPr>
        <p:spPr bwMode="auto">
          <a:xfrm>
            <a:off x="0" y="1628775"/>
            <a:ext cx="914400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Diminuer un nombre de 8 %  </a:t>
            </a:r>
          </a:p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revient à multiplier ce nombre par ...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N°3</a:t>
            </a:r>
          </a:p>
        </p:txBody>
      </p:sp>
      <p:sp>
        <p:nvSpPr>
          <p:cNvPr id="7171" name="Titre 1"/>
          <p:cNvSpPr txBox="1">
            <a:spLocks/>
          </p:cNvSpPr>
          <p:nvPr/>
        </p:nvSpPr>
        <p:spPr bwMode="auto">
          <a:xfrm>
            <a:off x="0" y="1628775"/>
            <a:ext cx="914400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Augmenter un nombre de 50 %  </a:t>
            </a:r>
          </a:p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revient à multiplier ce nombre par ...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N°4</a:t>
            </a:r>
          </a:p>
        </p:txBody>
      </p:sp>
      <p:sp>
        <p:nvSpPr>
          <p:cNvPr id="8195" name="Titre 1"/>
          <p:cNvSpPr txBox="1">
            <a:spLocks/>
          </p:cNvSpPr>
          <p:nvPr/>
        </p:nvSpPr>
        <p:spPr bwMode="auto">
          <a:xfrm>
            <a:off x="0" y="1628775"/>
            <a:ext cx="914400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Diminuer un nombre de 15 %  </a:t>
            </a:r>
          </a:p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revient à multiplier ce nombre par ...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N°5</a:t>
            </a:r>
          </a:p>
        </p:txBody>
      </p:sp>
      <p:sp>
        <p:nvSpPr>
          <p:cNvPr id="9219" name="Titre 1"/>
          <p:cNvSpPr txBox="1">
            <a:spLocks/>
          </p:cNvSpPr>
          <p:nvPr/>
        </p:nvSpPr>
        <p:spPr bwMode="auto">
          <a:xfrm>
            <a:off x="0" y="1628775"/>
            <a:ext cx="914400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Diminuer un nombre de 100 %  </a:t>
            </a:r>
          </a:p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revient à multiplier ce nombre par ...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N°6</a:t>
            </a:r>
          </a:p>
        </p:txBody>
      </p:sp>
      <p:sp>
        <p:nvSpPr>
          <p:cNvPr id="10243" name="Titre 1"/>
          <p:cNvSpPr txBox="1">
            <a:spLocks/>
          </p:cNvSpPr>
          <p:nvPr/>
        </p:nvSpPr>
        <p:spPr bwMode="auto">
          <a:xfrm>
            <a:off x="0" y="1628775"/>
            <a:ext cx="914400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Augmenter un nombre de 0,5 %  </a:t>
            </a:r>
          </a:p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revient à multiplier ce nombre par ...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 2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2060"/>
      </a:accent6>
      <a:hlink>
        <a:srgbClr val="17BBFD"/>
      </a:hlink>
      <a:folHlink>
        <a:srgbClr val="FF79C2"/>
      </a:folHlink>
    </a:clrScheme>
    <a:fontScheme name="Office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548</TotalTime>
  <Words>480</Words>
  <Application>Microsoft Office PowerPoint</Application>
  <PresentationFormat>Affichage à l'écran (4:3)</PresentationFormat>
  <Paragraphs>159</Paragraphs>
  <Slides>25</Slides>
  <Notes>25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25</vt:i4>
      </vt:variant>
    </vt:vector>
  </HeadingPairs>
  <TitlesOfParts>
    <vt:vector size="26" baseType="lpstr">
      <vt:lpstr>Thème Office</vt:lpstr>
      <vt:lpstr>Diapositive 0</vt:lpstr>
      <vt:lpstr>Compléter par le nombre qui convient.</vt:lpstr>
      <vt:lpstr>N°0</vt:lpstr>
      <vt:lpstr>N°1</vt:lpstr>
      <vt:lpstr>N°2</vt:lpstr>
      <vt:lpstr>N°3</vt:lpstr>
      <vt:lpstr>N°4</vt:lpstr>
      <vt:lpstr>N°5</vt:lpstr>
      <vt:lpstr>N°6</vt:lpstr>
      <vt:lpstr>N°7</vt:lpstr>
      <vt:lpstr>N°8</vt:lpstr>
      <vt:lpstr>N°9</vt:lpstr>
      <vt:lpstr>N°10</vt:lpstr>
      <vt:lpstr>Correction</vt:lpstr>
      <vt:lpstr>N°1</vt:lpstr>
      <vt:lpstr>N°2</vt:lpstr>
      <vt:lpstr>N°3</vt:lpstr>
      <vt:lpstr>N°4</vt:lpstr>
      <vt:lpstr>N°5</vt:lpstr>
      <vt:lpstr>N°6</vt:lpstr>
      <vt:lpstr>N°7</vt:lpstr>
      <vt:lpstr>N°8</vt:lpstr>
      <vt:lpstr>N°9</vt:lpstr>
      <vt:lpstr>N°10</vt:lpstr>
      <vt:lpstr>FIN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0</dc:title>
  <dc:creator>Marielle Séguy</dc:creator>
  <cp:lastModifiedBy>SEM</cp:lastModifiedBy>
  <cp:revision>214</cp:revision>
  <dcterms:created xsi:type="dcterms:W3CDTF">2008-11-15T15:38:50Z</dcterms:created>
  <dcterms:modified xsi:type="dcterms:W3CDTF">2014-06-30T08:06:52Z</dcterms:modified>
</cp:coreProperties>
</file>