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2" r:id="rId2"/>
    <p:sldId id="324" r:id="rId3"/>
    <p:sldId id="273" r:id="rId4"/>
    <p:sldId id="320" r:id="rId5"/>
    <p:sldId id="321" r:id="rId6"/>
    <p:sldId id="322" r:id="rId7"/>
    <p:sldId id="323" r:id="rId8"/>
    <p:sldId id="258" r:id="rId9"/>
    <p:sldId id="294" r:id="rId10"/>
    <p:sldId id="293" r:id="rId11"/>
    <p:sldId id="297" r:id="rId12"/>
    <p:sldId id="296" r:id="rId13"/>
    <p:sldId id="298" r:id="rId14"/>
    <p:sldId id="295" r:id="rId15"/>
    <p:sldId id="299" r:id="rId16"/>
    <p:sldId id="300" r:id="rId17"/>
    <p:sldId id="292" r:id="rId18"/>
    <p:sldId id="291" r:id="rId19"/>
    <p:sldId id="301" r:id="rId20"/>
    <p:sldId id="312" r:id="rId21"/>
    <p:sldId id="310" r:id="rId22"/>
    <p:sldId id="315" r:id="rId23"/>
    <p:sldId id="314" r:id="rId24"/>
    <p:sldId id="316" r:id="rId25"/>
    <p:sldId id="313" r:id="rId26"/>
    <p:sldId id="317" r:id="rId27"/>
    <p:sldId id="327" r:id="rId28"/>
    <p:sldId id="319" r:id="rId29"/>
    <p:sldId id="311" r:id="rId30"/>
    <p:sldId id="325" r:id="rId31"/>
  </p:sldIdLst>
  <p:sldSz cx="9144000" cy="6858000" type="screen4x3"/>
  <p:notesSz cx="6797675" cy="98742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38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2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DE73B-9281-45B7-9034-36596202E2C6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A4D12-DB94-4249-BD91-7F27DD4F89C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7503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A4D12-DB94-4249-BD91-7F27DD4F89C3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9456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A4D12-DB94-4249-BD91-7F27DD4F89C3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9551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244CA-33B2-4E24-8F6A-48D33141DA39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772816"/>
            <a:ext cx="9144000" cy="2160240"/>
          </a:xfrm>
        </p:spPr>
        <p:txBody>
          <a:bodyPr>
            <a:normAutofit fontScale="90000"/>
          </a:bodyPr>
          <a:lstStyle/>
          <a:p>
            <a:r>
              <a:rPr lang="fr-FR" sz="9800" cap="small" dirty="0" smtClean="0"/>
              <a:t>Équations</a:t>
            </a:r>
            <a:r>
              <a:rPr lang="fr-FR" sz="7200" cap="small" dirty="0" smtClean="0"/>
              <a:t/>
            </a:r>
            <a:br>
              <a:rPr lang="fr-FR" sz="7200" cap="small" dirty="0" smtClean="0"/>
            </a:br>
            <a:r>
              <a:rPr lang="fr-FR" sz="7200" cap="small" dirty="0" smtClean="0"/>
              <a:t>Série 3</a:t>
            </a:r>
            <a:endParaRPr lang="fr-FR" sz="7200" cap="small" dirty="0"/>
          </a:p>
        </p:txBody>
      </p:sp>
      <p:sp>
        <p:nvSpPr>
          <p:cNvPr id="4" name="ZoneTexte 3"/>
          <p:cNvSpPr txBox="1"/>
          <p:nvPr/>
        </p:nvSpPr>
        <p:spPr>
          <a:xfrm>
            <a:off x="611560" y="5589240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Calcul mental et automatismes – IREM de Clermont-Ferrand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N°3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3318471" y="1150065"/>
                <a:ext cx="2477665" cy="12833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=5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8471" y="1150065"/>
                <a:ext cx="2477665" cy="128330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space réservé du contenu 2"/>
          <p:cNvSpPr txBox="1">
            <a:spLocks/>
          </p:cNvSpPr>
          <p:nvPr/>
        </p:nvSpPr>
        <p:spPr>
          <a:xfrm>
            <a:off x="251520" y="2824336"/>
            <a:ext cx="8640960" cy="3845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premier degré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X² = a »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 nul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quotient nul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N°4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407143" y="1373143"/>
                <a:ext cx="8413329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−5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143" y="1373143"/>
                <a:ext cx="8413329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space réservé du contenu 2"/>
          <p:cNvSpPr txBox="1">
            <a:spLocks/>
          </p:cNvSpPr>
          <p:nvPr/>
        </p:nvSpPr>
        <p:spPr>
          <a:xfrm>
            <a:off x="251520" y="2824336"/>
            <a:ext cx="8640960" cy="3845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premier degré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X² = a »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 nul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quotient nul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N°5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2568151" y="1105109"/>
                <a:ext cx="4092081" cy="12676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+3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=3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8151" y="1105109"/>
                <a:ext cx="4092081" cy="126765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space réservé du contenu 2"/>
          <p:cNvSpPr txBox="1">
            <a:spLocks/>
          </p:cNvSpPr>
          <p:nvPr/>
        </p:nvSpPr>
        <p:spPr>
          <a:xfrm>
            <a:off x="251520" y="2824336"/>
            <a:ext cx="8640960" cy="3845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premier degré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X² = a »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 nul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quotient nul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N°6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3347864" y="1268760"/>
                <a:ext cx="2481898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2−</m:t>
                      </m:r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1268760"/>
                <a:ext cx="2481898" cy="127208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space réservé du contenu 2"/>
          <p:cNvSpPr txBox="1">
            <a:spLocks/>
          </p:cNvSpPr>
          <p:nvPr/>
        </p:nvSpPr>
        <p:spPr>
          <a:xfrm>
            <a:off x="251520" y="2824336"/>
            <a:ext cx="8640960" cy="3845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premier degré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X² = a »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 nul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quotient nul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N°7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2197605" y="1412776"/>
                <a:ext cx="4822667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</m:e>
                          </m:d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+10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7605" y="1412776"/>
                <a:ext cx="4822667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space réservé du contenu 2"/>
          <p:cNvSpPr txBox="1">
            <a:spLocks/>
          </p:cNvSpPr>
          <p:nvPr/>
        </p:nvSpPr>
        <p:spPr>
          <a:xfrm>
            <a:off x="251520" y="2824336"/>
            <a:ext cx="8640960" cy="3845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premier degré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X² = a »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 nul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quotient nul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N°8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2335234" y="1484784"/>
                <a:ext cx="4473532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5234" y="1484784"/>
                <a:ext cx="4473532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space réservé du contenu 2"/>
          <p:cNvSpPr txBox="1">
            <a:spLocks/>
          </p:cNvSpPr>
          <p:nvPr/>
        </p:nvSpPr>
        <p:spPr>
          <a:xfrm>
            <a:off x="251520" y="2824336"/>
            <a:ext cx="8640960" cy="3845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premier degré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X² = a »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 nul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quotient nul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N°9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2411760" y="1455748"/>
                <a:ext cx="4368119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+6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+9=25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1455748"/>
                <a:ext cx="4368119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space réservé du contenu 2"/>
          <p:cNvSpPr txBox="1">
            <a:spLocks/>
          </p:cNvSpPr>
          <p:nvPr/>
        </p:nvSpPr>
        <p:spPr>
          <a:xfrm>
            <a:off x="251520" y="2824336"/>
            <a:ext cx="8640960" cy="3845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premier degré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X² = a »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 nul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quotient nul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N°10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2267744" y="1322184"/>
                <a:ext cx="4722255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</m:e>
                          </m:d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−4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²=0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1322184"/>
                <a:ext cx="4722255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space réservé du contenu 2"/>
          <p:cNvSpPr txBox="1">
            <a:spLocks/>
          </p:cNvSpPr>
          <p:nvPr/>
        </p:nvSpPr>
        <p:spPr>
          <a:xfrm>
            <a:off x="251520" y="2824336"/>
            <a:ext cx="8640960" cy="3845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premier degré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X² = a »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 nul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quotient nul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fr-FR" sz="7200" dirty="0" smtClean="0"/>
              <a:t>C</a:t>
            </a:r>
            <a:r>
              <a:rPr lang="fr-FR" sz="7200" cap="small" dirty="0" smtClean="0"/>
              <a:t>orrection</a:t>
            </a:r>
            <a:endParaRPr lang="fr-FR" sz="7200" cap="smal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N°1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4355976" y="4361329"/>
            <a:ext cx="1368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dirty="0" smtClean="0">
                <a:solidFill>
                  <a:srgbClr val="00B050"/>
                </a:solidFill>
                <a:sym typeface="Wingdings"/>
              </a:rPr>
              <a:t></a:t>
            </a:r>
            <a:endParaRPr lang="fr-FR" sz="6000" b="1" dirty="0">
              <a:solidFill>
                <a:srgbClr val="00B050"/>
              </a:solidFill>
            </a:endParaRPr>
          </a:p>
        </p:txBody>
      </p:sp>
      <p:cxnSp>
        <p:nvCxnSpPr>
          <p:cNvPr id="22" name="Connecteur droit 21"/>
          <p:cNvCxnSpPr/>
          <p:nvPr/>
        </p:nvCxnSpPr>
        <p:spPr>
          <a:xfrm>
            <a:off x="827584" y="4293096"/>
            <a:ext cx="338437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>
            <a:off x="827584" y="3717032"/>
            <a:ext cx="446449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899592" y="5445224"/>
            <a:ext cx="3600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/>
              <p:cNvSpPr txBox="1"/>
              <p:nvPr/>
            </p:nvSpPr>
            <p:spPr>
              <a:xfrm>
                <a:off x="988894" y="1340768"/>
                <a:ext cx="7111498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+5</m:t>
                          </m:r>
                        </m:e>
                      </m:d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4−3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+9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8894" y="1340768"/>
                <a:ext cx="7111498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Espace réservé du contenu 2"/>
          <p:cNvSpPr txBox="1">
            <a:spLocks/>
          </p:cNvSpPr>
          <p:nvPr/>
        </p:nvSpPr>
        <p:spPr>
          <a:xfrm>
            <a:off x="251520" y="2824336"/>
            <a:ext cx="8640960" cy="3845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premier degré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X² = a »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 nul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quotient nul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334096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buNone/>
            </a:pPr>
            <a:r>
              <a:rPr lang="fr-FR" sz="8000" dirty="0" smtClean="0">
                <a:latin typeface="+mj-lt"/>
                <a:ea typeface="+mj-ea"/>
                <a:cs typeface="+mj-cs"/>
              </a:rPr>
              <a:t>Choisir une démarche de résolution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N°2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5220072" y="3212976"/>
            <a:ext cx="1368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dirty="0" smtClean="0">
                <a:solidFill>
                  <a:srgbClr val="00B050"/>
                </a:solidFill>
                <a:sym typeface="Wingdings"/>
              </a:rPr>
              <a:t></a:t>
            </a:r>
            <a:endParaRPr lang="fr-FR" sz="6000" b="1" dirty="0">
              <a:solidFill>
                <a:srgbClr val="00B050"/>
              </a:solidFill>
            </a:endParaRPr>
          </a:p>
        </p:txBody>
      </p:sp>
      <p:cxnSp>
        <p:nvCxnSpPr>
          <p:cNvPr id="22" name="Connecteur droit 21"/>
          <p:cNvCxnSpPr/>
          <p:nvPr/>
        </p:nvCxnSpPr>
        <p:spPr>
          <a:xfrm>
            <a:off x="827584" y="4293096"/>
            <a:ext cx="338437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>
            <a:off x="827584" y="4869160"/>
            <a:ext cx="352839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899592" y="5445224"/>
            <a:ext cx="367240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/>
              <p:cNvSpPr txBox="1"/>
              <p:nvPr/>
            </p:nvSpPr>
            <p:spPr>
              <a:xfrm>
                <a:off x="2123728" y="1235301"/>
                <a:ext cx="4930965" cy="7567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5</m:t>
                      </m:r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+3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4400" i="1">
                          <a:latin typeface="Cambria Math"/>
                        </a:rPr>
                        <m:t>𝑥</m:t>
                      </m:r>
                      <m:rad>
                        <m:radPr>
                          <m:degHide m:val="on"/>
                          <m:ctrlPr>
                            <a:rPr lang="fr-FR" sz="44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4400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+7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1235301"/>
                <a:ext cx="4930965" cy="75674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Espace réservé du contenu 2"/>
          <p:cNvSpPr txBox="1">
            <a:spLocks/>
          </p:cNvSpPr>
          <p:nvPr/>
        </p:nvSpPr>
        <p:spPr>
          <a:xfrm>
            <a:off x="251520" y="2824336"/>
            <a:ext cx="8640960" cy="3845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premier degré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X² = a »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 nul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quotient nul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sées 3"/>
          <p:cNvSpPr/>
          <p:nvPr/>
        </p:nvSpPr>
        <p:spPr>
          <a:xfrm>
            <a:off x="1928087" y="2008806"/>
            <a:ext cx="5256584" cy="2021636"/>
          </a:xfrm>
          <a:prstGeom prst="cloudCallout">
            <a:avLst>
              <a:gd name="adj1" fmla="val 13847"/>
              <a:gd name="adj2" fmla="val -70673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N°3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4366113" y="5497861"/>
            <a:ext cx="1368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dirty="0" smtClean="0">
                <a:solidFill>
                  <a:srgbClr val="00B050"/>
                </a:solidFill>
                <a:sym typeface="Wingdings"/>
              </a:rPr>
              <a:t></a:t>
            </a:r>
            <a:endParaRPr lang="fr-FR" sz="6000" b="1" dirty="0">
              <a:solidFill>
                <a:srgbClr val="00B050"/>
              </a:solidFill>
            </a:endParaRPr>
          </a:p>
        </p:txBody>
      </p:sp>
      <p:cxnSp>
        <p:nvCxnSpPr>
          <p:cNvPr id="22" name="Connecteur droit 21"/>
          <p:cNvCxnSpPr/>
          <p:nvPr/>
        </p:nvCxnSpPr>
        <p:spPr>
          <a:xfrm>
            <a:off x="935596" y="5400000"/>
            <a:ext cx="338437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>
            <a:off x="935596" y="4221088"/>
            <a:ext cx="446449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827584" y="4833555"/>
            <a:ext cx="3168352" cy="71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ZoneTexte 16"/>
              <p:cNvSpPr txBox="1"/>
              <p:nvPr/>
            </p:nvSpPr>
            <p:spPr>
              <a:xfrm>
                <a:off x="3275856" y="777548"/>
                <a:ext cx="2477665" cy="12833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=5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777548"/>
                <a:ext cx="2477665" cy="12833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3219828" y="2127682"/>
                <a:ext cx="2673103" cy="8166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⇔</m:t>
                      </m:r>
                      <m:f>
                        <m:f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−5=0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9828" y="2127682"/>
                <a:ext cx="2673103" cy="81663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Pensées 2"/>
          <p:cNvSpPr/>
          <p:nvPr/>
        </p:nvSpPr>
        <p:spPr>
          <a:xfrm>
            <a:off x="5804916" y="2880106"/>
            <a:ext cx="3276363" cy="1701022"/>
          </a:xfrm>
          <a:prstGeom prst="cloudCallout">
            <a:avLst>
              <a:gd name="adj1" fmla="val -23013"/>
              <a:gd name="adj2" fmla="val -6751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/>
              <p:cNvSpPr txBox="1"/>
              <p:nvPr/>
            </p:nvSpPr>
            <p:spPr>
              <a:xfrm>
                <a:off x="6199499" y="3480695"/>
                <a:ext cx="2513572" cy="8254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⇔</m:t>
                      </m:r>
                      <m:f>
                        <m:fPr>
                          <m:ctrlP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−5</m:t>
                          </m:r>
                          <m: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9499" y="3480695"/>
                <a:ext cx="2513572" cy="82541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>
                <a:off x="3219828" y="2996952"/>
                <a:ext cx="3170035" cy="8278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⇔</m:t>
                      </m:r>
                      <m:f>
                        <m:f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3−5</m:t>
                          </m:r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+1)</m:t>
                          </m:r>
                        </m:num>
                        <m:den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9828" y="2996952"/>
                <a:ext cx="3170035" cy="82785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Espace réservé du contenu 2"/>
          <p:cNvSpPr txBox="1">
            <a:spLocks/>
          </p:cNvSpPr>
          <p:nvPr/>
        </p:nvSpPr>
        <p:spPr>
          <a:xfrm>
            <a:off x="251520" y="3328392"/>
            <a:ext cx="8640960" cy="3185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premier degré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X² = a »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 nul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quotient nul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/>
      <p:bldP spid="6" grpId="0"/>
      <p:bldP spid="3" grpId="0" animBg="1"/>
      <p:bldP spid="18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sées 3"/>
          <p:cNvSpPr/>
          <p:nvPr/>
        </p:nvSpPr>
        <p:spPr>
          <a:xfrm>
            <a:off x="1547664" y="2131880"/>
            <a:ext cx="6048672" cy="1306623"/>
          </a:xfrm>
          <a:prstGeom prst="cloudCallout">
            <a:avLst>
              <a:gd name="adj1" fmla="val 59320"/>
              <a:gd name="adj2" fmla="val -61395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 dirty="0">
              <a:solidFill>
                <a:schemeClr val="tx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N°4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4211960" y="4395138"/>
            <a:ext cx="1368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dirty="0" smtClean="0">
                <a:solidFill>
                  <a:srgbClr val="00B050"/>
                </a:solidFill>
                <a:sym typeface="Wingdings"/>
              </a:rPr>
              <a:t></a:t>
            </a:r>
            <a:endParaRPr lang="fr-FR" sz="6000" b="1" dirty="0">
              <a:solidFill>
                <a:srgbClr val="00B050"/>
              </a:solidFill>
            </a:endParaRPr>
          </a:p>
        </p:txBody>
      </p:sp>
      <p:cxnSp>
        <p:nvCxnSpPr>
          <p:cNvPr id="22" name="Connecteur droit 21"/>
          <p:cNvCxnSpPr/>
          <p:nvPr/>
        </p:nvCxnSpPr>
        <p:spPr>
          <a:xfrm>
            <a:off x="827584" y="4293096"/>
            <a:ext cx="338437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>
            <a:off x="827584" y="3717032"/>
            <a:ext cx="446449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827584" y="5445224"/>
            <a:ext cx="367240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407143" y="1373143"/>
                <a:ext cx="8413329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−5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143" y="1373143"/>
                <a:ext cx="8413329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Connecteur droit 6"/>
          <p:cNvCxnSpPr/>
          <p:nvPr/>
        </p:nvCxnSpPr>
        <p:spPr>
          <a:xfrm>
            <a:off x="827584" y="2050251"/>
            <a:ext cx="144016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5940152" y="2028317"/>
            <a:ext cx="144016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2051720" y="2298938"/>
                <a:ext cx="5090176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000" i="1" smtClean="0">
                          <a:latin typeface="Cambria Math" panose="02040503050406030204" pitchFamily="18" charset="0"/>
                        </a:rPr>
                        <m:t>⇔</m:t>
                      </m:r>
                      <m:d>
                        <m:dPr>
                          <m:ctrlPr>
                            <a:rPr lang="fr-FR" sz="30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3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3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fr-FR" sz="3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0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3000" i="1">
                              <a:latin typeface="Cambria Math" panose="02040503050406030204" pitchFamily="18" charset="0"/>
                            </a:rPr>
                            <m:t>−2−5</m:t>
                          </m:r>
                          <m:r>
                            <a:rPr lang="fr-FR" sz="3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3000" i="1">
                          <a:latin typeface="Cambria Math" panose="02040503050406030204" pitchFamily="18" charset="0"/>
                        </a:rPr>
                        <m:t>=0 </m:t>
                      </m:r>
                    </m:oMath>
                  </m:oMathPara>
                </a14:m>
                <a:endParaRPr lang="fr-FR" sz="30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2298938"/>
                <a:ext cx="5090176" cy="55399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2239156" y="2730986"/>
                <a:ext cx="4702378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000" i="1" smtClean="0">
                          <a:latin typeface="Cambria Math" panose="02040503050406030204" pitchFamily="18" charset="0"/>
                        </a:rPr>
                        <m:t>⇔</m:t>
                      </m:r>
                      <m:d>
                        <m:dPr>
                          <m:ctrlPr>
                            <a:rPr lang="fr-FR" sz="30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3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3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fr-FR" sz="3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00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3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fr-FR" sz="3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30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e>
                      </m:d>
                      <m:r>
                        <a:rPr lang="fr-FR" sz="3000" i="1">
                          <a:latin typeface="Cambria Math" panose="02040503050406030204" pitchFamily="18" charset="0"/>
                        </a:rPr>
                        <m:t>=0 </m:t>
                      </m:r>
                    </m:oMath>
                  </m:oMathPara>
                </a14:m>
                <a:endParaRPr lang="fr-FR" sz="300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9156" y="2730986"/>
                <a:ext cx="4702378" cy="55399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Espace réservé du contenu 2"/>
          <p:cNvSpPr txBox="1">
            <a:spLocks/>
          </p:cNvSpPr>
          <p:nvPr/>
        </p:nvSpPr>
        <p:spPr>
          <a:xfrm>
            <a:off x="251520" y="2824336"/>
            <a:ext cx="8640960" cy="3845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premier degré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X² = a »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 nul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quotient nul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/>
      <p:bldP spid="9" grpId="0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N°5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cxnSp>
        <p:nvCxnSpPr>
          <p:cNvPr id="22" name="Connecteur droit 21"/>
          <p:cNvCxnSpPr/>
          <p:nvPr/>
        </p:nvCxnSpPr>
        <p:spPr>
          <a:xfrm>
            <a:off x="827584" y="4293096"/>
            <a:ext cx="338437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>
            <a:off x="822386" y="4869160"/>
            <a:ext cx="338957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899592" y="5445224"/>
            <a:ext cx="367240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2483768" y="1105109"/>
                <a:ext cx="4092081" cy="12695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+3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=3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1105109"/>
                <a:ext cx="4092081" cy="126957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Pensées 2"/>
          <p:cNvSpPr/>
          <p:nvPr/>
        </p:nvSpPr>
        <p:spPr>
          <a:xfrm>
            <a:off x="2339752" y="2347070"/>
            <a:ext cx="4968552" cy="1179744"/>
          </a:xfrm>
          <a:prstGeom prst="cloudCallout">
            <a:avLst>
              <a:gd name="adj1" fmla="val -6682"/>
              <a:gd name="adj2" fmla="val -7789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2915816" y="2491306"/>
                <a:ext cx="3358099" cy="8656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000" b="0" i="1" smtClean="0">
                          <a:latin typeface="Cambria Math" panose="02040503050406030204" pitchFamily="18" charset="0"/>
                        </a:rPr>
                        <m:t>⇔</m:t>
                      </m:r>
                      <m:f>
                        <m:fPr>
                          <m:ctrlPr>
                            <a:rPr lang="fr-FR" sz="3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30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  <m:r>
                        <a:rPr lang="fr-FR" sz="3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3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30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  <m:r>
                        <a:rPr lang="fr-FR" sz="3000" b="0" i="1" smtClean="0">
                          <a:latin typeface="Cambria Math" panose="02040503050406030204" pitchFamily="18" charset="0"/>
                        </a:rPr>
                        <m:t>=3</m:t>
                      </m:r>
                      <m:r>
                        <a:rPr lang="fr-FR" sz="3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0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3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3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30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2491306"/>
                <a:ext cx="3358099" cy="86568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ZoneTexte 19"/>
          <p:cNvSpPr txBox="1"/>
          <p:nvPr/>
        </p:nvSpPr>
        <p:spPr>
          <a:xfrm>
            <a:off x="5292080" y="3246529"/>
            <a:ext cx="1368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dirty="0" smtClean="0">
                <a:solidFill>
                  <a:srgbClr val="00B050"/>
                </a:solidFill>
                <a:sym typeface="Wingdings"/>
              </a:rPr>
              <a:t></a:t>
            </a:r>
            <a:endParaRPr lang="fr-FR" sz="6000" b="1" dirty="0">
              <a:solidFill>
                <a:srgbClr val="00B050"/>
              </a:solidFill>
            </a:endParaRPr>
          </a:p>
        </p:txBody>
      </p:sp>
      <p:sp>
        <p:nvSpPr>
          <p:cNvPr id="17" name="Espace réservé du contenu 2"/>
          <p:cNvSpPr txBox="1">
            <a:spLocks/>
          </p:cNvSpPr>
          <p:nvPr/>
        </p:nvSpPr>
        <p:spPr>
          <a:xfrm>
            <a:off x="251520" y="2824336"/>
            <a:ext cx="8640960" cy="3845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premier degré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X² = a »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 nul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quotient nul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N°6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4443061" y="5375482"/>
            <a:ext cx="1368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dirty="0" smtClean="0">
                <a:solidFill>
                  <a:srgbClr val="00B050"/>
                </a:solidFill>
                <a:sym typeface="Wingdings"/>
              </a:rPr>
              <a:t></a:t>
            </a:r>
            <a:endParaRPr lang="fr-FR" sz="6000" b="1" dirty="0">
              <a:solidFill>
                <a:srgbClr val="00B050"/>
              </a:solidFill>
            </a:endParaRPr>
          </a:p>
        </p:txBody>
      </p:sp>
      <p:cxnSp>
        <p:nvCxnSpPr>
          <p:cNvPr id="22" name="Connecteur droit 21"/>
          <p:cNvCxnSpPr/>
          <p:nvPr/>
        </p:nvCxnSpPr>
        <p:spPr>
          <a:xfrm>
            <a:off x="827584" y="4725144"/>
            <a:ext cx="316835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>
            <a:off x="827584" y="4149080"/>
            <a:ext cx="446449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827584" y="5301208"/>
            <a:ext cx="3600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ensées 2"/>
          <p:cNvSpPr/>
          <p:nvPr/>
        </p:nvSpPr>
        <p:spPr>
          <a:xfrm>
            <a:off x="1691680" y="1997111"/>
            <a:ext cx="5112568" cy="2017769"/>
          </a:xfrm>
          <a:prstGeom prst="cloudCallout">
            <a:avLst>
              <a:gd name="adj1" fmla="val 19793"/>
              <a:gd name="adj2" fmla="val -6689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/>
              <p:cNvSpPr txBox="1"/>
              <p:nvPr/>
            </p:nvSpPr>
            <p:spPr>
              <a:xfrm>
                <a:off x="2627784" y="2093269"/>
                <a:ext cx="2675989" cy="8093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⇔2−</m:t>
                      </m:r>
                      <m:f>
                        <m:f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2093269"/>
                <a:ext cx="2675989" cy="80938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Pensées 16"/>
          <p:cNvSpPr/>
          <p:nvPr/>
        </p:nvSpPr>
        <p:spPr>
          <a:xfrm>
            <a:off x="5436096" y="3027485"/>
            <a:ext cx="3651480" cy="1697659"/>
          </a:xfrm>
          <a:prstGeom prst="cloudCallout">
            <a:avLst>
              <a:gd name="adj1" fmla="val -23013"/>
              <a:gd name="adj2" fmla="val -6751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/>
              <p:cNvSpPr txBox="1"/>
              <p:nvPr/>
            </p:nvSpPr>
            <p:spPr>
              <a:xfrm>
                <a:off x="5481548" y="3521765"/>
                <a:ext cx="3318409" cy="8645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⇔</m:t>
                      </m:r>
                      <m:f>
                        <m:f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fr-FR" sz="2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1548" y="3521765"/>
                <a:ext cx="3318409" cy="8645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2607774" y="2924944"/>
                <a:ext cx="3908442" cy="8093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⇔</m:t>
                      </m:r>
                      <m:f>
                        <m:f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2×</m:t>
                          </m:r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−1−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7774" y="2924944"/>
                <a:ext cx="3908442" cy="80938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/>
              <p:cNvSpPr txBox="1"/>
              <p:nvPr/>
            </p:nvSpPr>
            <p:spPr>
              <a:xfrm>
                <a:off x="3386246" y="725032"/>
                <a:ext cx="2481898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2−</m:t>
                      </m:r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6246" y="725032"/>
                <a:ext cx="2481898" cy="127208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Espace réservé du contenu 2"/>
          <p:cNvSpPr txBox="1">
            <a:spLocks/>
          </p:cNvSpPr>
          <p:nvPr/>
        </p:nvSpPr>
        <p:spPr>
          <a:xfrm>
            <a:off x="251520" y="3212976"/>
            <a:ext cx="8640960" cy="3845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premier degré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X² = a »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 nul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quotient nul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" grpId="0" animBg="1"/>
      <p:bldP spid="18" grpId="0"/>
      <p:bldP spid="17" grpId="0" animBg="1"/>
      <p:bldP spid="19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sées 3"/>
          <p:cNvSpPr/>
          <p:nvPr/>
        </p:nvSpPr>
        <p:spPr>
          <a:xfrm>
            <a:off x="1187624" y="1822897"/>
            <a:ext cx="6660533" cy="1721519"/>
          </a:xfrm>
          <a:prstGeom prst="cloudCallout">
            <a:avLst>
              <a:gd name="adj1" fmla="val 4151"/>
              <a:gd name="adj2" fmla="val -70611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N°7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4572000" y="4361328"/>
            <a:ext cx="1368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dirty="0" smtClean="0">
                <a:solidFill>
                  <a:srgbClr val="00B050"/>
                </a:solidFill>
                <a:sym typeface="Wingdings"/>
              </a:rPr>
              <a:t></a:t>
            </a:r>
            <a:endParaRPr lang="fr-FR" sz="6000" b="1" dirty="0">
              <a:solidFill>
                <a:srgbClr val="00B050"/>
              </a:solidFill>
            </a:endParaRPr>
          </a:p>
        </p:txBody>
      </p:sp>
      <p:cxnSp>
        <p:nvCxnSpPr>
          <p:cNvPr id="22" name="Connecteur droit 21"/>
          <p:cNvCxnSpPr/>
          <p:nvPr/>
        </p:nvCxnSpPr>
        <p:spPr>
          <a:xfrm>
            <a:off x="827584" y="4293096"/>
            <a:ext cx="338437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>
            <a:off x="827584" y="3717032"/>
            <a:ext cx="453650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899592" y="5445224"/>
            <a:ext cx="367240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/>
              <p:cNvSpPr txBox="1"/>
              <p:nvPr/>
            </p:nvSpPr>
            <p:spPr>
              <a:xfrm>
                <a:off x="2197605" y="908720"/>
                <a:ext cx="4822667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</m:e>
                          </m:d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+10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7605" y="908720"/>
                <a:ext cx="4822667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1327825" y="2062009"/>
                <a:ext cx="6408712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⇔</m:t>
                      </m:r>
                      <m:d>
                        <m:dPr>
                          <m:ctrlP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+5</m:t>
                          </m:r>
                        </m:e>
                      </m:d>
                      <m:d>
                        <m:dPr>
                          <m:ctrlP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+5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−2</m:t>
                      </m:r>
                      <m:d>
                        <m:dPr>
                          <m:ctrlP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+5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7825" y="2062009"/>
                <a:ext cx="6408712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/>
              <p:cNvSpPr txBox="1"/>
              <p:nvPr/>
            </p:nvSpPr>
            <p:spPr>
              <a:xfrm>
                <a:off x="2483767" y="2492896"/>
                <a:ext cx="409682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⇔</m:t>
                      </m:r>
                      <m:d>
                        <m:dPr>
                          <m:ctrlPr>
                            <a:rPr lang="fr-FR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+5</m:t>
                          </m:r>
                        </m:e>
                      </m:d>
                      <m:d>
                        <m:dPr>
                          <m:ctrlPr>
                            <a:rPr lang="fr-FR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+5−2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7" y="2492896"/>
                <a:ext cx="4096827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/>
              <p:cNvSpPr txBox="1"/>
              <p:nvPr/>
            </p:nvSpPr>
            <p:spPr>
              <a:xfrm>
                <a:off x="2829370" y="2924944"/>
                <a:ext cx="347082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⇔</m:t>
                      </m:r>
                      <m:d>
                        <m:dPr>
                          <m:ctrlPr>
                            <a:rPr lang="fr-FR" sz="28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+5</m:t>
                          </m:r>
                        </m:e>
                      </m:d>
                      <m:d>
                        <m:dPr>
                          <m:ctrlPr>
                            <a:rPr lang="fr-FR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+3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9370" y="2924944"/>
                <a:ext cx="3470822" cy="4308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Espace réservé du contenu 2"/>
          <p:cNvSpPr txBox="1">
            <a:spLocks/>
          </p:cNvSpPr>
          <p:nvPr/>
        </p:nvSpPr>
        <p:spPr>
          <a:xfrm>
            <a:off x="251520" y="2824336"/>
            <a:ext cx="8640960" cy="3845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premier degré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X² = a »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 nul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quotient nul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/>
      <p:bldP spid="5" grpId="0"/>
      <p:bldP spid="18" grpId="0"/>
      <p:bldP spid="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N°8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5220072" y="3212976"/>
            <a:ext cx="1368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dirty="0" smtClean="0">
                <a:solidFill>
                  <a:srgbClr val="00B050"/>
                </a:solidFill>
                <a:sym typeface="Wingdings"/>
              </a:rPr>
              <a:t></a:t>
            </a:r>
            <a:endParaRPr lang="fr-FR" sz="6000" b="1" dirty="0">
              <a:solidFill>
                <a:srgbClr val="00B050"/>
              </a:solidFill>
            </a:endParaRPr>
          </a:p>
        </p:txBody>
      </p:sp>
      <p:cxnSp>
        <p:nvCxnSpPr>
          <p:cNvPr id="22" name="Connecteur droit 21"/>
          <p:cNvCxnSpPr/>
          <p:nvPr/>
        </p:nvCxnSpPr>
        <p:spPr>
          <a:xfrm>
            <a:off x="827584" y="4293096"/>
            <a:ext cx="338437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899592" y="5445224"/>
            <a:ext cx="367240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/>
              <p:cNvSpPr txBox="1"/>
              <p:nvPr/>
            </p:nvSpPr>
            <p:spPr>
              <a:xfrm>
                <a:off x="2335234" y="1484784"/>
                <a:ext cx="4473532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5234" y="1484784"/>
                <a:ext cx="4473532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Pensées 2"/>
          <p:cNvSpPr/>
          <p:nvPr/>
        </p:nvSpPr>
        <p:spPr>
          <a:xfrm>
            <a:off x="1475656" y="2161892"/>
            <a:ext cx="6336704" cy="1339116"/>
          </a:xfrm>
          <a:prstGeom prst="cloudCallout">
            <a:avLst>
              <a:gd name="adj1" fmla="val 22367"/>
              <a:gd name="adj2" fmla="val -61283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2093734" y="2337958"/>
                <a:ext cx="5404428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⇔(</m:t>
                      </m:r>
                      <m:r>
                        <a:rPr lang="fr-FR" sz="3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+1</m:t>
                      </m:r>
                      <m:r>
                        <a:rPr lang="fr-FR" sz="32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32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)(</m:t>
                      </m:r>
                      <m:r>
                        <a:rPr lang="fr-FR" sz="3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+1</m:t>
                      </m:r>
                      <m:r>
                        <a:rPr lang="fr-FR" sz="32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fr-FR" sz="32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)=0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3734" y="2337958"/>
                <a:ext cx="5404428" cy="49244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/>
              <p:cNvSpPr txBox="1"/>
              <p:nvPr/>
            </p:nvSpPr>
            <p:spPr>
              <a:xfrm>
                <a:off x="3354573" y="2792541"/>
                <a:ext cx="2657587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⇔ 2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+1=0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4573" y="2792541"/>
                <a:ext cx="2657587" cy="4924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Connecteur droit 23"/>
          <p:cNvCxnSpPr/>
          <p:nvPr/>
        </p:nvCxnSpPr>
        <p:spPr>
          <a:xfrm flipV="1">
            <a:off x="6117165" y="2396826"/>
            <a:ext cx="396044" cy="42148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 flipV="1">
            <a:off x="4799557" y="2433901"/>
            <a:ext cx="396044" cy="42148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contenu 2"/>
          <p:cNvSpPr txBox="1">
            <a:spLocks/>
          </p:cNvSpPr>
          <p:nvPr/>
        </p:nvSpPr>
        <p:spPr>
          <a:xfrm>
            <a:off x="251520" y="2780928"/>
            <a:ext cx="8640960" cy="31428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premier degré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X² = a »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 nul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quotient nul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4427984" y="4433336"/>
            <a:ext cx="1368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dirty="0" smtClean="0">
                <a:solidFill>
                  <a:srgbClr val="00B050"/>
                </a:solidFill>
                <a:sym typeface="Wingdings"/>
              </a:rPr>
              <a:t></a:t>
            </a:r>
            <a:endParaRPr lang="fr-FR" sz="6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" grpId="0" animBg="1"/>
      <p:bldP spid="4" grpId="0"/>
      <p:bldP spid="17" grpId="0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N°8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5220072" y="3212976"/>
            <a:ext cx="1368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dirty="0" smtClean="0">
                <a:solidFill>
                  <a:srgbClr val="00B050"/>
                </a:solidFill>
                <a:sym typeface="Wingdings"/>
              </a:rPr>
              <a:t></a:t>
            </a:r>
            <a:endParaRPr lang="fr-FR" sz="6000" b="1" dirty="0">
              <a:solidFill>
                <a:srgbClr val="00B050"/>
              </a:solidFill>
            </a:endParaRPr>
          </a:p>
        </p:txBody>
      </p:sp>
      <p:cxnSp>
        <p:nvCxnSpPr>
          <p:cNvPr id="22" name="Connecteur droit 21"/>
          <p:cNvCxnSpPr/>
          <p:nvPr/>
        </p:nvCxnSpPr>
        <p:spPr>
          <a:xfrm>
            <a:off x="827584" y="4293096"/>
            <a:ext cx="338437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>
            <a:off x="827584" y="4869160"/>
            <a:ext cx="3600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899592" y="5445224"/>
            <a:ext cx="367240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/>
              <p:cNvSpPr txBox="1"/>
              <p:nvPr/>
            </p:nvSpPr>
            <p:spPr>
              <a:xfrm>
                <a:off x="2335234" y="1484784"/>
                <a:ext cx="4473532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5234" y="1484784"/>
                <a:ext cx="4473532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Pensées 2"/>
          <p:cNvSpPr/>
          <p:nvPr/>
        </p:nvSpPr>
        <p:spPr>
          <a:xfrm>
            <a:off x="1763688" y="2161891"/>
            <a:ext cx="5904656" cy="1288615"/>
          </a:xfrm>
          <a:prstGeom prst="cloudCallout">
            <a:avLst>
              <a:gd name="adj1" fmla="val 23964"/>
              <a:gd name="adj2" fmla="val -62141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2398105" y="2337958"/>
                <a:ext cx="440614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⇔</m:t>
                      </m:r>
                      <m:sSup>
                        <m:sSup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+1−</m:t>
                      </m:r>
                      <m:sSup>
                        <m:sSup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8105" y="2337958"/>
                <a:ext cx="4406143" cy="49244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/>
              <p:cNvSpPr txBox="1"/>
              <p:nvPr/>
            </p:nvSpPr>
            <p:spPr>
              <a:xfrm>
                <a:off x="3275856" y="2792541"/>
                <a:ext cx="2567818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⇔2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+1=0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2792541"/>
                <a:ext cx="2567818" cy="4924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onnecteur droit 5"/>
          <p:cNvCxnSpPr/>
          <p:nvPr/>
        </p:nvCxnSpPr>
        <p:spPr>
          <a:xfrm flipV="1">
            <a:off x="3023828" y="2337958"/>
            <a:ext cx="396044" cy="42148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 flipV="1">
            <a:off x="5472100" y="2337958"/>
            <a:ext cx="396044" cy="42148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xplosion 2 18"/>
          <p:cNvSpPr/>
          <p:nvPr/>
        </p:nvSpPr>
        <p:spPr>
          <a:xfrm rot="20682919">
            <a:off x="-78911" y="199311"/>
            <a:ext cx="3600400" cy="1800365"/>
          </a:xfrm>
          <a:prstGeom prst="irregularSeal2">
            <a:avLst/>
          </a:prstGeom>
          <a:solidFill>
            <a:srgbClr val="FFFF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 rot="20114907">
            <a:off x="448661" y="592133"/>
            <a:ext cx="21851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</a:rPr>
              <a:t>Autre méthode !</a:t>
            </a:r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24" name="Espace réservé du contenu 2"/>
          <p:cNvSpPr txBox="1">
            <a:spLocks/>
          </p:cNvSpPr>
          <p:nvPr/>
        </p:nvSpPr>
        <p:spPr>
          <a:xfrm>
            <a:off x="251520" y="2824336"/>
            <a:ext cx="8640960" cy="3845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premier degré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X² = a »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 nul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quotient nul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4476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" grpId="0" animBg="1"/>
      <p:bldP spid="4" grpId="0"/>
      <p:bldP spid="1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sées 5"/>
          <p:cNvSpPr/>
          <p:nvPr/>
        </p:nvSpPr>
        <p:spPr>
          <a:xfrm>
            <a:off x="2889244" y="1924668"/>
            <a:ext cx="5616624" cy="2150621"/>
          </a:xfrm>
          <a:prstGeom prst="cloudCallout">
            <a:avLst>
              <a:gd name="adj1" fmla="val 1714"/>
              <a:gd name="adj2" fmla="val -7516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N°9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cxnSp>
        <p:nvCxnSpPr>
          <p:cNvPr id="23" name="Connecteur droit 22"/>
          <p:cNvCxnSpPr/>
          <p:nvPr/>
        </p:nvCxnSpPr>
        <p:spPr>
          <a:xfrm>
            <a:off x="827584" y="4242914"/>
            <a:ext cx="446449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4067944" y="4308387"/>
            <a:ext cx="1368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dirty="0" smtClean="0">
                <a:solidFill>
                  <a:srgbClr val="00B050"/>
                </a:solidFill>
                <a:sym typeface="Wingdings"/>
              </a:rPr>
              <a:t></a:t>
            </a:r>
            <a:endParaRPr lang="fr-FR" sz="6000" b="1" dirty="0">
              <a:solidFill>
                <a:srgbClr val="00B050"/>
              </a:solidFill>
            </a:endParaRPr>
          </a:p>
        </p:txBody>
      </p:sp>
      <p:cxnSp>
        <p:nvCxnSpPr>
          <p:cNvPr id="17" name="Connecteur droit 16"/>
          <p:cNvCxnSpPr/>
          <p:nvPr/>
        </p:nvCxnSpPr>
        <p:spPr>
          <a:xfrm>
            <a:off x="899591" y="5976000"/>
            <a:ext cx="367240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/>
              <p:cNvSpPr txBox="1"/>
              <p:nvPr/>
            </p:nvSpPr>
            <p:spPr>
              <a:xfrm>
                <a:off x="2387940" y="807676"/>
                <a:ext cx="4368119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+6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+9=25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7940" y="807676"/>
                <a:ext cx="4368119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ZoneTexte 19"/>
          <p:cNvSpPr txBox="1"/>
          <p:nvPr/>
        </p:nvSpPr>
        <p:spPr>
          <a:xfrm>
            <a:off x="4329404" y="4825636"/>
            <a:ext cx="1368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dirty="0" smtClean="0">
                <a:solidFill>
                  <a:srgbClr val="00B050"/>
                </a:solidFill>
                <a:sym typeface="Wingdings"/>
              </a:rPr>
              <a:t></a:t>
            </a:r>
            <a:endParaRPr lang="fr-FR" sz="60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3971237" y="2134017"/>
                <a:ext cx="333706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⇔</m:t>
                      </m:r>
                      <m:sSup>
                        <m:sSup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+3</m:t>
                              </m:r>
                            </m:e>
                          </m:d>
                        </m:e>
                        <m:sup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−25=0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1237" y="2134017"/>
                <a:ext cx="3337067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/>
              <p:cNvSpPr txBox="1"/>
              <p:nvPr/>
            </p:nvSpPr>
            <p:spPr>
              <a:xfrm>
                <a:off x="3278354" y="2967559"/>
                <a:ext cx="472283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⇔</m:t>
                      </m:r>
                      <m:d>
                        <m:dPr>
                          <m:ctrlP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+3</m:t>
                          </m:r>
                          <m:r>
                            <a:rPr lang="fr-FR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d>
                      <m:d>
                        <m:dPr>
                          <m:ctrlP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+3</m:t>
                          </m:r>
                          <m:r>
                            <a:rPr lang="fr-FR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5" name="ZoneText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8354" y="2967559"/>
                <a:ext cx="4722831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/>
              <p:cNvSpPr txBox="1"/>
              <p:nvPr/>
            </p:nvSpPr>
            <p:spPr>
              <a:xfrm>
                <a:off x="3937937" y="2564488"/>
                <a:ext cx="328416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⇔</m:t>
                      </m:r>
                      <m:sSup>
                        <m:sSup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8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8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+3</m:t>
                              </m:r>
                            </m:e>
                          </m:d>
                        </m:e>
                        <m:sup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fr-FR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²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7" name="ZoneText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937" y="2564488"/>
                <a:ext cx="3284169" cy="4308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>
                <a:off x="3879552" y="3337959"/>
                <a:ext cx="347082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⇔</m:t>
                      </m:r>
                      <m:d>
                        <m:dPr>
                          <m:ctrlP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+8</m:t>
                          </m:r>
                        </m:e>
                      </m:d>
                      <m:d>
                        <m:dPr>
                          <m:ctrlP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9552" y="3337959"/>
                <a:ext cx="3470822" cy="43088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Pensées 21"/>
          <p:cNvSpPr/>
          <p:nvPr/>
        </p:nvSpPr>
        <p:spPr>
          <a:xfrm>
            <a:off x="251519" y="1474260"/>
            <a:ext cx="3657298" cy="911248"/>
          </a:xfrm>
          <a:prstGeom prst="cloudCallout">
            <a:avLst>
              <a:gd name="adj1" fmla="val 93974"/>
              <a:gd name="adj2" fmla="val -61336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/>
              <p:cNvSpPr txBox="1"/>
              <p:nvPr/>
            </p:nvSpPr>
            <p:spPr>
              <a:xfrm>
                <a:off x="619632" y="1645897"/>
                <a:ext cx="2715872" cy="4406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⇔</m:t>
                      </m:r>
                      <m:sSup>
                        <m:sSup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+3</m:t>
                              </m:r>
                            </m:e>
                          </m:d>
                        </m:e>
                        <m:sup>
                          <m:r>
                            <a:rPr lang="fr-FR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=25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6" name="ZoneText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632" y="1645897"/>
                <a:ext cx="2715872" cy="44063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Espace réservé du contenu 2"/>
          <p:cNvSpPr txBox="1">
            <a:spLocks/>
          </p:cNvSpPr>
          <p:nvPr/>
        </p:nvSpPr>
        <p:spPr>
          <a:xfrm>
            <a:off x="323528" y="3328392"/>
            <a:ext cx="8640960" cy="34129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premier degré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X² = a »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 nul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quotient nul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0"/>
      <p:bldP spid="20" grpId="0"/>
      <p:bldP spid="7" grpId="0"/>
      <p:bldP spid="25" grpId="0"/>
      <p:bldP spid="27" grpId="0"/>
      <p:bldP spid="21" grpId="0"/>
      <p:bldP spid="22" grpId="0" animBg="1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N°10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4283968" y="4365104"/>
            <a:ext cx="1368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dirty="0" smtClean="0">
                <a:solidFill>
                  <a:srgbClr val="00B050"/>
                </a:solidFill>
                <a:sym typeface="Wingdings"/>
              </a:rPr>
              <a:t></a:t>
            </a:r>
            <a:endParaRPr lang="fr-FR" sz="6000" b="1" dirty="0">
              <a:solidFill>
                <a:srgbClr val="00B050"/>
              </a:solidFill>
            </a:endParaRPr>
          </a:p>
        </p:txBody>
      </p:sp>
      <p:cxnSp>
        <p:nvCxnSpPr>
          <p:cNvPr id="23" name="Connecteur droit 22"/>
          <p:cNvCxnSpPr/>
          <p:nvPr/>
        </p:nvCxnSpPr>
        <p:spPr>
          <a:xfrm>
            <a:off x="827584" y="3717032"/>
            <a:ext cx="446449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899592" y="5445224"/>
            <a:ext cx="3600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ensées 16"/>
          <p:cNvSpPr/>
          <p:nvPr/>
        </p:nvSpPr>
        <p:spPr>
          <a:xfrm>
            <a:off x="1619672" y="1751723"/>
            <a:ext cx="5904656" cy="1731584"/>
          </a:xfrm>
          <a:prstGeom prst="cloudCallout">
            <a:avLst>
              <a:gd name="adj1" fmla="val 27631"/>
              <a:gd name="adj2" fmla="val -64469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/>
              <p:cNvSpPr txBox="1"/>
              <p:nvPr/>
            </p:nvSpPr>
            <p:spPr>
              <a:xfrm>
                <a:off x="2195736" y="948601"/>
                <a:ext cx="4722255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</m:e>
                          </m:d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−4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²=0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948601"/>
                <a:ext cx="4722255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918199" y="2348880"/>
                <a:ext cx="5307607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⇔</m:t>
                      </m:r>
                      <m:d>
                        <m:dPr>
                          <m:ctrlPr>
                            <a:rPr lang="fr-FR" sz="28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+5</m:t>
                          </m:r>
                          <m:r>
                            <a:rPr lang="fr-FR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d>
                        <m:dPr>
                          <m:ctrlPr>
                            <a:rPr lang="fr-FR" sz="28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+5</m:t>
                          </m:r>
                          <m:r>
                            <a:rPr lang="fr-FR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8199" y="2348880"/>
                <a:ext cx="5307607" cy="52322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>
                <a:off x="2723189" y="1938671"/>
                <a:ext cx="3725828" cy="4406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⇔</m:t>
                          </m:r>
                          <m:d>
                            <m:dPr>
                              <m:ctrlPr>
                                <a:rPr lang="fr-FR" sz="280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8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8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</m:e>
                          </m:d>
                        </m:e>
                        <m:sup>
                          <m:r>
                            <a:rPr lang="fr-FR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28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sz="28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fr-FR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²</m:t>
                      </m:r>
                      <m:r>
                        <a:rPr lang="fr-FR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sz="28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3189" y="1938671"/>
                <a:ext cx="3725828" cy="44063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Connecteur droit 21"/>
          <p:cNvCxnSpPr/>
          <p:nvPr/>
        </p:nvCxnSpPr>
        <p:spPr>
          <a:xfrm>
            <a:off x="899592" y="4293096"/>
            <a:ext cx="316835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/>
              <p:cNvSpPr txBox="1"/>
              <p:nvPr/>
            </p:nvSpPr>
            <p:spPr>
              <a:xfrm>
                <a:off x="2615434" y="2782089"/>
                <a:ext cx="393755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⇔(3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+5)(−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+5)=0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5434" y="2782089"/>
                <a:ext cx="3937553" cy="4308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Espace réservé du contenu 2"/>
          <p:cNvSpPr txBox="1">
            <a:spLocks/>
          </p:cNvSpPr>
          <p:nvPr/>
        </p:nvSpPr>
        <p:spPr>
          <a:xfrm>
            <a:off x="251520" y="2824336"/>
            <a:ext cx="8640960" cy="3845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premier degré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X² = a »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 nul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quotient nul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7" grpId="0" animBg="1"/>
      <p:bldP spid="6" grpId="0"/>
      <p:bldP spid="21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124744"/>
            <a:ext cx="9144000" cy="4464496"/>
          </a:xfrm>
        </p:spPr>
        <p:txBody>
          <a:bodyPr>
            <a:normAutofit fontScale="90000"/>
          </a:bodyPr>
          <a:lstStyle/>
          <a:p>
            <a:r>
              <a:rPr lang="fr-FR" sz="6000" dirty="0" smtClean="0"/>
              <a:t>À quel(s) type(s) </a:t>
            </a:r>
            <a:br>
              <a:rPr lang="fr-FR" sz="6000" dirty="0" smtClean="0"/>
            </a:br>
            <a:r>
              <a:rPr lang="fr-FR" sz="6000" dirty="0" smtClean="0"/>
              <a:t>d’équation(s) « de référence », les équations suivantes </a:t>
            </a:r>
            <a:br>
              <a:rPr lang="fr-FR" sz="6000" dirty="0" smtClean="0"/>
            </a:br>
            <a:r>
              <a:rPr lang="fr-FR" sz="6000" dirty="0" smtClean="0"/>
              <a:t>sont-elles équivalentes ?</a:t>
            </a:r>
            <a:endParaRPr lang="fr-FR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708920"/>
            <a:ext cx="9144000" cy="1152128"/>
          </a:xfrm>
        </p:spPr>
        <p:txBody>
          <a:bodyPr>
            <a:normAutofit fontScale="90000"/>
          </a:bodyPr>
          <a:lstStyle/>
          <a:p>
            <a:r>
              <a:rPr lang="fr-FR" sz="9800" cap="small" dirty="0" smtClean="0"/>
              <a:t>Fin</a:t>
            </a:r>
            <a:endParaRPr lang="fr-FR" sz="7200" cap="small" dirty="0"/>
          </a:p>
        </p:txBody>
      </p:sp>
    </p:spTree>
    <p:extLst>
      <p:ext uri="{BB962C8B-B14F-4D97-AF65-F5344CB8AC3E}">
        <p14:creationId xmlns:p14="http://schemas.microsoft.com/office/powerpoint/2010/main" val="2865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N°0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251520" y="2824336"/>
            <a:ext cx="8640960" cy="3845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Équation du premier degré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 smtClean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X² = a »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 smtClean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 nul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 smtClean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quotient nul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2411760" y="1340768"/>
                <a:ext cx="4320480" cy="7694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i="1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fr-FR" sz="4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i="1">
                          <a:latin typeface="Cambria Math" panose="02040503050406030204" pitchFamily="18" charset="0"/>
                        </a:rPr>
                        <m:t>−5</m:t>
                      </m:r>
                      <m:sSup>
                        <m:sSupPr>
                          <m:ctrlPr>
                            <a:rPr lang="fr-FR" sz="4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1340768"/>
                <a:ext cx="4320480" cy="76944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N°0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251520" y="2824336"/>
            <a:ext cx="8640960" cy="3845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premier degré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X² = a »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 nul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quotient nul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283968" y="4365104"/>
            <a:ext cx="1368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dirty="0" smtClean="0">
                <a:solidFill>
                  <a:srgbClr val="00B050"/>
                </a:solidFill>
                <a:sym typeface="Wingdings"/>
              </a:rPr>
              <a:t></a:t>
            </a:r>
            <a:endParaRPr lang="fr-FR" sz="6000" b="1" dirty="0">
              <a:solidFill>
                <a:srgbClr val="00B050"/>
              </a:solidFill>
            </a:endParaRPr>
          </a:p>
        </p:txBody>
      </p:sp>
      <p:cxnSp>
        <p:nvCxnSpPr>
          <p:cNvPr id="22" name="Connecteur droit 21"/>
          <p:cNvCxnSpPr/>
          <p:nvPr/>
        </p:nvCxnSpPr>
        <p:spPr>
          <a:xfrm>
            <a:off x="827584" y="4293096"/>
            <a:ext cx="338437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>
            <a:off x="827584" y="3744000"/>
            <a:ext cx="446449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899592" y="5472000"/>
            <a:ext cx="3600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ensées 16"/>
          <p:cNvSpPr/>
          <p:nvPr/>
        </p:nvSpPr>
        <p:spPr>
          <a:xfrm>
            <a:off x="3635896" y="2132856"/>
            <a:ext cx="4248472" cy="1008114"/>
          </a:xfrm>
          <a:prstGeom prst="cloudCallout">
            <a:avLst>
              <a:gd name="adj1" fmla="val -57432"/>
              <a:gd name="adj2" fmla="val -45691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411760" y="1340768"/>
                <a:ext cx="4320480" cy="7694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i="1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fr-FR" sz="4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i="1">
                          <a:latin typeface="Cambria Math" panose="02040503050406030204" pitchFamily="18" charset="0"/>
                        </a:rPr>
                        <m:t>−5</m:t>
                      </m:r>
                      <m:sSup>
                        <m:sSupPr>
                          <m:ctrlPr>
                            <a:rPr lang="fr-FR" sz="4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1340768"/>
                <a:ext cx="4320480" cy="76944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3347864" y="2327393"/>
                <a:ext cx="4821841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⇔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3−5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=0 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2327393"/>
                <a:ext cx="4821841" cy="49244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N°0 bis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251520" y="2824336"/>
            <a:ext cx="8640960" cy="3845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premier degré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X² = a »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 nul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quotient nul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3186449" y="1340768"/>
                <a:ext cx="2753703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+9=0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6449" y="1340768"/>
                <a:ext cx="2753703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N°0 bis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251520" y="2824336"/>
            <a:ext cx="8640960" cy="3845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premier degré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X² = a »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 nul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quotient nul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067944" y="3789040"/>
            <a:ext cx="1368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dirty="0" smtClean="0">
                <a:solidFill>
                  <a:srgbClr val="00B050"/>
                </a:solidFill>
                <a:sym typeface="Wingdings"/>
              </a:rPr>
              <a:t></a:t>
            </a:r>
            <a:endParaRPr lang="fr-FR" sz="6000" b="1" dirty="0">
              <a:solidFill>
                <a:srgbClr val="00B050"/>
              </a:solidFill>
            </a:endParaRPr>
          </a:p>
        </p:txBody>
      </p:sp>
      <p:cxnSp>
        <p:nvCxnSpPr>
          <p:cNvPr id="22" name="Connecteur droit 21"/>
          <p:cNvCxnSpPr/>
          <p:nvPr/>
        </p:nvCxnSpPr>
        <p:spPr>
          <a:xfrm>
            <a:off x="827584" y="4896000"/>
            <a:ext cx="352839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>
            <a:off x="827584" y="3717032"/>
            <a:ext cx="446449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899592" y="5472000"/>
            <a:ext cx="3600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ensées 16"/>
          <p:cNvSpPr/>
          <p:nvPr/>
        </p:nvSpPr>
        <p:spPr>
          <a:xfrm>
            <a:off x="3923928" y="2132856"/>
            <a:ext cx="3240360" cy="1008113"/>
          </a:xfrm>
          <a:prstGeom prst="cloudCallout">
            <a:avLst>
              <a:gd name="adj1" fmla="val -52558"/>
              <a:gd name="adj2" fmla="val -52674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/>
              <p:cNvSpPr txBox="1"/>
              <p:nvPr/>
            </p:nvSpPr>
            <p:spPr>
              <a:xfrm>
                <a:off x="3186449" y="1340768"/>
                <a:ext cx="2753703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+9=0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6449" y="1340768"/>
                <a:ext cx="2753703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>
                <a:off x="4358252" y="2362525"/>
                <a:ext cx="201638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⇔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=−9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8252" y="2362525"/>
                <a:ext cx="2016385" cy="49244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N°1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251520" y="2824336"/>
            <a:ext cx="8640960" cy="3845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premier degré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X² = a »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 nul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quotient nul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060902" y="1340768"/>
                <a:ext cx="7111498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+5</m:t>
                          </m:r>
                        </m:e>
                      </m:d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4−3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+9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0902" y="1340768"/>
                <a:ext cx="7111498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N°2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251520" y="2824336"/>
            <a:ext cx="8640960" cy="3845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premier degré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X² = a »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 nul</a:t>
            </a:r>
          </a:p>
          <a:p>
            <a:pPr marL="514350" lvl="0" indent="-514350" algn="just">
              <a:spcBef>
                <a:spcPct val="20000"/>
              </a:spcBef>
              <a:buFont typeface="Arial" pitchFamily="34" charset="0"/>
              <a:buAutoNum type="alphaLcParenR"/>
              <a:defRPr/>
            </a:pPr>
            <a:r>
              <a:rPr lang="fr-FR" sz="3200" dirty="0"/>
              <a:t>Équation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quotient nul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2123728" y="1304102"/>
                <a:ext cx="4930965" cy="7567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5</m:t>
                      </m:r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+3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4400" b="0" i="1" smtClean="0">
                          <a:latin typeface="Cambria Math"/>
                        </a:rPr>
                        <m:t>𝑥</m:t>
                      </m:r>
                      <m:rad>
                        <m:radPr>
                          <m:degHide m:val="on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+7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1304102"/>
                <a:ext cx="4930965" cy="75674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</TotalTime>
  <Words>839</Words>
  <Application>Microsoft Office PowerPoint</Application>
  <PresentationFormat>Affichage à l'écran (4:3)</PresentationFormat>
  <Paragraphs>225</Paragraphs>
  <Slides>30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1" baseType="lpstr">
      <vt:lpstr>Thème Office</vt:lpstr>
      <vt:lpstr>Équations Série 3</vt:lpstr>
      <vt:lpstr>Présentation PowerPoint</vt:lpstr>
      <vt:lpstr>À quel(s) type(s)  d’équation(s) « de référence », les équations suivantes  sont-elles équivalentes ?</vt:lpstr>
      <vt:lpstr>N°0</vt:lpstr>
      <vt:lpstr>N°0</vt:lpstr>
      <vt:lpstr>N°0 bis</vt:lpstr>
      <vt:lpstr>N°0 bis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Correction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N°8</vt:lpstr>
      <vt:lpstr>N°9</vt:lpstr>
      <vt:lpstr>N°10</vt:lpstr>
      <vt:lpstr>Fin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LOGIQUE</dc:title>
  <dc:creator>BASTIDE Christine</dc:creator>
  <cp:lastModifiedBy>auderi</cp:lastModifiedBy>
  <cp:revision>124</cp:revision>
  <dcterms:created xsi:type="dcterms:W3CDTF">2014-04-12T08:02:15Z</dcterms:created>
  <dcterms:modified xsi:type="dcterms:W3CDTF">2016-06-29T07:02:41Z</dcterms:modified>
</cp:coreProperties>
</file>