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72" r:id="rId2"/>
    <p:sldId id="328" r:id="rId3"/>
    <p:sldId id="386" r:id="rId4"/>
    <p:sldId id="387" r:id="rId5"/>
    <p:sldId id="331" r:id="rId6"/>
    <p:sldId id="366" r:id="rId7"/>
    <p:sldId id="367" r:id="rId8"/>
    <p:sldId id="368" r:id="rId9"/>
    <p:sldId id="369" r:id="rId10"/>
    <p:sldId id="370" r:id="rId11"/>
    <p:sldId id="371" r:id="rId12"/>
    <p:sldId id="372" r:id="rId13"/>
    <p:sldId id="373" r:id="rId14"/>
    <p:sldId id="374" r:id="rId15"/>
    <p:sldId id="291" r:id="rId16"/>
    <p:sldId id="375" r:id="rId17"/>
    <p:sldId id="376" r:id="rId18"/>
    <p:sldId id="377" r:id="rId19"/>
    <p:sldId id="388" r:id="rId20"/>
    <p:sldId id="378" r:id="rId21"/>
    <p:sldId id="379" r:id="rId22"/>
    <p:sldId id="380" r:id="rId23"/>
    <p:sldId id="381" r:id="rId24"/>
    <p:sldId id="382" r:id="rId25"/>
    <p:sldId id="383" r:id="rId26"/>
    <p:sldId id="384" r:id="rId27"/>
    <p:sldId id="385" r:id="rId28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3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3D850-0EA6-4CB8-8DB5-3AAFA0AB8D85}" type="datetimeFigureOut">
              <a:rPr lang="fr-FR" smtClean="0"/>
              <a:t>28/06/2016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975B0D-00AE-4273-A28E-15967CCDEE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053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DE73B-9281-45B7-9034-36596202E2C6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A4D12-DB94-4249-BD91-7F27DD4F89C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7289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A4D12-DB94-4249-BD91-7F27DD4F89C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639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A4D12-DB94-4249-BD91-7F27DD4F89C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563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420888"/>
            <a:ext cx="9144000" cy="1298575"/>
          </a:xfrm>
        </p:spPr>
        <p:txBody>
          <a:bodyPr>
            <a:normAutofit fontScale="90000"/>
          </a:bodyPr>
          <a:lstStyle/>
          <a:p>
            <a:r>
              <a:rPr lang="fr-FR" sz="9600" cap="small" dirty="0"/>
              <a:t>Tableaux de signes </a:t>
            </a:r>
            <a:r>
              <a:rPr lang="fr-FR" sz="7200" cap="small" dirty="0" smtClean="0"/>
              <a:t>Inéquations</a:t>
            </a:r>
            <a:br>
              <a:rPr lang="fr-FR" sz="7200" cap="small" dirty="0" smtClean="0"/>
            </a:br>
            <a:r>
              <a:rPr lang="fr-FR" sz="7200" cap="small" dirty="0" smtClean="0"/>
              <a:t> Série 6</a:t>
            </a:r>
            <a:endParaRPr lang="fr-FR" sz="7200" cap="small" dirty="0"/>
          </a:p>
        </p:txBody>
      </p:sp>
      <p:sp>
        <p:nvSpPr>
          <p:cNvPr id="4" name="ZoneTexte 3"/>
          <p:cNvSpPr txBox="1"/>
          <p:nvPr/>
        </p:nvSpPr>
        <p:spPr>
          <a:xfrm>
            <a:off x="611560" y="558924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Calcul mental et automatismes – IREM de Clermont-Ferrand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131840" y="804713"/>
                <a:ext cx="2885918" cy="17105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fr-FR" sz="4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4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804713"/>
                <a:ext cx="2885918" cy="171053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99389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372778" y="1429384"/>
                <a:ext cx="443147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16</m:t>
                      </m:r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−24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&gt;−9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2778" y="1429384"/>
                <a:ext cx="4431470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15825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831678" y="1268760"/>
                <a:ext cx="3468514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&gt;</m:t>
                      </m:r>
                      <m:f>
                        <m:fPr>
                          <m:ctrlPr>
                            <a:rPr lang="fr-FR" sz="4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1678" y="1268760"/>
                <a:ext cx="3468514" cy="1272080"/>
              </a:xfrm>
              <a:prstGeom prst="rect">
                <a:avLst/>
              </a:prstGeom>
              <a:blipFill rotWithShape="0">
                <a:blip r:embed="rId2"/>
                <a:stretch>
                  <a:fillRect b="-4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93778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531088" y="1429384"/>
                <a:ext cx="4057136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+3&gt;2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1088" y="1429384"/>
                <a:ext cx="4057136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94522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372778" y="1429384"/>
                <a:ext cx="4717253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−2)(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+3)&gt;4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2778" y="1429384"/>
                <a:ext cx="4717253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55116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7200" dirty="0" smtClean="0"/>
              <a:t>C</a:t>
            </a:r>
            <a:r>
              <a:rPr lang="fr-FR" sz="7200" cap="small" dirty="0" smtClean="0"/>
              <a:t>orrection</a:t>
            </a:r>
            <a:endParaRPr lang="fr-FR" sz="7200" cap="smal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167846" y="5652537"/>
              <a:ext cx="29322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4)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6) – 2) – 7)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611560" y="908720"/>
                <a:ext cx="7484357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≤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−1+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908720"/>
                <a:ext cx="7484357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2034289" y="1628800"/>
            <a:ext cx="5060231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4</a:t>
            </a:r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) On </a:t>
            </a: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se ramène à une comparaison à </a:t>
            </a:r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zéro</a:t>
            </a:r>
            <a:endParaRPr lang="fr-FR" sz="2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35896" y="2636912"/>
            <a:ext cx="1864357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70830" y="4365104"/>
            <a:ext cx="4677434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2) On reconnaît une inéquation </a:t>
            </a: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produit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555776" y="4972843"/>
            <a:ext cx="4027898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7) </a:t>
            </a: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On dresse un tableau de signes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1615274" y="2132856"/>
                <a:ext cx="590905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sSup>
                        <m:sSup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−1+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fr-FR" sz="2800" b="0" i="0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5274" y="2132856"/>
                <a:ext cx="5909054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1099503" y="3140968"/>
                <a:ext cx="714490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fr-F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−1+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fr-FR" sz="2800" b="0" i="0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9503" y="3140968"/>
                <a:ext cx="7144905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1907704" y="3501008"/>
                <a:ext cx="532524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+1−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2800" b="0" i="0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3501008"/>
                <a:ext cx="5325240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2666958" y="3862209"/>
                <a:ext cx="392126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fr-FR" sz="2800" b="0" i="0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6958" y="3862209"/>
                <a:ext cx="3921266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0269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9" grpId="0" animBg="1"/>
      <p:bldP spid="20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491783" y="1124744"/>
                <a:ext cx="416043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1783" y="1124744"/>
                <a:ext cx="4160434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e 12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4" name="Rectangle à coins arrondis 13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3167846" y="5652537"/>
              <a:ext cx="29322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4)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6) – 2) – 7)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2041882" y="1917993"/>
            <a:ext cx="5060231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4) On </a:t>
            </a: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se ramène à une comparaison à </a:t>
            </a:r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zéro</a:t>
            </a:r>
            <a:endParaRPr lang="fr-FR" sz="22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2491783" y="2420888"/>
                <a:ext cx="4384473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⟺</m:t>
                        </m:r>
                        <m:d>
                          <m:dPr>
                            <m:ctrlPr>
                              <a:rPr lang="fr-FR" sz="32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32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−3</m:t>
                            </m:r>
                            <m:r>
                              <a:rPr lang="fr-FR" sz="32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2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+2</m:t>
                            </m:r>
                          </m:e>
                        </m:d>
                      </m:e>
                      <m:sup>
                        <m:r>
                          <a:rPr lang="fr-FR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− </m:t>
                    </m:r>
                    <m:sSup>
                      <m:sSup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≤0 </m:t>
                    </m:r>
                  </m:oMath>
                </a14:m>
                <a:r>
                  <a:rPr lang="fr-FR" sz="3200" dirty="0" smtClean="0"/>
                  <a:t> </a:t>
                </a:r>
                <a:endParaRPr lang="fr-FR" sz="32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1783" y="2420888"/>
                <a:ext cx="4384473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1652656" y="3429000"/>
                <a:ext cx="602876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d>
                      <m:dPr>
                        <m:ctrlPr>
                          <a:rPr lang="fr-FR" sz="28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  <m:r>
                          <a:rPr lang="fr-FR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  <m:r>
                          <a:rPr lang="fr-F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fr-FR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FR" sz="28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2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−3</m:t>
                    </m:r>
                    <m:r>
                      <a:rPr lang="fr-FR" sz="2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2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+2 </m:t>
                    </m:r>
                    <m:r>
                      <a:rPr lang="fr-FR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2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28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≤0 </m:t>
                    </m:r>
                  </m:oMath>
                </a14:m>
                <a:r>
                  <a:rPr lang="fr-FR" sz="2800" dirty="0" smtClean="0"/>
                  <a:t> </a:t>
                </a:r>
                <a:endParaRPr lang="fr-FR" sz="2800" dirty="0"/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2656" y="3429000"/>
                <a:ext cx="6028766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3639818" y="2924944"/>
            <a:ext cx="1864357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147246" y="4366265"/>
            <a:ext cx="4677434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2) On reconnaît une inéquation </a:t>
            </a: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produit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558049" y="4942329"/>
            <a:ext cx="4027898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7) </a:t>
            </a: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On dresse un tableau de signes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/>
              <p:cNvSpPr txBox="1"/>
              <p:nvPr/>
            </p:nvSpPr>
            <p:spPr>
              <a:xfrm>
                <a:off x="2340912" y="3862209"/>
                <a:ext cx="453534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d>
                      <m:dPr>
                        <m:ctrlPr>
                          <a:rPr lang="fr-FR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  <m:r>
                          <a:rPr lang="fr-F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</m:e>
                    </m:d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(−4</m:t>
                    </m:r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+2)≤0 </m:t>
                    </m:r>
                  </m:oMath>
                </a14:m>
                <a:r>
                  <a:rPr lang="fr-FR" sz="2800" dirty="0" smtClean="0">
                    <a:solidFill>
                      <a:schemeClr val="tx1"/>
                    </a:solidFill>
                  </a:rPr>
                  <a:t> </a:t>
                </a:r>
                <a:endParaRPr lang="fr-FR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0912" y="3862209"/>
                <a:ext cx="4535344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60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 animBg="1"/>
      <p:bldP spid="23" grpId="0" animBg="1"/>
      <p:bldP spid="24" grpId="0" animBg="1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4)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6) – 1)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2544938" y="1052736"/>
                <a:ext cx="411529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≤9</m:t>
                      </m:r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4938" y="1052736"/>
                <a:ext cx="4115294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3558757" y="2924944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16453" y="1844824"/>
            <a:ext cx="550048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4) 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se ramène à une comparaison à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zéro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2332127" y="2420888"/>
                <a:ext cx="4568558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⟺</m:t>
                          </m:r>
                          <m:d>
                            <m:dPr>
                              <m:ctrlPr>
                                <a:rPr lang="fr-FR" sz="32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fr-FR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3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0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2127" y="2420888"/>
                <a:ext cx="4568558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1803464" y="3502169"/>
                <a:ext cx="557684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⟺(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</m:t>
                      </m:r>
                      <m:r>
                        <a:rPr lang="fr-FR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2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fr-FR" sz="2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)(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</m:t>
                      </m:r>
                      <m:r>
                        <a:rPr lang="fr-FR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2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fr-FR" sz="2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fr-FR" sz="2800" b="0" i="0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3464" y="3502169"/>
                <a:ext cx="5576848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1394159" y="4465858"/>
            <a:ext cx="634507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1) On reconnaît une inéquation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du premier degré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2699792" y="3944669"/>
                <a:ext cx="377744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×(−2)</m:t>
                      </m:r>
                      <m:r>
                        <a:rPr lang="fr-FR" sz="2800" b="0" i="0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3944669"/>
                <a:ext cx="3777444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465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9" grpId="0"/>
      <p:bldP spid="20" grpId="0"/>
      <p:bldP spid="22" grpId="0" animBg="1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4)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5)  – 1)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2544938" y="1052736"/>
                <a:ext cx="411529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≤9</m:t>
                      </m:r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4938" y="1052736"/>
                <a:ext cx="4115294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3441064" y="3068960"/>
            <a:ext cx="2251257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5) On développe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16453" y="1844824"/>
            <a:ext cx="550048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4) 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se ramène à une comparaison à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zéro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2422277" y="2420888"/>
                <a:ext cx="423795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⟺</m:t>
                          </m:r>
                          <m:d>
                            <m:dPr>
                              <m:ctrlPr>
                                <a:rPr lang="fr-FR" sz="32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3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9</m:t>
                      </m:r>
                      <m:sSup>
                        <m:sSupPr>
                          <m:ctrlP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0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2277" y="2420888"/>
                <a:ext cx="4237955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1907704" y="3753882"/>
                <a:ext cx="514993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⟺9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−12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+4−9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0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3753882"/>
                <a:ext cx="5149936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/>
          <p:nvPr/>
        </p:nvCxnSpPr>
        <p:spPr>
          <a:xfrm flipV="1">
            <a:off x="2555776" y="3753882"/>
            <a:ext cx="576064" cy="49244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flipV="1">
            <a:off x="5580112" y="3765247"/>
            <a:ext cx="576064" cy="49244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394159" y="4465858"/>
            <a:ext cx="634507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1) On reconnaît une inéquation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du premier degré</a:t>
            </a:r>
          </a:p>
        </p:txBody>
      </p:sp>
      <p:sp>
        <p:nvSpPr>
          <p:cNvPr id="3" name="Explosion 2 2"/>
          <p:cNvSpPr/>
          <p:nvPr/>
        </p:nvSpPr>
        <p:spPr>
          <a:xfrm rot="20682919">
            <a:off x="-78911" y="199311"/>
            <a:ext cx="3600400" cy="1800365"/>
          </a:xfrm>
          <a:prstGeom prst="irregularSeal2">
            <a:avLst/>
          </a:prstGeom>
          <a:solidFill>
            <a:srgbClr val="FFFF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 rot="20114907">
            <a:off x="448661" y="592133"/>
            <a:ext cx="21851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</a:rPr>
              <a:t>Autre méthode !</a:t>
            </a:r>
            <a:endParaRPr lang="fr-FR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42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9" grpId="0"/>
      <p:bldP spid="20" grpId="0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124744"/>
            <a:ext cx="9144000" cy="4464496"/>
          </a:xfrm>
        </p:spPr>
        <p:txBody>
          <a:bodyPr>
            <a:normAutofit/>
          </a:bodyPr>
          <a:lstStyle/>
          <a:p>
            <a:r>
              <a:rPr lang="fr-FR" sz="6000" dirty="0"/>
              <a:t>Pour chaque </a:t>
            </a:r>
            <a:r>
              <a:rPr lang="fr-FR" sz="6000" dirty="0" smtClean="0"/>
              <a:t>inéquation, indiquer, dans l’ordre, les </a:t>
            </a:r>
            <a:r>
              <a:rPr lang="fr-FR" sz="6000" dirty="0"/>
              <a:t>étapes </a:t>
            </a:r>
            <a:r>
              <a:rPr lang="fr-FR" sz="6000" dirty="0" smtClean="0"/>
              <a:t>à utiliser </a:t>
            </a:r>
            <a:r>
              <a:rPr lang="fr-FR" sz="6000" dirty="0"/>
              <a:t>pour la résoudre.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2653928" y="5655364"/>
              <a:ext cx="39388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1)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062185" y="1455748"/>
                <a:ext cx="5030095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5(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−4)≤3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e>
                      </m:d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2185" y="1455748"/>
                <a:ext cx="5030095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/>
          <p:cNvSpPr/>
          <p:nvPr/>
        </p:nvSpPr>
        <p:spPr>
          <a:xfrm>
            <a:off x="1394159" y="2895327"/>
            <a:ext cx="634507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1) On reconnaît une inéquation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du premier degré</a:t>
            </a:r>
          </a:p>
        </p:txBody>
      </p:sp>
      <p:grpSp>
        <p:nvGrpSpPr>
          <p:cNvPr id="29" name="Groupe 28"/>
          <p:cNvGrpSpPr/>
          <p:nvPr/>
        </p:nvGrpSpPr>
        <p:grpSpPr>
          <a:xfrm>
            <a:off x="177948" y="3038510"/>
            <a:ext cx="936104" cy="881236"/>
            <a:chOff x="620974" y="3673747"/>
            <a:chExt cx="936104" cy="881236"/>
          </a:xfrm>
        </p:grpSpPr>
        <p:sp>
          <p:nvSpPr>
            <p:cNvPr id="30" name="Triangle isocèle 29"/>
            <p:cNvSpPr/>
            <p:nvPr/>
          </p:nvSpPr>
          <p:spPr>
            <a:xfrm>
              <a:off x="620974" y="3673747"/>
              <a:ext cx="936104" cy="831875"/>
            </a:xfrm>
            <a:prstGeom prst="triangle">
              <a:avLst>
                <a:gd name="adj" fmla="val 48474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ZoneTexte 30"/>
            <p:cNvSpPr txBox="1"/>
            <p:nvPr/>
          </p:nvSpPr>
          <p:spPr>
            <a:xfrm flipH="1">
              <a:off x="899593" y="3785542"/>
              <a:ext cx="288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400" b="1" dirty="0" smtClean="0"/>
                <a:t>!</a:t>
              </a:r>
              <a:endParaRPr lang="fr-FR" sz="4400" b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/>
              <p:cNvSpPr txBox="1"/>
              <p:nvPr/>
            </p:nvSpPr>
            <p:spPr>
              <a:xfrm>
                <a:off x="108297" y="3831999"/>
                <a:ext cx="501925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b="1" dirty="0" smtClean="0"/>
                  <a:t>On ne peut pas diviser par </a:t>
                </a:r>
                <a14:m>
                  <m:oMath xmlns:m="http://schemas.openxmlformats.org/officeDocument/2006/math">
                    <m:r>
                      <a:rPr lang="fr-F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fr-F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fr-FR" sz="2400" b="1" dirty="0" smtClean="0"/>
                  <a:t> qui n’est </a:t>
                </a:r>
                <a:r>
                  <a:rPr lang="fr-FR" sz="2400" b="1" dirty="0" smtClean="0">
                    <a:solidFill>
                      <a:srgbClr val="FF0000"/>
                    </a:solidFill>
                  </a:rPr>
                  <a:t>pas de signe constant</a:t>
                </a:r>
                <a:r>
                  <a:rPr lang="fr-FR" sz="2400" b="1" dirty="0" smtClean="0"/>
                  <a:t>.</a:t>
                </a:r>
                <a:endParaRPr lang="fr-FR" sz="2400" b="1" dirty="0"/>
              </a:p>
            </p:txBody>
          </p:sp>
        </mc:Choice>
        <mc:Fallback xmlns="">
          <p:sp>
            <p:nvSpPr>
              <p:cNvPr id="32" name="ZoneText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97" y="3831999"/>
                <a:ext cx="5019250" cy="830997"/>
              </a:xfrm>
              <a:prstGeom prst="rect">
                <a:avLst/>
              </a:prstGeom>
              <a:blipFill rotWithShape="0">
                <a:blip r:embed="rId3"/>
                <a:stretch>
                  <a:fillRect t="-5882" r="-486" b="-161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e 3"/>
          <p:cNvGrpSpPr/>
          <p:nvPr/>
        </p:nvGrpSpPr>
        <p:grpSpPr>
          <a:xfrm>
            <a:off x="841060" y="1333942"/>
            <a:ext cx="6251220" cy="1891786"/>
            <a:chOff x="841060" y="1333942"/>
            <a:chExt cx="6251220" cy="1891786"/>
          </a:xfrm>
        </p:grpSpPr>
        <p:grpSp>
          <p:nvGrpSpPr>
            <p:cNvPr id="3" name="Groupe 2"/>
            <p:cNvGrpSpPr/>
            <p:nvPr/>
          </p:nvGrpSpPr>
          <p:grpSpPr>
            <a:xfrm>
              <a:off x="841060" y="1384263"/>
              <a:ext cx="5030095" cy="1841465"/>
              <a:chOff x="833945" y="1362031"/>
              <a:chExt cx="5030095" cy="1841465"/>
            </a:xfrm>
          </p:grpSpPr>
          <p:cxnSp>
            <p:nvCxnSpPr>
              <p:cNvPr id="33" name="Connecteur droit 32"/>
              <p:cNvCxnSpPr/>
              <p:nvPr/>
            </p:nvCxnSpPr>
            <p:spPr>
              <a:xfrm flipH="1">
                <a:off x="833945" y="2025696"/>
                <a:ext cx="1673189" cy="11778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/>
              <p:cNvCxnSpPr/>
              <p:nvPr/>
            </p:nvCxnSpPr>
            <p:spPr>
              <a:xfrm flipV="1">
                <a:off x="1835696" y="2281484"/>
                <a:ext cx="4028344" cy="221272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Ellipse 34"/>
              <p:cNvSpPr/>
              <p:nvPr/>
            </p:nvSpPr>
            <p:spPr>
              <a:xfrm>
                <a:off x="2396584" y="1362031"/>
                <a:ext cx="1889611" cy="971054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" name="Ellipse 36"/>
            <p:cNvSpPr/>
            <p:nvPr/>
          </p:nvSpPr>
          <p:spPr>
            <a:xfrm>
              <a:off x="5202669" y="1333942"/>
              <a:ext cx="1889611" cy="97105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95502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1)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992298" y="1429384"/>
                <a:ext cx="3235886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+2&gt;4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2298" y="1429384"/>
                <a:ext cx="3235886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2519865" y="2210442"/>
            <a:ext cx="4104265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1) Inéquation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du premier degré</a:t>
            </a:r>
          </a:p>
        </p:txBody>
      </p:sp>
    </p:spTree>
    <p:extLst>
      <p:ext uri="{BB962C8B-B14F-4D97-AF65-F5344CB8AC3E}">
        <p14:creationId xmlns:p14="http://schemas.microsoft.com/office/powerpoint/2010/main" val="210495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3) – 7)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131840" y="804713"/>
                <a:ext cx="2885918" cy="17105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fr-FR" sz="4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4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804713"/>
                <a:ext cx="2885918" cy="171053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1896953" y="2708920"/>
            <a:ext cx="5329151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3) On reconnaît une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i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néquation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quotient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411760" y="3399383"/>
            <a:ext cx="437831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7) 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dresse un tableau de signes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322223" y="4030896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0 est la valeur interdite</a:t>
            </a:r>
            <a:endParaRPr lang="fr-FR" sz="2400" b="1" dirty="0"/>
          </a:p>
        </p:txBody>
      </p:sp>
      <p:grpSp>
        <p:nvGrpSpPr>
          <p:cNvPr id="19" name="Groupe 18"/>
          <p:cNvGrpSpPr/>
          <p:nvPr/>
        </p:nvGrpSpPr>
        <p:grpSpPr>
          <a:xfrm>
            <a:off x="755574" y="3861048"/>
            <a:ext cx="936104" cy="881236"/>
            <a:chOff x="620974" y="3673747"/>
            <a:chExt cx="936104" cy="881236"/>
          </a:xfrm>
        </p:grpSpPr>
        <p:sp>
          <p:nvSpPr>
            <p:cNvPr id="20" name="Triangle isocèle 19"/>
            <p:cNvSpPr/>
            <p:nvPr/>
          </p:nvSpPr>
          <p:spPr>
            <a:xfrm>
              <a:off x="620974" y="3673747"/>
              <a:ext cx="936104" cy="831875"/>
            </a:xfrm>
            <a:prstGeom prst="triangle">
              <a:avLst>
                <a:gd name="adj" fmla="val 48474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ZoneTexte 20"/>
            <p:cNvSpPr txBox="1"/>
            <p:nvPr/>
          </p:nvSpPr>
          <p:spPr>
            <a:xfrm flipH="1">
              <a:off x="899593" y="3785542"/>
              <a:ext cx="288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400" b="1" dirty="0" smtClean="0"/>
                <a:t>!</a:t>
              </a:r>
              <a:endParaRPr lang="fr-FR" sz="4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3443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4) – 6) – 8)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372778" y="1429384"/>
                <a:ext cx="443147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16</m:t>
                      </m:r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−24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&gt;−9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2778" y="1429384"/>
                <a:ext cx="4431470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1838273" y="2180459"/>
            <a:ext cx="550048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4) 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se ramène à une comparaison à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zéro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2404361" y="2792541"/>
                <a:ext cx="423077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16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−24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+9&gt;0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361" y="2792541"/>
                <a:ext cx="4230774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3563888" y="3313213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3020894" y="3903555"/>
                <a:ext cx="313528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(4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−3)²&gt;0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894" y="3903555"/>
                <a:ext cx="3135282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3383342" y="4911551"/>
            <a:ext cx="241034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8) Autre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méthode</a:t>
            </a:r>
          </a:p>
        </p:txBody>
      </p:sp>
      <p:grpSp>
        <p:nvGrpSpPr>
          <p:cNvPr id="21" name="Groupe 20"/>
          <p:cNvGrpSpPr/>
          <p:nvPr/>
        </p:nvGrpSpPr>
        <p:grpSpPr>
          <a:xfrm>
            <a:off x="827584" y="3780970"/>
            <a:ext cx="4635236" cy="1038164"/>
            <a:chOff x="2050376" y="2864759"/>
            <a:chExt cx="4635236" cy="1038164"/>
          </a:xfrm>
        </p:grpSpPr>
        <p:sp>
          <p:nvSpPr>
            <p:cNvPr id="22" name="Ellipse 21"/>
            <p:cNvSpPr/>
            <p:nvPr/>
          </p:nvSpPr>
          <p:spPr>
            <a:xfrm>
              <a:off x="4716016" y="2864759"/>
              <a:ext cx="1969596" cy="77314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" name="Connecteur droit 22"/>
            <p:cNvCxnSpPr/>
            <p:nvPr/>
          </p:nvCxnSpPr>
          <p:spPr>
            <a:xfrm flipV="1">
              <a:off x="4716016" y="3613576"/>
              <a:ext cx="504056" cy="289347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/>
            <p:nvPr/>
          </p:nvCxnSpPr>
          <p:spPr>
            <a:xfrm>
              <a:off x="2050376" y="3902923"/>
              <a:ext cx="266564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ZoneTexte 24"/>
          <p:cNvSpPr txBox="1"/>
          <p:nvPr/>
        </p:nvSpPr>
        <p:spPr>
          <a:xfrm>
            <a:off x="762129" y="4280567"/>
            <a:ext cx="2843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B050"/>
                </a:solidFill>
              </a:rPr>
              <a:t>Nombre positif</a:t>
            </a:r>
            <a:endParaRPr lang="fr-FR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00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19" grpId="0"/>
      <p:bldP spid="20" grpId="0" animBg="1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367642" y="5788473"/>
            <a:ext cx="6516726" cy="636889"/>
            <a:chOff x="1259632" y="5589239"/>
            <a:chExt cx="6696744" cy="773569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39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072564" y="5652537"/>
              <a:ext cx="2984553" cy="7102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4)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3) – 7)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177346" y="836712"/>
                <a:ext cx="2834814" cy="10500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den>
                      </m:f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&gt;</m:t>
                      </m:r>
                      <m:f>
                        <m:fPr>
                          <m:ctrlPr>
                            <a:rPr lang="fr-FR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3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3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7346" y="836712"/>
                <a:ext cx="2834814" cy="10500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2157330" y="4797152"/>
            <a:ext cx="4817216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3) On reconnaît une inéquation </a:t>
            </a: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quotient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035817" y="1988840"/>
            <a:ext cx="5060231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4) On </a:t>
            </a: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se ramène à une comparaison à </a:t>
            </a:r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zéro</a:t>
            </a:r>
            <a:endParaRPr lang="fr-FR" sz="22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182963" y="4199420"/>
                <a:ext cx="195932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000" b="1" i="1" dirty="0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fr-FR" sz="2000" b="1" dirty="0" smtClean="0"/>
                  <a:t> et </a:t>
                </a:r>
                <a14:m>
                  <m:oMath xmlns:m="http://schemas.openxmlformats.org/officeDocument/2006/math">
                    <m:r>
                      <a:rPr lang="fr-FR" sz="2000" b="1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2000" b="1" i="1" dirty="0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fr-FR" sz="2000" b="1" dirty="0" smtClean="0"/>
                  <a:t> sont les</a:t>
                </a:r>
              </a:p>
              <a:p>
                <a:pPr algn="ctr"/>
                <a:r>
                  <a:rPr lang="fr-FR" sz="2000" b="1" dirty="0" smtClean="0"/>
                  <a:t> valeurs interdites</a:t>
                </a:r>
                <a:endParaRPr lang="fr-FR" sz="2000" b="1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963" y="4199420"/>
                <a:ext cx="1959322" cy="1015663"/>
              </a:xfrm>
              <a:prstGeom prst="rect">
                <a:avLst/>
              </a:prstGeom>
              <a:blipFill rotWithShape="1">
                <a:blip r:embed="rId3"/>
                <a:stretch>
                  <a:fillRect t="-3012" r="-935" b="-102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2819369" y="3174703"/>
                <a:ext cx="3552831" cy="768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f>
                        <m:fPr>
                          <m:ctrlPr>
                            <a:rPr lang="fr-FR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fr-FR" sz="24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fr-FR" sz="24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  <m:d>
                            <m:d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369" y="3174703"/>
                <a:ext cx="3552831" cy="76899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3139324" y="3933056"/>
                <a:ext cx="3016852" cy="753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f>
                        <m:fPr>
                          <m:ctrlPr>
                            <a:rPr lang="fr-FR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+6</m:t>
                          </m:r>
                        </m:num>
                        <m:den>
                          <m:d>
                            <m:dPr>
                              <m:ctrlP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  <m:d>
                            <m:dPr>
                              <m:ctrlP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9324" y="3933056"/>
                <a:ext cx="3016852" cy="75360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e 27"/>
          <p:cNvGrpSpPr/>
          <p:nvPr/>
        </p:nvGrpSpPr>
        <p:grpSpPr>
          <a:xfrm>
            <a:off x="175971" y="3347407"/>
            <a:ext cx="936104" cy="881236"/>
            <a:chOff x="620974" y="3673747"/>
            <a:chExt cx="936104" cy="881236"/>
          </a:xfrm>
        </p:grpSpPr>
        <p:sp>
          <p:nvSpPr>
            <p:cNvPr id="29" name="Triangle isocèle 28"/>
            <p:cNvSpPr/>
            <p:nvPr/>
          </p:nvSpPr>
          <p:spPr>
            <a:xfrm>
              <a:off x="620974" y="3673747"/>
              <a:ext cx="936104" cy="831875"/>
            </a:xfrm>
            <a:prstGeom prst="triangle">
              <a:avLst>
                <a:gd name="adj" fmla="val 48474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ZoneTexte 29"/>
            <p:cNvSpPr txBox="1"/>
            <p:nvPr/>
          </p:nvSpPr>
          <p:spPr>
            <a:xfrm flipH="1">
              <a:off x="899593" y="3785542"/>
              <a:ext cx="288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400" b="1" dirty="0" smtClean="0"/>
                <a:t>!</a:t>
              </a:r>
              <a:endParaRPr lang="fr-FR" sz="4400" b="1" dirty="0"/>
            </a:p>
          </p:txBody>
        </p:sp>
      </p:grpSp>
      <p:sp>
        <p:nvSpPr>
          <p:cNvPr id="31" name="Rectangle 30"/>
          <p:cNvSpPr/>
          <p:nvPr/>
        </p:nvSpPr>
        <p:spPr>
          <a:xfrm>
            <a:off x="2555776" y="5302369"/>
            <a:ext cx="4027898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7) </a:t>
            </a: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On dresse un tableau de signes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/>
              <p:cNvSpPr txBox="1"/>
              <p:nvPr/>
            </p:nvSpPr>
            <p:spPr>
              <a:xfrm>
                <a:off x="3371883" y="2420888"/>
                <a:ext cx="2424253" cy="7000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2" name="ZoneText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1883" y="2420888"/>
                <a:ext cx="2424253" cy="70006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053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20" grpId="0"/>
      <p:bldP spid="22" grpId="0"/>
      <p:bldP spid="23" grpId="0"/>
      <p:bldP spid="31" grpId="0" animBg="1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383870" y="5652537"/>
              <a:ext cx="24724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4)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6) – 8)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531088" y="1429384"/>
                <a:ext cx="4057136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+3&gt;2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1088" y="1429384"/>
                <a:ext cx="4057136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1785660" y="2132856"/>
            <a:ext cx="550048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4) 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se ramène à une comparaison à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zéro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2974857" y="2780928"/>
                <a:ext cx="325332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⟺</m:t>
                        </m:r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+1&gt;</m:t>
                    </m:r>
                  </m:oMath>
                </a14:m>
                <a:r>
                  <a:rPr lang="fr-FR" sz="3200" dirty="0" smtClean="0"/>
                  <a:t>0</a:t>
                </a:r>
                <a:endParaRPr lang="fr-FR" sz="3200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4857" y="2780928"/>
                <a:ext cx="3253327" cy="492443"/>
              </a:xfrm>
              <a:prstGeom prst="rect">
                <a:avLst/>
              </a:prstGeom>
              <a:blipFill rotWithShape="0">
                <a:blip r:embed="rId3"/>
                <a:stretch>
                  <a:fillRect t="-23457" r="-6742" b="-506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3566855" y="3356992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3246083" y="4005064"/>
                <a:ext cx="268220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d>
                      <m:dPr>
                        <m:ctrlPr>
                          <a:rPr lang="fr-FR" sz="3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fr-FR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²</m:t>
                    </m:r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fr-FR" sz="3200" dirty="0" smtClean="0"/>
                  <a:t>0</a:t>
                </a:r>
                <a:endParaRPr lang="fr-FR" sz="32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6083" y="4005064"/>
                <a:ext cx="2682209" cy="492443"/>
              </a:xfrm>
              <a:prstGeom prst="rect">
                <a:avLst/>
              </a:prstGeom>
              <a:blipFill rotWithShape="0">
                <a:blip r:embed="rId4"/>
                <a:stretch>
                  <a:fillRect t="-24691" r="-8409" b="-493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/>
          <p:cNvSpPr/>
          <p:nvPr/>
        </p:nvSpPr>
        <p:spPr>
          <a:xfrm>
            <a:off x="3357056" y="4911551"/>
            <a:ext cx="241034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8) Autre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méthode</a:t>
            </a:r>
          </a:p>
        </p:txBody>
      </p:sp>
      <p:grpSp>
        <p:nvGrpSpPr>
          <p:cNvPr id="22" name="Groupe 21"/>
          <p:cNvGrpSpPr/>
          <p:nvPr/>
        </p:nvGrpSpPr>
        <p:grpSpPr>
          <a:xfrm>
            <a:off x="827584" y="3879988"/>
            <a:ext cx="4635236" cy="989172"/>
            <a:chOff x="2050376" y="2913751"/>
            <a:chExt cx="4635236" cy="989172"/>
          </a:xfrm>
        </p:grpSpPr>
        <p:sp>
          <p:nvSpPr>
            <p:cNvPr id="23" name="Ellipse 22"/>
            <p:cNvSpPr/>
            <p:nvPr/>
          </p:nvSpPr>
          <p:spPr>
            <a:xfrm>
              <a:off x="4716016" y="2913751"/>
              <a:ext cx="1969596" cy="77314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4" name="Connecteur droit 23"/>
            <p:cNvCxnSpPr/>
            <p:nvPr/>
          </p:nvCxnSpPr>
          <p:spPr>
            <a:xfrm flipV="1">
              <a:off x="4716016" y="3613576"/>
              <a:ext cx="504056" cy="289347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/>
            <p:nvPr/>
          </p:nvCxnSpPr>
          <p:spPr>
            <a:xfrm>
              <a:off x="2050376" y="3902923"/>
              <a:ext cx="266564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ZoneTexte 25"/>
          <p:cNvSpPr txBox="1"/>
          <p:nvPr/>
        </p:nvSpPr>
        <p:spPr>
          <a:xfrm>
            <a:off x="762129" y="4356393"/>
            <a:ext cx="2843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B050"/>
                </a:solidFill>
              </a:rPr>
              <a:t>Nombre positif</a:t>
            </a:r>
            <a:endParaRPr lang="fr-FR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3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9" grpId="0" animBg="1"/>
      <p:bldP spid="20" grpId="0"/>
      <p:bldP spid="21" grpId="0" animBg="1"/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5)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6) – 7)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024932" y="879684"/>
                <a:ext cx="5139356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&gt;−6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4932" y="879684"/>
                <a:ext cx="5139356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3446369" y="1628800"/>
            <a:ext cx="2251257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5) On développe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64061" y="2780928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2745758" y="2204864"/>
                <a:ext cx="362644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−6&gt;−6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5758" y="2204864"/>
                <a:ext cx="3626442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3112008" y="3356992"/>
                <a:ext cx="297216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2008" y="3356992"/>
                <a:ext cx="2972160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Connecteur droit 21"/>
          <p:cNvCxnSpPr/>
          <p:nvPr/>
        </p:nvCxnSpPr>
        <p:spPr>
          <a:xfrm flipV="1">
            <a:off x="4619920" y="2215896"/>
            <a:ext cx="576064" cy="49244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V="1">
            <a:off x="5779754" y="2192886"/>
            <a:ext cx="576064" cy="49244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580661" y="4078233"/>
            <a:ext cx="4027898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7) </a:t>
            </a: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On dresse un tableau de signes</a:t>
            </a:r>
          </a:p>
        </p:txBody>
      </p:sp>
    </p:spTree>
    <p:extLst>
      <p:ext uri="{BB962C8B-B14F-4D97-AF65-F5344CB8AC3E}">
        <p14:creationId xmlns:p14="http://schemas.microsoft.com/office/powerpoint/2010/main" val="121993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9" grpId="0"/>
      <p:bldP spid="20" grpId="0"/>
      <p:bldP spid="2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564904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fr-FR" sz="9800" cap="small" dirty="0" smtClean="0"/>
              <a:t>Fin</a:t>
            </a:r>
            <a:endParaRPr lang="fr-FR" sz="7200" cap="small" dirty="0"/>
          </a:p>
        </p:txBody>
      </p:sp>
    </p:spTree>
    <p:extLst>
      <p:ext uri="{BB962C8B-B14F-4D97-AF65-F5344CB8AC3E}">
        <p14:creationId xmlns:p14="http://schemas.microsoft.com/office/powerpoint/2010/main" val="404575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N°0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&gt;4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33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&gt;4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145871" y="3813892"/>
                <a:ext cx="291207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⇔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−4)&gt;0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5871" y="3813892"/>
                <a:ext cx="2912079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3167726" y="2770594"/>
                <a:ext cx="277242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⇔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−4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7726" y="2770594"/>
                <a:ext cx="2772426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821759" y="2152911"/>
            <a:ext cx="550048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4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) 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se ramène à une comparaison à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zéro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64063" y="3255367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0841" y="4335487"/>
            <a:ext cx="5242141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On reconnaît une inéquation produit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0437" y="4933571"/>
            <a:ext cx="437831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7) On dresse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un tableau de signes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1259632" y="5589240"/>
            <a:ext cx="6696744" cy="720080"/>
            <a:chOff x="1259632" y="5589240"/>
            <a:chExt cx="6696744" cy="720080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3301238" y="5625797"/>
              <a:ext cx="27567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4) – 6) – 2) – 7)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5257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832059" y="1463271"/>
                <a:ext cx="7484357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≤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−1+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059" y="1463271"/>
                <a:ext cx="7484357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61682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491783" y="1463271"/>
                <a:ext cx="416043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1783" y="1463271"/>
                <a:ext cx="4160434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66253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544938" y="1463271"/>
                <a:ext cx="411529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≤9</m:t>
                      </m:r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4938" y="1463271"/>
                <a:ext cx="4115294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33936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2062185" y="1455748"/>
                <a:ext cx="5030095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5(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−4)≤3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e>
                      </m:d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2185" y="1455748"/>
                <a:ext cx="5030095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79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992298" y="1429384"/>
                <a:ext cx="3235886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+2&gt;4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2298" y="1429384"/>
                <a:ext cx="3235886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53472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1457</Words>
  <Application>Microsoft Office PowerPoint</Application>
  <PresentationFormat>Affichage à l'écran (4:3)</PresentationFormat>
  <Paragraphs>220</Paragraphs>
  <Slides>27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Tableaux de signes Inéquations  Série 6</vt:lpstr>
      <vt:lpstr>Pour chaque inéquation, indiquer, dans l’ordre, les étapes à utiliser pour la résoudre. </vt:lpstr>
      <vt:lpstr>N°0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LOGIQUE</dc:title>
  <dc:creator>BASTIDE Christine</dc:creator>
  <cp:lastModifiedBy>auderi</cp:lastModifiedBy>
  <cp:revision>150</cp:revision>
  <cp:lastPrinted>2016-06-20T13:30:43Z</cp:lastPrinted>
  <dcterms:created xsi:type="dcterms:W3CDTF">2014-04-12T08:02:15Z</dcterms:created>
  <dcterms:modified xsi:type="dcterms:W3CDTF">2016-06-28T17:36:53Z</dcterms:modified>
</cp:coreProperties>
</file>