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6"/>
  </p:notesMasterIdLst>
  <p:sldIdLst>
    <p:sldId id="278" r:id="rId2"/>
    <p:sldId id="257" r:id="rId3"/>
    <p:sldId id="256" r:id="rId4"/>
    <p:sldId id="263" r:id="rId5"/>
    <p:sldId id="274" r:id="rId6"/>
    <p:sldId id="275" r:id="rId7"/>
    <p:sldId id="268" r:id="rId8"/>
    <p:sldId id="276" r:id="rId9"/>
    <p:sldId id="272" r:id="rId10"/>
    <p:sldId id="269" r:id="rId11"/>
    <p:sldId id="271" r:id="rId12"/>
    <p:sldId id="277" r:id="rId13"/>
    <p:sldId id="290" r:id="rId14"/>
    <p:sldId id="279" r:id="rId15"/>
    <p:sldId id="292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91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9" autoAdjust="0"/>
    <p:restoredTop sz="94660"/>
  </p:normalViewPr>
  <p:slideViewPr>
    <p:cSldViewPr>
      <p:cViewPr>
        <p:scale>
          <a:sx n="75" d="100"/>
          <a:sy n="75" d="100"/>
        </p:scale>
        <p:origin x="-660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6.wmf"/><Relationship Id="rId1" Type="http://schemas.openxmlformats.org/officeDocument/2006/relationships/image" Target="../media/image1.wmf"/><Relationship Id="rId4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1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1.wmf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13.wmf"/><Relationship Id="rId1" Type="http://schemas.openxmlformats.org/officeDocument/2006/relationships/image" Target="../media/image1.wmf"/><Relationship Id="rId4" Type="http://schemas.openxmlformats.org/officeDocument/2006/relationships/image" Target="../media/image3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14.wmf"/><Relationship Id="rId1" Type="http://schemas.openxmlformats.org/officeDocument/2006/relationships/image" Target="../media/image1.wmf"/><Relationship Id="rId4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5.wmf"/><Relationship Id="rId1" Type="http://schemas.openxmlformats.org/officeDocument/2006/relationships/image" Target="../media/image1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16.wmf"/><Relationship Id="rId1" Type="http://schemas.openxmlformats.org/officeDocument/2006/relationships/image" Target="../media/image1.wmf"/><Relationship Id="rId4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1.wmf"/><Relationship Id="rId4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2AFC81-3B29-4B3A-AB9A-B689FAC954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6123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2AFC81-3B29-4B3A-AB9A-B689FAC9545A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A16E0-ADC4-411B-862E-DA14845B78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BBB79-A019-464A-A0CE-4E073BDA20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0223B-DA16-4217-8A85-E01B9A297C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BDC28-9B1F-4044-B2C9-00181F4A20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9BFC4-74CA-4397-84C1-AA66163F891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8D562-3DB9-486B-A836-39D7E2813F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B4D7-8E1C-42DD-8AD1-40E9A8ADEC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7B9E1-760D-49E3-A0F7-E3CF161257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EF750-1BE6-4C02-AEE3-BE2D8322AE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4525E-11D5-4227-9307-C26D4C69DB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6D834-471E-4E99-934E-B35B34ADAA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advClick="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3D9EE1D-92DD-489D-ADBD-1F2EAECCCE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2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2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20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23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22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27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26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12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7.bin"/><Relationship Id="rId9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31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3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33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6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35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60.bin"/><Relationship Id="rId9" Type="http://schemas.openxmlformats.org/officeDocument/2006/relationships/image" Target="../media/image3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38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5.bin"/><Relationship Id="rId9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2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Développée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>Forme Factorisée</a:t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6000" b="1" cap="sm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6000" b="1" cap="sm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Série </a:t>
            </a:r>
            <a:r>
              <a:rPr lang="fr-FR" sz="6000" b="1" cap="sm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8718" y="501317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+mj-lt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714612" y="2547938"/>
          <a:ext cx="3768725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7" name="Équation" r:id="rId6" imgW="685800" imgH="266400" progId="Equation.3">
                  <p:embed/>
                </p:oleObj>
              </mc:Choice>
              <mc:Fallback>
                <p:oleObj name="Équation" r:id="rId6" imgW="68580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2547938"/>
                        <a:ext cx="3768725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N°8</a:t>
            </a:r>
            <a:endParaRPr lang="fr-FR" sz="40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2103453" y="2959100"/>
          <a:ext cx="4754563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" name="Équation" r:id="rId6" imgW="863280" imgH="164880" progId="Equation.3">
                  <p:embed/>
                </p:oleObj>
              </mc:Choice>
              <mc:Fallback>
                <p:oleObj name="Équation" r:id="rId6" imgW="863280" imgH="164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453" y="2959100"/>
                        <a:ext cx="4754563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N°9</a:t>
            </a:r>
            <a:endParaRPr lang="fr-FR" sz="40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42875" y="2773363"/>
          <a:ext cx="9012238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5" name="Équation" r:id="rId6" imgW="1638000" imgH="241200" progId="Equation.3">
                  <p:embed/>
                </p:oleObj>
              </mc:Choice>
              <mc:Fallback>
                <p:oleObj name="Équation" r:id="rId6" imgW="16380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2773363"/>
                        <a:ext cx="9012238" cy="132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N°10</a:t>
            </a:r>
            <a:endParaRPr lang="fr-FR" sz="40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2571750"/>
            <a:ext cx="8229600" cy="1143000"/>
          </a:xfrm>
          <a:ln w="38100">
            <a:noFill/>
          </a:ln>
        </p:spPr>
        <p:txBody>
          <a:bodyPr/>
          <a:lstStyle/>
          <a:p>
            <a:pPr>
              <a:defRPr/>
            </a:pPr>
            <a:r>
              <a:rPr lang="fr-FR" sz="8000" cap="sm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Correction</a:t>
            </a:r>
            <a:endParaRPr lang="fr-FR" sz="8000" cap="sm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9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ZoneTexte 4"/>
          <p:cNvSpPr txBox="1">
            <a:spLocks noChangeArrowheads="1"/>
          </p:cNvSpPr>
          <p:nvPr/>
        </p:nvSpPr>
        <p:spPr bwMode="auto">
          <a:xfrm>
            <a:off x="1571604" y="2000240"/>
            <a:ext cx="66437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Le carré 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19 est 361 </a:t>
            </a:r>
          </a:p>
        </p:txBody>
      </p:sp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/>
              <a:t>N°1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VRAI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2071670" y="4010035"/>
          <a:ext cx="3297238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80" name="Équation" r:id="rId6" imgW="939600" imgH="228600" progId="Equation.3">
                  <p:embed/>
                </p:oleObj>
              </mc:Choice>
              <mc:Fallback>
                <p:oleObj name="Équation" r:id="rId6" imgW="9396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4010035"/>
                        <a:ext cx="3297238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5429256" y="4152909"/>
          <a:ext cx="3338516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81" name="Équation" r:id="rId8" imgW="1028520" imgH="164880" progId="Equation.3">
                  <p:embed/>
                </p:oleObj>
              </mc:Choice>
              <mc:Fallback>
                <p:oleObj name="Équation" r:id="rId8" imgW="102852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4152909"/>
                        <a:ext cx="3338516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14282" y="4071942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0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N°2</a:t>
            </a:r>
            <a:endParaRPr lang="fr-FR" sz="4000" dirty="0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VRAI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364158" y="4071942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671346"/>
              </p:ext>
            </p:extLst>
          </p:nvPr>
        </p:nvGraphicFramePr>
        <p:xfrm>
          <a:off x="2120076" y="1700808"/>
          <a:ext cx="433228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1" name="Équation" r:id="rId6" imgW="787400" imgH="241300" progId="Equation.3">
                  <p:embed/>
                </p:oleObj>
              </mc:Choice>
              <mc:Fallback>
                <p:oleObj name="Équation" r:id="rId6" imgW="7874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076" y="1700808"/>
                        <a:ext cx="4332287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883411"/>
              </p:ext>
            </p:extLst>
          </p:nvPr>
        </p:nvGraphicFramePr>
        <p:xfrm>
          <a:off x="3428777" y="4006854"/>
          <a:ext cx="3519487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2" name="Équation" r:id="rId8" imgW="1002865" imgH="228501" progId="Equation.3">
                  <p:embed/>
                </p:oleObj>
              </mc:Choice>
              <mc:Fallback>
                <p:oleObj name="Équation" r:id="rId8" imgW="1002865" imgH="22850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777" y="4006854"/>
                        <a:ext cx="3519487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190530"/>
              </p:ext>
            </p:extLst>
          </p:nvPr>
        </p:nvGraphicFramePr>
        <p:xfrm>
          <a:off x="7069162" y="4135611"/>
          <a:ext cx="3111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3" name="Équation" r:id="rId10" imgW="88746" imgH="152136" progId="Equation.3">
                  <p:embed/>
                </p:oleObj>
              </mc:Choice>
              <mc:Fallback>
                <p:oleObj name="Équation" r:id="rId10" imgW="88746" imgH="15213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9162" y="4135611"/>
                        <a:ext cx="31115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6192738"/>
      </p:ext>
    </p:extLst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2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2571736" y="2000240"/>
          <a:ext cx="4322762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3" name="Équation" r:id="rId6" imgW="787320" imgH="164880" progId="Equation.3">
                  <p:embed/>
                </p:oleObj>
              </mc:Choice>
              <mc:Fallback>
                <p:oleObj name="Équation" r:id="rId6" imgW="787320" imgH="164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2000240"/>
                        <a:ext cx="4322762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N°3</a:t>
            </a:r>
            <a:endParaRPr lang="fr-FR" sz="4000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770896"/>
              </p:ext>
            </p:extLst>
          </p:nvPr>
        </p:nvGraphicFramePr>
        <p:xfrm>
          <a:off x="2160000" y="4140842"/>
          <a:ext cx="5184576" cy="57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4" name="Équation" r:id="rId8" imgW="4533840" imgH="520560" progId="Equation.3">
                  <p:embed/>
                </p:oleObj>
              </mc:Choice>
              <mc:Fallback>
                <p:oleObj name="Équation" r:id="rId8" imgW="4533840" imgH="5205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000" y="4140842"/>
                        <a:ext cx="5184576" cy="57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214282" y="4071942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244557"/>
              </p:ext>
            </p:extLst>
          </p:nvPr>
        </p:nvGraphicFramePr>
        <p:xfrm>
          <a:off x="3647380" y="4714884"/>
          <a:ext cx="52451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5" name="Équation" r:id="rId10" imgW="1498320" imgH="203040" progId="Equation.3">
                  <p:embed/>
                </p:oleObj>
              </mc:Choice>
              <mc:Fallback>
                <p:oleObj name="Équation" r:id="rId10" imgW="14983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7380" y="4714884"/>
                        <a:ext cx="524510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79512" y="5663207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0u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Rectangle 24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" name="Rectangle 2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" name="Rectangle 2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062629"/>
              </p:ext>
            </p:extLst>
          </p:nvPr>
        </p:nvGraphicFramePr>
        <p:xfrm>
          <a:off x="1115617" y="5777336"/>
          <a:ext cx="7488832" cy="510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6" name="Équation" r:id="rId12" imgW="7124700" imgH="482600" progId="Equation.3">
                  <p:embed/>
                </p:oleObj>
              </mc:Choice>
              <mc:Fallback>
                <p:oleObj name="Équation" r:id="rId12" imgW="7124700" imgH="482600" progId="Equation.3">
                  <p:embed/>
                  <p:pic>
                    <p:nvPicPr>
                      <p:cNvPr id="0" name="Object 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7" y="5777336"/>
                        <a:ext cx="7488832" cy="510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1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ZoneTexte 4"/>
          <p:cNvSpPr txBox="1">
            <a:spLocks noChangeArrowheads="1"/>
          </p:cNvSpPr>
          <p:nvPr/>
        </p:nvSpPr>
        <p:spPr bwMode="auto">
          <a:xfrm>
            <a:off x="1428728" y="2000240"/>
            <a:ext cx="66437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Le carré de 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est 4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²</a:t>
            </a:r>
            <a:endParaRPr lang="fr-FR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N°4</a:t>
            </a:r>
            <a:endParaRPr lang="fr-FR" sz="4000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549574"/>
              </p:ext>
            </p:extLst>
          </p:nvPr>
        </p:nvGraphicFramePr>
        <p:xfrm>
          <a:off x="4093195" y="4000504"/>
          <a:ext cx="155892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2" name="Équation" r:id="rId6" imgW="444240" imgH="228600" progId="Equation.3">
                  <p:embed/>
                </p:oleObj>
              </mc:Choice>
              <mc:Fallback>
                <p:oleObj name="Équation" r:id="rId6" imgW="44424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3195" y="4000504"/>
                        <a:ext cx="1558925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2012230" y="4071942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194610"/>
              </p:ext>
            </p:extLst>
          </p:nvPr>
        </p:nvGraphicFramePr>
        <p:xfrm>
          <a:off x="5795963" y="4000500"/>
          <a:ext cx="106680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3" name="Équation" r:id="rId8" imgW="304560" imgH="203040" progId="Equation.3">
                  <p:embed/>
                </p:oleObj>
              </mc:Choice>
              <mc:Fallback>
                <p:oleObj name="Équation" r:id="rId8" imgW="30456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4000500"/>
                        <a:ext cx="1066800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195763" y="2659063"/>
          <a:ext cx="4064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5" name="Équation" r:id="rId6" imgW="114120" imgH="203040" progId="Equation.3">
                  <p:embed/>
                </p:oleObj>
              </mc:Choice>
              <mc:Fallback>
                <p:oleObj name="Équation" r:id="rId6" imgW="1141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5763" y="2659063"/>
                        <a:ext cx="406400" cy="722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6"/>
          <p:cNvGraphicFramePr>
            <a:graphicFrameLocks noChangeAspect="1"/>
          </p:cNvGraphicFramePr>
          <p:nvPr/>
        </p:nvGraphicFramePr>
        <p:xfrm>
          <a:off x="2214546" y="1500174"/>
          <a:ext cx="4465638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6" name="Équation" r:id="rId8" imgW="812520" imgH="266400" progId="Equation.3">
                  <p:embed/>
                </p:oleObj>
              </mc:Choice>
              <mc:Fallback>
                <p:oleObj name="Équation" r:id="rId8" imgW="812520" imgH="26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1500174"/>
                        <a:ext cx="4465638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N°5</a:t>
            </a:r>
            <a:endParaRPr lang="fr-FR" sz="4000" dirty="0"/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2143108" y="3786190"/>
          <a:ext cx="677068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7" name="Équation" r:id="rId10" imgW="1930320" imgH="266400" progId="Equation.3">
                  <p:embed/>
                </p:oleObj>
              </mc:Choice>
              <mc:Fallback>
                <p:oleObj name="Équation" r:id="rId10" imgW="193032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3786190"/>
                        <a:ext cx="6770688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85720" y="4000504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4071934" y="4643446"/>
          <a:ext cx="21336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8" name="Équation" r:id="rId12" imgW="609480" imgH="203040" progId="Equation.3">
                  <p:embed/>
                </p:oleObj>
              </mc:Choice>
              <mc:Fallback>
                <p:oleObj name="Équation" r:id="rId12" imgW="6094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4643446"/>
                        <a:ext cx="213360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8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428596" y="1214422"/>
            <a:ext cx="60721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En développant 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2627784" y="2214554"/>
            <a:ext cx="6054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on obtient </a:t>
            </a:r>
          </a:p>
        </p:txBody>
      </p:sp>
      <p:sp>
        <p:nvSpPr>
          <p:cNvPr id="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N°6</a:t>
            </a:r>
            <a:endParaRPr lang="fr-FR" sz="4000" dirty="0"/>
          </a:p>
        </p:txBody>
      </p:sp>
      <p:graphicFrame>
        <p:nvGraphicFramePr>
          <p:cNvPr id="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456141"/>
              </p:ext>
            </p:extLst>
          </p:nvPr>
        </p:nvGraphicFramePr>
        <p:xfrm>
          <a:off x="3071043" y="4143375"/>
          <a:ext cx="2005013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9" name="Équation" r:id="rId6" imgW="571320" imgH="228600" progId="Equation.3">
                  <p:embed/>
                </p:oleObj>
              </mc:Choice>
              <mc:Fallback>
                <p:oleObj name="Équation" r:id="rId6" imgW="57132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043" y="4143375"/>
                        <a:ext cx="2005013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1076126" y="4211647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78938"/>
              </p:ext>
            </p:extLst>
          </p:nvPr>
        </p:nvGraphicFramePr>
        <p:xfrm>
          <a:off x="5113362" y="4106590"/>
          <a:ext cx="226695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0" name="Équation" r:id="rId8" imgW="647640" imgH="203040" progId="Equation.3">
                  <p:embed/>
                </p:oleObj>
              </mc:Choice>
              <mc:Fallback>
                <p:oleObj name="Équation" r:id="rId8" imgW="64764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362" y="4106590"/>
                        <a:ext cx="226695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2643174" y="3286943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588812"/>
              </p:ext>
            </p:extLst>
          </p:nvPr>
        </p:nvGraphicFramePr>
        <p:xfrm>
          <a:off x="5148263" y="1124794"/>
          <a:ext cx="2170112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1" name="Équation" r:id="rId10" imgW="1333500" imgH="622300" progId="Equation.3">
                  <p:embed/>
                </p:oleObj>
              </mc:Choice>
              <mc:Fallback>
                <p:oleObj name="Équation" r:id="rId10" imgW="1333500" imgH="622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124794"/>
                        <a:ext cx="2170112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154204"/>
              </p:ext>
            </p:extLst>
          </p:nvPr>
        </p:nvGraphicFramePr>
        <p:xfrm>
          <a:off x="5724128" y="2067818"/>
          <a:ext cx="2093913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2" name="Équation" r:id="rId12" imgW="406048" imgH="215713" progId="Equation.3">
                  <p:embed/>
                </p:oleObj>
              </mc:Choice>
              <mc:Fallback>
                <p:oleObj name="Équation" r:id="rId12" imgW="406048" imgH="21571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067818"/>
                        <a:ext cx="2093913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857224" y="2500306"/>
            <a:ext cx="607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>
                <a:latin typeface="Times New Roman" pitchFamily="18" charset="0"/>
                <a:cs typeface="Times New Roman" pitchFamily="18" charset="0"/>
              </a:rPr>
              <a:t>En factorisant 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                   ,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2819722" y="3357562"/>
            <a:ext cx="6000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obtient 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971600" y="857250"/>
            <a:ext cx="68407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Répondre par </a:t>
            </a:r>
            <a:r>
              <a:rPr lang="fr-FR" sz="4000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VRAI</a:t>
            </a:r>
            <a:r>
              <a:rPr lang="fr-FR" sz="40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ou </a:t>
            </a:r>
            <a:r>
              <a:rPr lang="fr-FR" sz="4000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FAUX</a:t>
            </a:r>
            <a:endParaRPr lang="fr-FR" sz="4000" dirty="0">
              <a:solidFill>
                <a:srgbClr val="C0000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2786050" y="1643050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>
                <a:latin typeface="Times New Roman" pitchFamily="18" charset="0"/>
                <a:cs typeface="Times New Roman" pitchFamily="18" charset="0"/>
              </a:rPr>
              <a:t>Un exemple : </a:t>
            </a:r>
          </a:p>
        </p:txBody>
      </p:sp>
      <p:sp>
        <p:nvSpPr>
          <p:cNvPr id="20" name="ZoneTexte 19"/>
          <p:cNvSpPr txBox="1">
            <a:spLocks noChangeArrowheads="1"/>
          </p:cNvSpPr>
          <p:nvPr/>
        </p:nvSpPr>
        <p:spPr bwMode="auto">
          <a:xfrm>
            <a:off x="2804318" y="422108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 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1142976" y="528638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675588"/>
              </p:ext>
            </p:extLst>
          </p:nvPr>
        </p:nvGraphicFramePr>
        <p:xfrm>
          <a:off x="4005263" y="2513013"/>
          <a:ext cx="14890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" name="Équation" r:id="rId6" imgW="1485720" imgH="507960" progId="Equation.3">
                  <p:embed/>
                </p:oleObj>
              </mc:Choice>
              <mc:Fallback>
                <p:oleObj name="Équation" r:id="rId6" imgW="1485720" imgH="50796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5263" y="2513013"/>
                        <a:ext cx="148907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302317"/>
              </p:ext>
            </p:extLst>
          </p:nvPr>
        </p:nvGraphicFramePr>
        <p:xfrm>
          <a:off x="5102324" y="3356992"/>
          <a:ext cx="14859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" name="Équation" r:id="rId8" imgW="1485900" imgH="622300" progId="Equation.3">
                  <p:embed/>
                </p:oleObj>
              </mc:Choice>
              <mc:Fallback>
                <p:oleObj name="Équation" r:id="rId8" imgW="1485900" imgH="62230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2324" y="3356992"/>
                        <a:ext cx="1485900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" name="Rectangle 2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Rectangle 2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261617"/>
              </p:ext>
            </p:extLst>
          </p:nvPr>
        </p:nvGraphicFramePr>
        <p:xfrm>
          <a:off x="3267821" y="5286388"/>
          <a:ext cx="18383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" name="Équation" r:id="rId10" imgW="1841500" imgH="508000" progId="Equation.3">
                  <p:embed/>
                </p:oleObj>
              </mc:Choice>
              <mc:Fallback>
                <p:oleObj name="Équation" r:id="rId10" imgW="1841500" imgH="508000" progId="Equation.3">
                  <p:embed/>
                  <p:pic>
                    <p:nvPicPr>
                      <p:cNvPr id="0" name="Object 2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7821" y="5286388"/>
                        <a:ext cx="183832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580180"/>
              </p:ext>
            </p:extLst>
          </p:nvPr>
        </p:nvGraphicFramePr>
        <p:xfrm>
          <a:off x="5220072" y="5353397"/>
          <a:ext cx="2733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" name="Équation" r:id="rId12" imgW="2730500" imgH="520700" progId="Equation.3">
                  <p:embed/>
                </p:oleObj>
              </mc:Choice>
              <mc:Fallback>
                <p:oleObj name="Équation" r:id="rId12" imgW="2730500" imgH="520700" progId="Equation.3">
                  <p:embed/>
                  <p:pic>
                    <p:nvPicPr>
                      <p:cNvPr id="0" name="Object 3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5353397"/>
                        <a:ext cx="273367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  <p:bldP spid="20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000232" y="1428736"/>
          <a:ext cx="4746625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7" name="Équation" r:id="rId6" imgW="863280" imgH="266400" progId="Equation.3">
                  <p:embed/>
                </p:oleObj>
              </mc:Choice>
              <mc:Fallback>
                <p:oleObj name="Équation" r:id="rId6" imgW="86328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1428736"/>
                        <a:ext cx="4746625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N°7</a:t>
            </a: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1057275" y="4429125"/>
          <a:ext cx="806450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8" name="Équation" r:id="rId8" imgW="2298600" imgH="266400" progId="Equation.3">
                  <p:embed/>
                </p:oleObj>
              </mc:Choice>
              <mc:Fallback>
                <p:oleObj name="Équation" r:id="rId8" imgW="2298600" imgH="266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4429125"/>
                        <a:ext cx="8064500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42844" y="385762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383360"/>
              </p:ext>
            </p:extLst>
          </p:nvPr>
        </p:nvGraphicFramePr>
        <p:xfrm>
          <a:off x="3348038" y="5373688"/>
          <a:ext cx="19685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9" name="Équation" r:id="rId10" imgW="1777680" imgH="469800" progId="Equation.3">
                  <p:embed/>
                </p:oleObj>
              </mc:Choice>
              <mc:Fallback>
                <p:oleObj name="Équation" r:id="rId10" imgW="1777680" imgH="469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5373688"/>
                        <a:ext cx="196850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FAUX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464789"/>
              </p:ext>
            </p:extLst>
          </p:nvPr>
        </p:nvGraphicFramePr>
        <p:xfrm>
          <a:off x="2411760" y="1357298"/>
          <a:ext cx="3768725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7" name="Équation" r:id="rId6" imgW="685800" imgH="266400" progId="Equation.3">
                  <p:embed/>
                </p:oleObj>
              </mc:Choice>
              <mc:Fallback>
                <p:oleObj name="Équation" r:id="rId6" imgW="68580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357298"/>
                        <a:ext cx="3768725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N°8</a:t>
            </a:r>
            <a:endParaRPr lang="fr-FR" sz="4000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638351"/>
              </p:ext>
            </p:extLst>
          </p:nvPr>
        </p:nvGraphicFramePr>
        <p:xfrm>
          <a:off x="2285984" y="4034706"/>
          <a:ext cx="4367213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8" name="Équation" r:id="rId8" imgW="1244520" imgH="266400" progId="Equation.3">
                  <p:embed/>
                </p:oleObj>
              </mc:Choice>
              <mc:Fallback>
                <p:oleObj name="Équation" r:id="rId8" imgW="1244520" imgH="266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4034706"/>
                        <a:ext cx="4367213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357158" y="4223047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825577"/>
              </p:ext>
            </p:extLst>
          </p:nvPr>
        </p:nvGraphicFramePr>
        <p:xfrm>
          <a:off x="6643702" y="4308772"/>
          <a:ext cx="173355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9" name="Équation" r:id="rId10" imgW="495000" imgH="164880" progId="Equation.3">
                  <p:embed/>
                </p:oleObj>
              </mc:Choice>
              <mc:Fallback>
                <p:oleObj name="Équation" r:id="rId10" imgW="49500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702" y="4308772"/>
                        <a:ext cx="1733550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VRAI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89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643000"/>
              </p:ext>
            </p:extLst>
          </p:nvPr>
        </p:nvGraphicFramePr>
        <p:xfrm>
          <a:off x="2178813" y="1772816"/>
          <a:ext cx="4754563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90" name="Équation" r:id="rId6" imgW="863280" imgH="164880" progId="Equation.3">
                  <p:embed/>
                </p:oleObj>
              </mc:Choice>
              <mc:Fallback>
                <p:oleObj name="Équation" r:id="rId6" imgW="863280" imgH="164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813" y="1772816"/>
                        <a:ext cx="4754563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N°9</a:t>
            </a:r>
            <a:endParaRPr lang="fr-FR" sz="4000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232537"/>
              </p:ext>
            </p:extLst>
          </p:nvPr>
        </p:nvGraphicFramePr>
        <p:xfrm>
          <a:off x="2178813" y="3967896"/>
          <a:ext cx="4761092" cy="535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91" name="Équation" r:id="rId8" imgW="4483080" imgH="520560" progId="Equation.3">
                  <p:embed/>
                </p:oleObj>
              </mc:Choice>
              <mc:Fallback>
                <p:oleObj name="Équation" r:id="rId8" imgW="4483080" imgH="520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813" y="3967896"/>
                        <a:ext cx="4761092" cy="5358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42844" y="385762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176369"/>
              </p:ext>
            </p:extLst>
          </p:nvPr>
        </p:nvGraphicFramePr>
        <p:xfrm>
          <a:off x="3556000" y="4503738"/>
          <a:ext cx="45339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92" name="Équation" r:id="rId10" imgW="1295280" imgH="203040" progId="Equation.3">
                  <p:embed/>
                </p:oleObj>
              </mc:Choice>
              <mc:Fallback>
                <p:oleObj name="Équation" r:id="rId10" imgW="12952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0" y="4503738"/>
                        <a:ext cx="453390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825922"/>
              </p:ext>
            </p:extLst>
          </p:nvPr>
        </p:nvGraphicFramePr>
        <p:xfrm>
          <a:off x="3532190" y="5301208"/>
          <a:ext cx="1468438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93" name="Équation" r:id="rId12" imgW="431640" imgH="164880" progId="Equation.3">
                  <p:embed/>
                </p:oleObj>
              </mc:Choice>
              <mc:Fallback>
                <p:oleObj name="Équation" r:id="rId12" imgW="43164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190" y="5301208"/>
                        <a:ext cx="1468438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VRAI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5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71406" y="1500174"/>
          <a:ext cx="9012238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55" name="Équation" r:id="rId6" imgW="1638000" imgH="241200" progId="Equation.3">
                  <p:embed/>
                </p:oleObj>
              </mc:Choice>
              <mc:Fallback>
                <p:oleObj name="Équation" r:id="rId6" imgW="16380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06" y="1500174"/>
                        <a:ext cx="9012238" cy="132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N°10</a:t>
            </a:r>
            <a:endParaRPr lang="fr-FR" sz="4000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1000100" y="4500570"/>
          <a:ext cx="7840662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56" name="Équation" r:id="rId8" imgW="2234880" imgH="228600" progId="Equation.3">
                  <p:embed/>
                </p:oleObj>
              </mc:Choice>
              <mc:Fallback>
                <p:oleObj name="Équation" r:id="rId8" imgW="2234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500570"/>
                        <a:ext cx="7840662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40022" y="385762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 effet : 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214810" y="5214950"/>
          <a:ext cx="217805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57" name="Équation" r:id="rId10" imgW="622080" imgH="228600" progId="Equation.3">
                  <p:embed/>
                </p:oleObj>
              </mc:Choice>
              <mc:Fallback>
                <p:oleObj name="Équation" r:id="rId10" imgW="6220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5214950"/>
                        <a:ext cx="2178050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2643174" y="3143248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Réponse :   VRAI</a:t>
            </a:r>
            <a:r>
              <a:rPr lang="fr-FR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  <a:noFill/>
          <a:ln w="25400">
            <a:noFill/>
          </a:ln>
        </p:spPr>
        <p:txBody>
          <a:bodyPr/>
          <a:lstStyle/>
          <a:p>
            <a:r>
              <a:rPr lang="fr-FR" sz="8000" cap="sm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</a:t>
            </a:r>
            <a:endParaRPr lang="fr-FR" sz="8000" cap="sm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09843"/>
      </p:ext>
    </p:extLst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ZoneTexte 4"/>
          <p:cNvSpPr txBox="1">
            <a:spLocks noChangeArrowheads="1"/>
          </p:cNvSpPr>
          <p:nvPr/>
        </p:nvSpPr>
        <p:spPr bwMode="auto">
          <a:xfrm>
            <a:off x="1571604" y="2928934"/>
            <a:ext cx="66437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Le carré 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19 est 361 </a:t>
            </a:r>
          </a:p>
        </p:txBody>
      </p:sp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/>
              <a:t>N°1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2571750" y="2752725"/>
          <a:ext cx="4332288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" name="Équation" r:id="rId6" imgW="787320" imgH="241200" progId="Equation.3">
                  <p:embed/>
                </p:oleObj>
              </mc:Choice>
              <mc:Fallback>
                <p:oleObj name="Équation" r:id="rId6" imgW="78732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2752725"/>
                        <a:ext cx="4332288" cy="132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N°2</a:t>
            </a:r>
            <a:endParaRPr lang="fr-FR" sz="40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2571736" y="2959100"/>
          <a:ext cx="4322762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" name="Équation" r:id="rId6" imgW="787320" imgH="164880" progId="Equation.3">
                  <p:embed/>
                </p:oleObj>
              </mc:Choice>
              <mc:Fallback>
                <p:oleObj name="Équation" r:id="rId6" imgW="787320" imgH="164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2959100"/>
                        <a:ext cx="4322762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N°3</a:t>
            </a:r>
            <a:endParaRPr lang="fr-FR" sz="40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ZoneTexte 4"/>
          <p:cNvSpPr txBox="1">
            <a:spLocks noChangeArrowheads="1"/>
          </p:cNvSpPr>
          <p:nvPr/>
        </p:nvSpPr>
        <p:spPr bwMode="auto">
          <a:xfrm>
            <a:off x="1428729" y="2935288"/>
            <a:ext cx="66437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Le carré de 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est 4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²</a:t>
            </a:r>
            <a:endParaRPr lang="fr-FR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N°4</a:t>
            </a:r>
            <a:endParaRPr lang="fr-FR" sz="4000" dirty="0"/>
          </a:p>
        </p:txBody>
      </p:sp>
      <p:sp>
        <p:nvSpPr>
          <p:cNvPr id="2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3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195763" y="2659063"/>
          <a:ext cx="4064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4" name="Équation" r:id="rId6" imgW="114120" imgH="203040" progId="Equation.3">
                  <p:embed/>
                </p:oleObj>
              </mc:Choice>
              <mc:Fallback>
                <p:oleObj name="Équation" r:id="rId6" imgW="1141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5763" y="2659063"/>
                        <a:ext cx="406400" cy="722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N°5</a:t>
            </a:r>
            <a:endParaRPr lang="fr-FR" sz="4000" dirty="0"/>
          </a:p>
        </p:txBody>
      </p:sp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1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254579"/>
              </p:ext>
            </p:extLst>
          </p:nvPr>
        </p:nvGraphicFramePr>
        <p:xfrm>
          <a:off x="2214563" y="2492896"/>
          <a:ext cx="4465637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" name="Équation" r:id="rId8" imgW="812447" imgH="266584" progId="Equation.3">
                  <p:embed/>
                </p:oleObj>
              </mc:Choice>
              <mc:Fallback>
                <p:oleObj name="Équation" r:id="rId8" imgW="812447" imgH="26658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2492896"/>
                        <a:ext cx="4465637" cy="1465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5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-2143125" y="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6" name="Équation" showAsIcon="1" r:id="rId6" imgW="914400" imgH="714240" progId="Equation.3">
                  <p:embed/>
                </p:oleObj>
              </mc:Choice>
              <mc:Fallback>
                <p:oleObj name="Équation" showAsIcon="1" r:id="rId6" imgW="914400" imgH="71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143125" y="0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500034" y="2104715"/>
            <a:ext cx="60721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En développant 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2915816" y="3571876"/>
            <a:ext cx="6054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dirty="0">
                <a:latin typeface="Times New Roman" pitchFamily="18" charset="0"/>
                <a:cs typeface="Times New Roman" pitchFamily="18" charset="0"/>
              </a:rPr>
              <a:t>on obtient </a:t>
            </a:r>
          </a:p>
        </p:txBody>
      </p:sp>
      <p:graphicFrame>
        <p:nvGraphicFramePr>
          <p:cNvPr id="308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677497"/>
              </p:ext>
            </p:extLst>
          </p:nvPr>
        </p:nvGraphicFramePr>
        <p:xfrm>
          <a:off x="5934305" y="3394800"/>
          <a:ext cx="2094079" cy="107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7" name="Équation" r:id="rId8" imgW="406080" imgH="215640" progId="Equation.3">
                  <p:embed/>
                </p:oleObj>
              </mc:Choice>
              <mc:Fallback>
                <p:oleObj name="Équation" r:id="rId8" imgW="40608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4305" y="3394800"/>
                        <a:ext cx="2094079" cy="10721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N°6</a:t>
            </a:r>
            <a:endParaRPr lang="fr-FR" sz="4000" dirty="0"/>
          </a:p>
        </p:txBody>
      </p:sp>
      <p:sp>
        <p:nvSpPr>
          <p:cNvPr id="2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108406"/>
              </p:ext>
            </p:extLst>
          </p:nvPr>
        </p:nvGraphicFramePr>
        <p:xfrm>
          <a:off x="5148262" y="1988840"/>
          <a:ext cx="217073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8" name="Équation" r:id="rId10" imgW="1333500" imgH="622300" progId="Equation.3">
                  <p:embed/>
                </p:oleObj>
              </mc:Choice>
              <mc:Fallback>
                <p:oleObj name="Équation" r:id="rId10" imgW="1333500" imgH="6223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2" y="1988840"/>
                        <a:ext cx="2170739" cy="10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2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039953" y="2547938"/>
          <a:ext cx="4746625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" name="Équation" r:id="rId6" imgW="863280" imgH="266400" progId="Equation.3">
                  <p:embed/>
                </p:oleObj>
              </mc:Choice>
              <mc:Fallback>
                <p:oleObj name="Équation" r:id="rId6" imgW="86328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9953" y="2547938"/>
                        <a:ext cx="4746625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5"/>
          <p:cNvSpPr txBox="1">
            <a:spLocks noChangeArrowheads="1"/>
          </p:cNvSpPr>
          <p:nvPr/>
        </p:nvSpPr>
        <p:spPr bwMode="auto">
          <a:xfrm>
            <a:off x="2286000" y="428625"/>
            <a:ext cx="4214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dirty="0" smtClean="0"/>
              <a:t>N°7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170</Words>
  <Application>Microsoft Office PowerPoint</Application>
  <PresentationFormat>Affichage à l'écran (4:3)</PresentationFormat>
  <Paragraphs>80</Paragraphs>
  <Slides>24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Modèle par défaut</vt:lpstr>
      <vt:lpstr>Equation</vt:lpstr>
      <vt:lpstr>Équation</vt:lpstr>
      <vt:lpstr>Microsoft Éditeur d'équations 3.0</vt:lpstr>
      <vt:lpstr>Forme Développée Forme Factorisée  Série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Claudine Bertrand-Gorge</dc:creator>
  <cp:lastModifiedBy>auderi</cp:lastModifiedBy>
  <cp:revision>63</cp:revision>
  <dcterms:created xsi:type="dcterms:W3CDTF">2008-07-30T16:13:30Z</dcterms:created>
  <dcterms:modified xsi:type="dcterms:W3CDTF">2015-09-30T16:40:41Z</dcterms:modified>
</cp:coreProperties>
</file>