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338" r:id="rId2"/>
    <p:sldId id="324" r:id="rId3"/>
    <p:sldId id="287" r:id="rId4"/>
    <p:sldId id="288" r:id="rId5"/>
    <p:sldId id="318" r:id="rId6"/>
    <p:sldId id="326" r:id="rId7"/>
    <p:sldId id="350" r:id="rId8"/>
    <p:sldId id="349" r:id="rId9"/>
    <p:sldId id="340" r:id="rId10"/>
    <p:sldId id="341" r:id="rId11"/>
    <p:sldId id="342" r:id="rId12"/>
    <p:sldId id="343" r:id="rId13"/>
    <p:sldId id="315" r:id="rId14"/>
    <p:sldId id="327" r:id="rId15"/>
    <p:sldId id="328" r:id="rId16"/>
    <p:sldId id="329" r:id="rId17"/>
    <p:sldId id="334" r:id="rId18"/>
    <p:sldId id="336" r:id="rId19"/>
    <p:sldId id="337" r:id="rId20"/>
    <p:sldId id="344" r:id="rId21"/>
    <p:sldId id="346" r:id="rId22"/>
    <p:sldId id="347" r:id="rId23"/>
    <p:sldId id="348" r:id="rId24"/>
    <p:sldId id="314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47" autoAdjust="0"/>
    <p:restoredTop sz="94660"/>
  </p:normalViewPr>
  <p:slideViewPr>
    <p:cSldViewPr>
      <p:cViewPr varScale="1">
        <p:scale>
          <a:sx n="135" d="100"/>
          <a:sy n="135" d="100"/>
        </p:scale>
        <p:origin x="113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 smtClean="0"/>
              <a:t>Second degré</a:t>
            </a:r>
            <a:br>
              <a:rPr lang="fr-FR" sz="8900" dirty="0" smtClean="0"/>
            </a:br>
            <a:r>
              <a:rPr lang="fr-FR" smtClean="0"/>
              <a:t>Série 11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099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i="1" dirty="0" smtClean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/>
                  <a:t>On donne S =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fr-FR" sz="4000" dirty="0" smtClean="0"/>
                  <a:t> </a:t>
                </a:r>
                <a:r>
                  <a:rPr lang="fr-FR" sz="4000" dirty="0"/>
                  <a:t>et P =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4000" dirty="0"/>
              </a:p>
              <a:p>
                <a:pPr marL="0" indent="0" algn="ctr">
                  <a:buNone/>
                </a:pPr>
                <a:endParaRPr lang="fr-FR" sz="4000" dirty="0"/>
              </a:p>
              <a:p>
                <a:pPr marL="0" indent="0" algn="ctr">
                  <a:buNone/>
                </a:pPr>
                <a:r>
                  <a:rPr lang="fr-FR" sz="4000" dirty="0"/>
                  <a:t>Déterminer le signe des racines de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4000" dirty="0"/>
                  <a:t>.</a:t>
                </a: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48" r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394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1"/>
                    </a:solidFill>
                  </a:rPr>
                  <a:t>VRAI ou FAUX ?</a:t>
                </a:r>
                <a:endParaRPr lang="fr-FR" sz="40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1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alors </a:t>
                </a:r>
                <a:r>
                  <a:rPr lang="fr-FR" sz="4000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fr-FR" sz="4000" dirty="0" smtClean="0">
                    <a:solidFill>
                      <a:schemeClr val="tx1"/>
                    </a:solidFill>
                  </a:rPr>
                  <a:t> admet deux racines opposées.</a:t>
                </a:r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 r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110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1"/>
                    </a:solidFill>
                  </a:rPr>
                  <a:t>VRAI ou FAUX ?</a:t>
                </a:r>
              </a:p>
              <a:p>
                <a:pPr marL="0" indent="0" algn="ctr">
                  <a:buNone/>
                </a:pPr>
                <a:endParaRPr lang="fr-FR" sz="40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1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alors </a:t>
                </a:r>
                <a:r>
                  <a:rPr lang="fr-FR" sz="4000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fr-FR" sz="4000" dirty="0" smtClean="0">
                    <a:solidFill>
                      <a:schemeClr val="tx1"/>
                    </a:solidFill>
                  </a:rPr>
                  <a:t> admet deux racines inverses l’une de l’autre.</a:t>
                </a:r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 r="-9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01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 smtClean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définie pour tout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 :</a:t>
                </a:r>
                <a:endParaRPr lang="fr-FR" sz="40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fr-FR" sz="40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	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=−5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endParaRPr lang="fr-FR" sz="40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b="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donc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</m:oMath>
                </a14:m>
                <a:endParaRPr lang="fr-FR" sz="40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donc  </a:t>
                </a:r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= 2</a:t>
                </a:r>
                <a:r>
                  <a:rPr lang="fr-FR" sz="4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40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4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61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définie pour tout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 :</a:t>
                </a: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fr-FR" sz="4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</m:t>
                    </m:r>
                  </m:oMath>
                </a14:m>
                <a:endParaRPr lang="fr-FR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fr-FR" sz="48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480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FR" sz="48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80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4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91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définie pour tout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 :</a:t>
                </a: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  <m: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</m:t>
                      </m:r>
                    </m:oMath>
                  </m:oMathPara>
                </a14:m>
                <a:endParaRPr lang="fr-FR" sz="4000" b="0" i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	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fr-FR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</m:oMath>
                </a14:m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fr-FR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</a:t>
                </a:r>
                <a:r>
                  <a:rPr lang="fr-FR" sz="4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fr-FR" sz="48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4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fr-FR" sz="48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</a:t>
                </a:r>
                <a:r>
                  <a:rPr lang="fr-FR" sz="40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48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164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</m:oMath>
                  </m:oMathPara>
                </a14:m>
                <a:endParaRPr lang="fr-FR" sz="40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=1+5−6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40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 est bien racine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fr-FR" sz="4000" b="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=−6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donc P=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−6</m:t>
                    </m:r>
                  </m:oMath>
                </a14:m>
                <a:endParaRPr lang="fr-FR" sz="4000" b="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la seconde racine est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−6.</m:t>
                    </m:r>
                  </m:oMath>
                </a14:m>
                <a:endParaRPr lang="fr-FR" sz="4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939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fr-FR" sz="40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=3−4+1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40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 est bien racine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fr-FR" sz="4000" b="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fr-FR" sz="440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la seconde racine est </a:t>
                </a:r>
                <a14:m>
                  <m:oMath xmlns:m="http://schemas.openxmlformats.org/officeDocument/2006/math">
                    <m:r>
                      <a:rPr lang="fr-FR" sz="4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4400" dirty="0" smtClean="0">
                    <a:solidFill>
                      <a:srgbClr val="00B050"/>
                    </a:solidFill>
                  </a:rPr>
                  <a:t>.</a:t>
                </a:r>
                <a:endParaRPr lang="fr-FR" sz="4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92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fr-FR" sz="40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=−12+8+4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40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 est  bien racine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fr-FR" sz="4000" b="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fr-FR" sz="440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la seconde racine est </a:t>
                </a:r>
                <a14:m>
                  <m:oMath xmlns:m="http://schemas.openxmlformats.org/officeDocument/2006/math">
                    <m:r>
                      <a:rPr lang="fr-FR" sz="4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4400" dirty="0" smtClean="0">
                    <a:solidFill>
                      <a:srgbClr val="00B050"/>
                    </a:solidFill>
                  </a:rPr>
                  <a:t>.</a:t>
                </a:r>
                <a:endParaRPr lang="fr-FR" sz="4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574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4000" dirty="0" smtClean="0">
                    <a:latin typeface="Cambria" panose="02040503050406030204" pitchFamily="18" charset="0"/>
                  </a:rPr>
                  <a:t>Dans chaque </a:t>
                </a:r>
                <a:r>
                  <a:rPr lang="fr-FR" sz="4000" dirty="0" smtClean="0">
                    <a:latin typeface="Cambria" panose="02040503050406030204" pitchFamily="18" charset="0"/>
                  </a:rPr>
                  <a:t>cas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</a:rPr>
                  <a:t>est une fonction polynôme du second degré qui admet deux racines et s’écrit pour tout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</a:rPr>
                  <a:t> de </a:t>
                </a:r>
                <a14:m>
                  <m:oMath xmlns:m="http://schemas.openxmlformats.org/officeDocument/2006/math">
                    <m:r>
                      <a:rPr lang="fr-FR" sz="4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</a:rPr>
                  <a:t>sous la forme </a:t>
                </a:r>
                <a:endParaRPr lang="fr-FR" sz="4000" b="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fr-FR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fr-FR" sz="4000" dirty="0" smtClean="0">
                    <a:latin typeface="Cambria" panose="02040503050406030204" pitchFamily="18" charset="0"/>
                  </a:rPr>
                  <a:t>On note S et P respectivement la somme et le produit des racines.</a:t>
                </a:r>
                <a:endParaRPr lang="fr-FR" sz="4000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889" r="-1037" b="-9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648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</a:rPr>
                  <a:t>On </a:t>
                </a:r>
                <a:r>
                  <a:rPr lang="fr-FR" sz="4000" dirty="0">
                    <a:solidFill>
                      <a:schemeClr val="tx2"/>
                    </a:solidFill>
                  </a:rPr>
                  <a:t>donne 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</a:rPr>
                  <a:t> et P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fr-FR" sz="4000" dirty="0" smtClean="0"/>
                  <a:t> </a:t>
                </a: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 donc les racines </a:t>
                </a:r>
                <a:r>
                  <a:rPr lang="fr-FR" sz="4000" dirty="0">
                    <a:solidFill>
                      <a:schemeClr val="accent3">
                        <a:lumMod val="75000"/>
                      </a:schemeClr>
                    </a:solidFill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sont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de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ê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me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signe</m:t>
                    </m:r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=−5</m:t>
                    </m:r>
                  </m:oMath>
                </a14:m>
                <a:r>
                  <a:rPr lang="fr-FR" sz="4000" dirty="0" smtClean="0"/>
                  <a:t> </a:t>
                </a: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donc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&lt;0</m:t>
                    </m:r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donc les racines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 sont négatives. </a:t>
                </a:r>
                <a:endParaRPr lang="fr-FR" sz="4000" dirty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333" r="-3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54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spcAft>
                    <a:spcPts val="2400"/>
                  </a:spcAft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</a:rPr>
                  <a:t>On </a:t>
                </a:r>
                <a:r>
                  <a:rPr lang="fr-FR" sz="4000" dirty="0">
                    <a:solidFill>
                      <a:schemeClr val="tx2"/>
                    </a:solidFill>
                  </a:rPr>
                  <a:t>donne 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sz="4000" dirty="0">
                    <a:solidFill>
                      <a:schemeClr val="tx2"/>
                    </a:solidFill>
                  </a:rPr>
                  <a:t>et P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4000" dirty="0" smtClean="0"/>
              </a:p>
              <a:p>
                <a:pPr marL="0" indent="0" algn="ctr">
                  <a:spcAft>
                    <a:spcPts val="2400"/>
                  </a:spcAft>
                  <a:buNone/>
                </a:pPr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&lt;0</m:t>
                    </m:r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donc les racines </a:t>
                </a:r>
                <a:r>
                  <a:rPr lang="fr-FR" sz="4000" dirty="0">
                    <a:solidFill>
                      <a:schemeClr val="accent3">
                        <a:lumMod val="75000"/>
                      </a:schemeClr>
                    </a:solidFill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sont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de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signes</m:t>
                    </m:r>
                    <m: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contraires</m:t>
                    </m:r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Il y a donc une racine positive et une négative.</a:t>
                </a:r>
                <a:endParaRPr lang="fr-FR" sz="40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2500" r="-3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61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lang="fr-FR" sz="4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 alors </a:t>
                </a:r>
                <a:r>
                  <a:rPr lang="fr-FR" sz="4000" i="1" dirty="0" smtClean="0">
                    <a:solidFill>
                      <a:schemeClr val="tx2"/>
                    </a:solidFill>
                  </a:rPr>
                  <a:t>f</a:t>
                </a:r>
                <a:r>
                  <a:rPr lang="fr-FR" sz="4000" dirty="0" smtClean="0">
                    <a:solidFill>
                      <a:schemeClr val="tx2"/>
                    </a:solidFill>
                  </a:rPr>
                  <a:t> a deux racines opposées.</a:t>
                </a: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alors  </a:t>
                </a:r>
                <a14:m>
                  <m:oMath xmlns:m="http://schemas.openxmlformats.org/officeDocument/2006/math">
                    <m:r>
                      <a:rPr lang="fr-FR" sz="44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4000" b="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 la somme des racines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b="0" dirty="0" smtClean="0">
                    <a:solidFill>
                      <a:srgbClr val="00B050"/>
                    </a:solidFill>
                  </a:rPr>
                  <a:t>vaut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4000" b="0" dirty="0" smtClean="0">
                    <a:solidFill>
                      <a:srgbClr val="00B050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4000" b="0" dirty="0" smtClean="0">
                    <a:solidFill>
                      <a:srgbClr val="00B050"/>
                    </a:solidFill>
                  </a:rPr>
                  <a:t> c’est VRAI.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123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</a:rPr>
                  <a:t>alors </a:t>
                </a:r>
                <a:r>
                  <a:rPr lang="fr-FR" sz="4000" i="1" dirty="0" smtClean="0">
                    <a:solidFill>
                      <a:schemeClr val="tx2"/>
                    </a:solidFill>
                  </a:rPr>
                  <a:t>f</a:t>
                </a:r>
                <a:r>
                  <a:rPr lang="fr-FR" sz="4000" dirty="0" smtClean="0">
                    <a:solidFill>
                      <a:schemeClr val="tx2"/>
                    </a:solidFill>
                  </a:rPr>
                  <a:t> a deux racines inverses l’une de l’autre.</a:t>
                </a: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alors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4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fr-FR" sz="4000" b="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rgbClr val="00B050"/>
                    </a:solidFill>
                  </a:rPr>
                  <a:t>le produit des racines est égal à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fr-FR" sz="4000" dirty="0" smtClean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smtClean="0">
                    <a:solidFill>
                      <a:srgbClr val="00B050"/>
                    </a:solidFill>
                  </a:rPr>
                  <a:t> </a:t>
                </a:r>
                <a:r>
                  <a:rPr lang="fr-FR" sz="4000" dirty="0">
                    <a:solidFill>
                      <a:srgbClr val="00B050"/>
                    </a:solidFill>
                  </a:rPr>
                  <a:t>c’est </a:t>
                </a:r>
                <a:r>
                  <a:rPr lang="fr-FR" sz="4000" dirty="0" smtClean="0">
                    <a:solidFill>
                      <a:srgbClr val="00B050"/>
                    </a:solidFill>
                  </a:rPr>
                  <a:t>VRAI.</a:t>
                </a:r>
                <a:endParaRPr lang="fr-FR" sz="4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9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 smtClean="0"/>
              <a:t>Fin</a:t>
            </a:r>
            <a:endParaRPr lang="fr-FR" sz="8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définie pour tout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 :</a:t>
                </a:r>
              </a:p>
              <a:p>
                <a:pPr marL="0" indent="0" algn="ctr">
                  <a:buNone/>
                </a:pPr>
                <a:endParaRPr lang="fr-FR" sz="40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fr-FR" sz="40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éterminer S et  P. </a:t>
                </a:r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851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définie pour tout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 :</a:t>
                </a:r>
              </a:p>
              <a:p>
                <a:pPr marL="0" indent="0" algn="ctr">
                  <a:buNone/>
                </a:pPr>
                <a:endParaRPr lang="fr-FR" sz="40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fr-FR" sz="40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S et  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P. </a:t>
                </a:r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70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définie pour tout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 :</a:t>
                </a:r>
              </a:p>
              <a:p>
                <a:pPr marL="0" indent="0" algn="ctr">
                  <a:buNone/>
                </a:pPr>
                <a:endParaRPr lang="fr-FR" sz="40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</m:t>
                      </m:r>
                    </m:oMath>
                  </m:oMathPara>
                </a14:m>
                <a:endParaRPr lang="fr-FR" sz="40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S et  </a:t>
                </a:r>
                <a:r>
                  <a:rPr lang="fr-FR" sz="4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P. </a:t>
                </a:r>
                <a: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570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i="1" dirty="0" smtClean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</m:oMath>
                  </m:oMathPara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Vérifier que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4000" dirty="0">
                    <a:solidFill>
                      <a:schemeClr val="tx1"/>
                    </a:solidFill>
                  </a:rPr>
                  <a:t>est racine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et déterminer la seconde racine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43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i="1" dirty="0" smtClean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Vérifier que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4000" dirty="0">
                    <a:solidFill>
                      <a:schemeClr val="tx1"/>
                    </a:solidFill>
                  </a:rPr>
                  <a:t>est racine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et déterminer la seconde racine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172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i="1" dirty="0" smtClean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fr-FR" sz="40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Vérifier que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0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4000" dirty="0">
                    <a:solidFill>
                      <a:schemeClr val="tx1"/>
                    </a:solidFill>
                  </a:rPr>
                  <a:t>est racine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et déterminer la seconde racine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58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i="1" dirty="0" smtClean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/>
                  <a:t>On donne S =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4000" dirty="0"/>
                  <a:t> et P =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4000" dirty="0"/>
              </a:p>
              <a:p>
                <a:pPr marL="0" indent="0" algn="ctr">
                  <a:buNone/>
                </a:pPr>
                <a:endParaRPr lang="fr-FR" sz="4000" dirty="0"/>
              </a:p>
              <a:p>
                <a:pPr marL="0" indent="0" algn="ctr">
                  <a:buNone/>
                </a:pPr>
                <a:r>
                  <a:rPr lang="fr-FR" sz="4000" dirty="0"/>
                  <a:t>Déterminer </a:t>
                </a:r>
                <a:r>
                  <a:rPr lang="fr-FR" sz="4000" dirty="0" smtClean="0"/>
                  <a:t>le signe des racines </a:t>
                </a:r>
                <a:r>
                  <a:rPr lang="fr-FR" sz="4000" dirty="0"/>
                  <a:t>de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4000" dirty="0"/>
                  <a:t>.</a:t>
                </a: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48" r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844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683</TotalTime>
  <Words>345</Words>
  <Application>Microsoft Office PowerPoint</Application>
  <PresentationFormat>Affichage à l'écran (4:3)</PresentationFormat>
  <Paragraphs>119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Calibri</vt:lpstr>
      <vt:lpstr>Cambria</vt:lpstr>
      <vt:lpstr>Cambria Math</vt:lpstr>
      <vt:lpstr>Constantia</vt:lpstr>
      <vt:lpstr>Wingdings 2</vt:lpstr>
      <vt:lpstr>Débit</vt:lpstr>
      <vt:lpstr>Second degré Série 11</vt:lpstr>
      <vt:lpstr>Présentation PowerPoint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isabelle</cp:lastModifiedBy>
  <cp:revision>134</cp:revision>
  <dcterms:created xsi:type="dcterms:W3CDTF">2017-06-06T15:31:06Z</dcterms:created>
  <dcterms:modified xsi:type="dcterms:W3CDTF">2021-05-05T17:06:07Z</dcterms:modified>
</cp:coreProperties>
</file>