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notesMasterIdLst>
    <p:notesMasterId r:id="rId26"/>
  </p:notesMasterIdLst>
  <p:sldIdLst>
    <p:sldId id="351" r:id="rId3"/>
    <p:sldId id="349" r:id="rId4"/>
    <p:sldId id="350" r:id="rId5"/>
    <p:sldId id="371" r:id="rId6"/>
    <p:sldId id="372" r:id="rId7"/>
    <p:sldId id="354" r:id="rId8"/>
    <p:sldId id="357" r:id="rId9"/>
    <p:sldId id="373" r:id="rId10"/>
    <p:sldId id="374" r:id="rId11"/>
    <p:sldId id="356" r:id="rId12"/>
    <p:sldId id="376" r:id="rId13"/>
    <p:sldId id="315" r:id="rId14"/>
    <p:sldId id="361" r:id="rId15"/>
    <p:sldId id="362" r:id="rId16"/>
    <p:sldId id="377" r:id="rId17"/>
    <p:sldId id="381" r:id="rId18"/>
    <p:sldId id="365" r:id="rId19"/>
    <p:sldId id="367" r:id="rId20"/>
    <p:sldId id="378" r:id="rId21"/>
    <p:sldId id="382" r:id="rId22"/>
    <p:sldId id="366" r:id="rId23"/>
    <p:sldId id="380" r:id="rId24"/>
    <p:sldId id="314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3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57" autoAdjust="0"/>
    <p:restoredTop sz="94660"/>
  </p:normalViewPr>
  <p:slideViewPr>
    <p:cSldViewPr>
      <p:cViewPr varScale="1">
        <p:scale>
          <a:sx n="124" d="100"/>
          <a:sy n="124" d="100"/>
        </p:scale>
        <p:origin x="139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BE47FE-DBEF-4A7C-A355-30CEA4604859}" type="datetimeFigureOut">
              <a:rPr lang="fr-FR" smtClean="0"/>
              <a:pPr/>
              <a:t>26/02/2021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BFCD01-F9CE-4C44-9F78-7DBF3D9CB33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062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20481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05517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41781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41696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05517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05517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3459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09019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05517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05517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7359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05517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05517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0551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05517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2614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7211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05517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05517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716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Modifiez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26/02/2021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26/02/2021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26/02/2021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Modifiez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26/02/2021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7127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26/02/2021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9534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26/02/2021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67404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26/02/2021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67760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26/02/2021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29776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26/02/2021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521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26/02/2021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47545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26/02/2021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9138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26/02/2021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26/02/2021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34173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26/02/2021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21926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26/02/2021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536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26/02/2021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26/02/2021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26/02/2021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26/02/2021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26/02/2021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26/02/2021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pPr/>
              <a:t>26/02/2021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Modifiez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043F6C-A85B-4A8B-8892-12E9E148F830}" type="datetimeFigureOut">
              <a:rPr lang="fr-FR" smtClean="0"/>
              <a:pPr/>
              <a:t>26/02/2021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Modifiez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043F6C-A85B-4A8B-8892-12E9E148F830}" type="datetimeFigureOut">
              <a:rPr lang="fr-FR" smtClean="0"/>
              <a:pPr/>
              <a:t>26/02/2021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6CDE8B-302A-48E0-A697-BBDEF0585C16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9505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371600"/>
            <a:ext cx="9144000" cy="18288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fr-FR" sz="8900" dirty="0"/>
              <a:t>Second degré</a:t>
            </a:r>
            <a:r>
              <a:rPr lang="fr-FR" sz="8900"/>
              <a:t/>
            </a:r>
            <a:br>
              <a:rPr lang="fr-FR" sz="8900"/>
            </a:br>
            <a:r>
              <a:rPr lang="fr-FR" smtClean="0"/>
              <a:t>Série 4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4124672"/>
            <a:ext cx="9144000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</a:t>
            </a:r>
            <a:r>
              <a:rPr lang="fr-FR">
                <a:latin typeface="+mj-lt"/>
              </a:rPr>
              <a:t>et </a:t>
            </a:r>
            <a:r>
              <a:rPr lang="fr-FR" smtClean="0">
                <a:latin typeface="+mj-lt"/>
              </a:rPr>
              <a:t>automatismes </a:t>
            </a:r>
            <a:r>
              <a:rPr lang="fr-FR"/>
              <a:t>en classe de première</a:t>
            </a:r>
            <a:endParaRPr lang="fr-FR" dirty="0">
              <a:latin typeface="+mj-lt"/>
            </a:endParaRP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3137334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Autofit/>
          </a:bodyPr>
          <a:lstStyle/>
          <a:p>
            <a:pPr algn="ctr"/>
            <a:r>
              <a:rPr lang="fr-FR" sz="3400" b="1" dirty="0">
                <a:latin typeface="Cambria" pitchFamily="18" charset="0"/>
                <a:ea typeface="Cambria Math" panose="02040503050406030204" pitchFamily="18" charset="0"/>
              </a:rPr>
              <a:t>Question 9</a:t>
            </a:r>
            <a:endParaRPr lang="fr-FR" sz="3400" dirty="0">
              <a:latin typeface="Cambria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071320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Voici le tableau des variations d’une fonction du 2</a:t>
            </a:r>
            <a:r>
              <a:rPr lang="fr-FR" sz="2800" baseline="300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nd</a:t>
            </a:r>
            <a:r>
              <a:rPr lang="fr-FR" sz="28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 degré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re 1">
                <a:extLst>
                  <a:ext uri="{FF2B5EF4-FFF2-40B4-BE49-F238E27FC236}">
                    <a16:creationId xmlns:a16="http://schemas.microsoft.com/office/drawing/2014/main" id="{7C08369A-DA10-4862-9380-BB83408C25D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4000480"/>
                <a:ext cx="9144000" cy="2164823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 vert="horz" lIns="0" tIns="0" rIns="0" bIns="0" anchor="ctr" anchorCtr="0">
                <a:spAutoFit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5000" b="0" kern="120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fr-FR" sz="3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Laquelle des expressions peut-elle être celle de </a:t>
                </a:r>
                <a14:m>
                  <m:oMath xmlns:m="http://schemas.openxmlformats.org/officeDocument/2006/math"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algn="just">
                  <a:lnSpc>
                    <a:spcPct val="200000"/>
                  </a:lnSpc>
                </a:pPr>
                <a:r>
                  <a:rPr lang="fr-FR" sz="3000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A. </a:t>
                </a:r>
                <a14:m>
                  <m:oMath xmlns:m="http://schemas.openxmlformats.org/officeDocument/2006/math"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fr-FR" sz="3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               B. </a:t>
                </a:r>
                <a14:m>
                  <m:oMath xmlns:m="http://schemas.openxmlformats.org/officeDocument/2006/math">
                    <m:r>
                      <a:rPr lang="fr-FR" sz="3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e>
                    </m:d>
                  </m:oMath>
                </a14:m>
                <a:endParaRPr lang="fr-FR" sz="3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algn="just">
                  <a:lnSpc>
                    <a:spcPct val="200000"/>
                  </a:lnSpc>
                </a:pPr>
                <a:r>
                  <a:rPr lang="fr-FR" sz="3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C. </a:t>
                </a:r>
                <a14:m>
                  <m:oMath xmlns:m="http://schemas.openxmlformats.org/officeDocument/2006/math"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fr-FR" sz="3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e>
                    </m:d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fr-FR" sz="3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	                   D. </a:t>
                </a:r>
                <a14:m>
                  <m:oMath xmlns:m="http://schemas.openxmlformats.org/officeDocument/2006/math">
                    <m:r>
                      <a:rPr lang="fr-FR" sz="3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e>
                    </m:d>
                  </m:oMath>
                </a14:m>
                <a:endParaRPr lang="fr-FR" sz="3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itre 1">
                <a:extLst>
                  <a:ext uri="{FF2B5EF4-FFF2-40B4-BE49-F238E27FC236}">
                    <a16:creationId xmlns="" xmlns:a16="http://schemas.microsoft.com/office/drawing/2014/main" id="{7C08369A-DA10-4862-9380-BB83408C25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000480"/>
                <a:ext cx="9144000" cy="2164823"/>
              </a:xfrm>
              <a:prstGeom prst="rect">
                <a:avLst/>
              </a:prstGeom>
              <a:blipFill>
                <a:blip r:embed="rId3" cstate="print"/>
                <a:stretch>
                  <a:fillRect l="-667" t="-5352" b="-1042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>
            <a:extLst>
              <a:ext uri="{FF2B5EF4-FFF2-40B4-BE49-F238E27FC236}">
                <a16:creationId xmlns:a16="http://schemas.microsoft.com/office/drawing/2014/main" id="{B5125A4B-A3F6-4F52-970B-12B3F0A59C4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897" t="3966" r="2750" b="10245"/>
          <a:stretch/>
        </p:blipFill>
        <p:spPr>
          <a:xfrm>
            <a:off x="1260000" y="1728000"/>
            <a:ext cx="6507211" cy="2180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721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Autofit/>
          </a:bodyPr>
          <a:lstStyle/>
          <a:p>
            <a:pPr algn="ctr"/>
            <a:r>
              <a:rPr lang="fr-FR" sz="3400" b="1" dirty="0">
                <a:latin typeface="Cambria" pitchFamily="18" charset="0"/>
                <a:ea typeface="Cambria Math" panose="02040503050406030204" pitchFamily="18" charset="0"/>
              </a:rPr>
              <a:t>Question 10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916832"/>
            <a:ext cx="9144000" cy="1656184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Dresser le tableau des variations de la fonction définie sur 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ℝ par 𝑓(𝑥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) = (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𝑥 – 3) + 7.</a:t>
            </a:r>
            <a:endParaRPr lang="fr-FR" sz="3400" dirty="0">
              <a:solidFill>
                <a:schemeClr val="tx2"/>
              </a:solidFill>
              <a:latin typeface="Cambria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60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371600"/>
            <a:ext cx="9144000" cy="1828800"/>
          </a:xfrm>
        </p:spPr>
        <p:txBody>
          <a:bodyPr anchor="ctr">
            <a:normAutofit/>
          </a:bodyPr>
          <a:lstStyle/>
          <a:p>
            <a:pPr algn="ctr"/>
            <a:r>
              <a:rPr lang="fr-FR" sz="8000" dirty="0"/>
              <a:t>Correction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4124672"/>
            <a:ext cx="9144000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</a:t>
            </a:r>
          </a:p>
          <a:p>
            <a:pPr algn="ctr"/>
            <a:r>
              <a:rPr lang="fr-FR" dirty="0">
                <a:latin typeface="+mj-lt"/>
              </a:rPr>
              <a:t>IREM de Clermont Ferrand</a:t>
            </a:r>
          </a:p>
        </p:txBody>
      </p:sp>
    </p:spTree>
    <p:extLst>
      <p:ext uri="{BB962C8B-B14F-4D97-AF65-F5344CB8AC3E}">
        <p14:creationId xmlns:p14="http://schemas.microsoft.com/office/powerpoint/2010/main" val="383122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Autofit/>
          </a:bodyPr>
          <a:lstStyle/>
          <a:p>
            <a:pPr algn="ctr"/>
            <a:r>
              <a:rPr lang="fr-FR" sz="3400" b="1" dirty="0">
                <a:latin typeface="Cambria" pitchFamily="18" charset="0"/>
                <a:ea typeface="Cambria Math" panose="02040503050406030204" pitchFamily="18" charset="0"/>
              </a:rPr>
              <a:t>Question 1</a:t>
            </a:r>
            <a:endParaRPr lang="fr-FR" sz="3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071320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Voici le tableau des variations d’une fonction du 2</a:t>
            </a:r>
            <a:r>
              <a:rPr lang="fr-FR" sz="2800" baseline="30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degré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re 1">
                <a:extLst>
                  <a:ext uri="{FF2B5EF4-FFF2-40B4-BE49-F238E27FC236}">
                    <a16:creationId xmlns:a16="http://schemas.microsoft.com/office/drawing/2014/main" id="{7C08369A-DA10-4862-9380-BB83408C25D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4000481"/>
                <a:ext cx="9144000" cy="2164823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 vert="horz" lIns="0" tIns="0" rIns="0" bIns="0" anchor="ctr" anchorCtr="0">
                <a:spAutoFit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5000" b="0" kern="120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fr-FR" sz="3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Laquelle des expressions peut-elle être celle de </a:t>
                </a:r>
                <a14:m>
                  <m:oMath xmlns:m="http://schemas.openxmlformats.org/officeDocument/2006/math"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algn="just">
                  <a:lnSpc>
                    <a:spcPct val="200000"/>
                  </a:lnSpc>
                </a:pPr>
                <a:r>
                  <a:rPr lang="fr-FR" sz="3000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A. </a:t>
                </a:r>
                <a14:m>
                  <m:oMath xmlns:m="http://schemas.openxmlformats.org/officeDocument/2006/math"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=−2</m:t>
                    </m:r>
                    <m:sSup>
                      <m:sSupPr>
                        <m:ctrlP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−6</m:t>
                            </m:r>
                          </m:e>
                        </m:d>
                      </m:e>
                      <m:sup>
                        <m: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fr-FR" sz="3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     B. </a:t>
                </a:r>
                <a14:m>
                  <m:oMath xmlns:m="http://schemas.openxmlformats.org/officeDocument/2006/math">
                    <m:r>
                      <a:rPr lang="fr-FR" sz="3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fr-FR" sz="3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sz="3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)=2</m:t>
                    </m:r>
                    <m:sSup>
                      <m:sSup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6</m:t>
                            </m:r>
                          </m:e>
                        </m:d>
                      </m:e>
                      <m:sup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</m:t>
                    </m:r>
                  </m:oMath>
                </a14:m>
                <a:endParaRPr lang="fr-FR" sz="3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algn="just">
                  <a:lnSpc>
                    <a:spcPct val="200000"/>
                  </a:lnSpc>
                </a:pPr>
                <a:r>
                  <a:rPr lang="fr-FR" sz="3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C. </a:t>
                </a:r>
                <a14:m>
                  <m:oMath xmlns:m="http://schemas.openxmlformats.org/officeDocument/2006/math"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=−2</m:t>
                    </m:r>
                    <m:d>
                      <m:d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+6</m:t>
                        </m:r>
                      </m:e>
                    </m:d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fr-FR" sz="3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	    D. </a:t>
                </a:r>
                <a14:m>
                  <m:oMath xmlns:m="http://schemas.openxmlformats.org/officeDocument/2006/math">
                    <m:r>
                      <a:rPr lang="fr-FR" sz="3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3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+6</m:t>
                            </m:r>
                          </m:e>
                        </m:d>
                      </m:e>
                      <m:sup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</m:t>
                    </m:r>
                  </m:oMath>
                </a14:m>
                <a:endParaRPr lang="fr-FR" sz="3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itre 1">
                <a:extLst>
                  <a:ext uri="{FF2B5EF4-FFF2-40B4-BE49-F238E27FC236}">
                    <a16:creationId xmlns="" xmlns:a16="http://schemas.microsoft.com/office/drawing/2014/main" id="{7C08369A-DA10-4862-9380-BB83408C25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000481"/>
                <a:ext cx="9144000" cy="2164823"/>
              </a:xfrm>
              <a:prstGeom prst="rect">
                <a:avLst/>
              </a:prstGeom>
              <a:blipFill>
                <a:blip r:embed="rId3" cstate="print"/>
                <a:stretch>
                  <a:fillRect l="-667" t="-5352" b="-1042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age 9">
            <a:extLst>
              <a:ext uri="{FF2B5EF4-FFF2-40B4-BE49-F238E27FC236}">
                <a16:creationId xmlns:a16="http://schemas.microsoft.com/office/drawing/2014/main" id="{964828B1-1D0E-47B8-AFBE-FAA0D7F37A2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2751" t="6864" r="5900" b="14606"/>
          <a:stretch/>
        </p:blipFill>
        <p:spPr>
          <a:xfrm>
            <a:off x="179512" y="1759892"/>
            <a:ext cx="4602128" cy="2024565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428F312D-C19A-41F4-9B44-6E87EFDEAD01}"/>
              </a:ext>
            </a:extLst>
          </p:cNvPr>
          <p:cNvSpPr/>
          <p:nvPr/>
        </p:nvSpPr>
        <p:spPr>
          <a:xfrm>
            <a:off x="2411760" y="1786519"/>
            <a:ext cx="936104" cy="4183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3F6E8F0B-3FE2-4E0A-936B-7A894D0617B5}"/>
              </a:ext>
            </a:extLst>
          </p:cNvPr>
          <p:cNvSpPr/>
          <p:nvPr/>
        </p:nvSpPr>
        <p:spPr>
          <a:xfrm>
            <a:off x="2395311" y="2204864"/>
            <a:ext cx="936104" cy="4630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0BA1B991-2541-4CE3-BC04-3F3DF7A8DAE5}"/>
                  </a:ext>
                </a:extLst>
              </p:cNvPr>
              <p:cNvSpPr txBox="1"/>
              <p:nvPr/>
            </p:nvSpPr>
            <p:spPr>
              <a:xfrm>
                <a:off x="4816259" y="1772816"/>
                <a:ext cx="436236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fr-FR" sz="28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−6 </m:t>
                      </m:r>
                      <m:r>
                        <m:rPr>
                          <m:sty m:val="p"/>
                        </m:rPr>
                        <a:rPr lang="fr-FR" sz="28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et</m:t>
                      </m:r>
                      <m:r>
                        <a:rPr lang="fr-FR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28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fr-FR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sz="2800" dirty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="" xmlns:a16="http://schemas.microsoft.com/office/drawing/2014/main" id="{0BA1B991-2541-4CE3-BC04-3F3DF7A8DA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6259" y="1772816"/>
                <a:ext cx="4362360" cy="523220"/>
              </a:xfrm>
              <a:prstGeom prst="rect">
                <a:avLst/>
              </a:prstGeom>
              <a:blipFill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402A3416-8260-4B3F-BB74-097DA4BA824C}"/>
                  </a:ext>
                </a:extLst>
              </p:cNvPr>
              <p:cNvSpPr txBox="1"/>
              <p:nvPr/>
            </p:nvSpPr>
            <p:spPr>
              <a:xfrm>
                <a:off x="4780378" y="2276872"/>
                <a:ext cx="4362360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La forme canonique est </a:t>
                </a:r>
                <a14:m>
                  <m:oMath xmlns:m="http://schemas.openxmlformats.org/officeDocument/2006/math">
                    <m:r>
                      <a:rPr lang="fr-FR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fr-FR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fr-FR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</m:d>
                      </m:e>
                      <m:sup>
                        <m:r>
                          <a:rPr lang="fr-FR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fr-FR" sz="28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algn="ctr"/>
                <a:r>
                  <a:rPr lang="fr-FR" sz="28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avec </a:t>
                </a:r>
                <a14:m>
                  <m:oMath xmlns:m="http://schemas.openxmlformats.org/officeDocument/2006/math">
                    <m:r>
                      <a:rPr lang="fr-FR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fr-FR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fr-FR" sz="2800" dirty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 donc …</a:t>
                </a:r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="" xmlns:a16="http://schemas.microsoft.com/office/drawing/2014/main" id="{402A3416-8260-4B3F-BB74-097DA4BA82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0378" y="2276872"/>
                <a:ext cx="4362360" cy="1384995"/>
              </a:xfrm>
              <a:prstGeom prst="rect">
                <a:avLst/>
              </a:prstGeom>
              <a:blipFill>
                <a:blip r:embed="rId6" cstate="print"/>
                <a:stretch>
                  <a:fillRect t="-4846" b="-114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67D42951-94EA-4B38-9E7C-963853155E23}"/>
              </a:ext>
            </a:extLst>
          </p:cNvPr>
          <p:cNvSpPr/>
          <p:nvPr/>
        </p:nvSpPr>
        <p:spPr>
          <a:xfrm>
            <a:off x="4780378" y="5589240"/>
            <a:ext cx="4356000" cy="5760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8552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2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75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1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Autofit/>
          </a:bodyPr>
          <a:lstStyle/>
          <a:p>
            <a:pPr algn="ctr"/>
            <a:r>
              <a:rPr lang="fr-FR" sz="3400" b="1" dirty="0">
                <a:latin typeface="Cambria" pitchFamily="18" charset="0"/>
                <a:ea typeface="Cambria Math" panose="02040503050406030204" pitchFamily="18" charset="0"/>
              </a:rPr>
              <a:t>Question 2</a:t>
            </a:r>
            <a:endParaRPr lang="fr-FR" sz="3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071320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Voici le tableau des variations d’une fonction du 2</a:t>
            </a:r>
            <a:r>
              <a:rPr lang="fr-FR" sz="2800" baseline="30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degré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re 1">
                <a:extLst>
                  <a:ext uri="{FF2B5EF4-FFF2-40B4-BE49-F238E27FC236}">
                    <a16:creationId xmlns:a16="http://schemas.microsoft.com/office/drawing/2014/main" id="{7C08369A-DA10-4862-9380-BB83408C25D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4000481"/>
                <a:ext cx="9144000" cy="2164823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 vert="horz" lIns="0" tIns="0" rIns="0" bIns="0" anchor="ctr" anchorCtr="0">
                <a:spAutoFit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5000" b="0" kern="120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fr-FR" sz="3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Laquelle des expressions peut-elle être celle de </a:t>
                </a:r>
                <a14:m>
                  <m:oMath xmlns:m="http://schemas.openxmlformats.org/officeDocument/2006/math"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algn="just">
                  <a:lnSpc>
                    <a:spcPct val="200000"/>
                  </a:lnSpc>
                </a:pPr>
                <a:r>
                  <a:rPr lang="fr-FR" sz="3000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A. </a:t>
                </a:r>
                <a14:m>
                  <m:oMath xmlns:m="http://schemas.openxmlformats.org/officeDocument/2006/math"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</m:t>
                    </m:r>
                    <m:sSup>
                      <m:sSupPr>
                        <m:ctrlP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−4</m:t>
                            </m:r>
                          </m:e>
                        </m:d>
                      </m:e>
                      <m:sup>
                        <m: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−5</m:t>
                    </m:r>
                  </m:oMath>
                </a14:m>
                <a:r>
                  <a:rPr lang="fr-FR" sz="3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     B. </a:t>
                </a:r>
                <a14:m>
                  <m:oMath xmlns:m="http://schemas.openxmlformats.org/officeDocument/2006/math">
                    <m:r>
                      <a:rPr lang="fr-FR" sz="3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fr-FR" sz="3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sz="3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)=4</m:t>
                    </m:r>
                    <m:sSup>
                      <m:sSup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−4</m:t>
                            </m:r>
                          </m:e>
                        </m:d>
                      </m:e>
                      <m:sup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</m:oMath>
                </a14:m>
                <a:endParaRPr lang="fr-FR" sz="3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algn="just">
                  <a:lnSpc>
                    <a:spcPct val="200000"/>
                  </a:lnSpc>
                </a:pPr>
                <a:r>
                  <a:rPr lang="fr-FR" sz="3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C. </a:t>
                </a:r>
                <a14:m>
                  <m:oMath xmlns:m="http://schemas.openxmlformats.org/officeDocument/2006/math"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d>
                      <m:d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e>
                    </m:d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fr-FR" sz="3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	 D. </a:t>
                </a:r>
                <a14:m>
                  <m:oMath xmlns:m="http://schemas.openxmlformats.org/officeDocument/2006/math">
                    <m:r>
                      <a:rPr lang="fr-FR" sz="3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−4</m:t>
                    </m:r>
                    <m:sSup>
                      <m:sSup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−4</m:t>
                            </m:r>
                          </m:e>
                        </m:d>
                      </m:e>
                      <m:sup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−5</m:t>
                    </m:r>
                  </m:oMath>
                </a14:m>
                <a:endParaRPr lang="fr-FR" sz="3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itre 1">
                <a:extLst>
                  <a:ext uri="{FF2B5EF4-FFF2-40B4-BE49-F238E27FC236}">
                    <a16:creationId xmlns="" xmlns:a16="http://schemas.microsoft.com/office/drawing/2014/main" id="{7C08369A-DA10-4862-9380-BB83408C25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000481"/>
                <a:ext cx="9144000" cy="2164823"/>
              </a:xfrm>
              <a:prstGeom prst="rect">
                <a:avLst/>
              </a:prstGeom>
              <a:blipFill>
                <a:blip r:embed="rId3" cstate="print"/>
                <a:stretch>
                  <a:fillRect l="-667" t="-5352" b="-1042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>
            <a:extLst>
              <a:ext uri="{FF2B5EF4-FFF2-40B4-BE49-F238E27FC236}">
                <a16:creationId xmlns:a16="http://schemas.microsoft.com/office/drawing/2014/main" id="{477B6571-0B68-4AFA-A3CF-DF2157F1502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1963" t="8450" r="5900" b="12992"/>
          <a:stretch/>
        </p:blipFill>
        <p:spPr>
          <a:xfrm>
            <a:off x="251520" y="1836000"/>
            <a:ext cx="4641827" cy="2025287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A6D05534-6E07-4D77-9405-E5DE8185DFFA}"/>
              </a:ext>
            </a:extLst>
          </p:cNvPr>
          <p:cNvSpPr/>
          <p:nvPr/>
        </p:nvSpPr>
        <p:spPr>
          <a:xfrm>
            <a:off x="2483768" y="1858527"/>
            <a:ext cx="936104" cy="4183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E76AFB18-DE46-4F68-A54F-72C8D18A1071}"/>
              </a:ext>
            </a:extLst>
          </p:cNvPr>
          <p:cNvSpPr/>
          <p:nvPr/>
        </p:nvSpPr>
        <p:spPr>
          <a:xfrm>
            <a:off x="2483768" y="3398011"/>
            <a:ext cx="936104" cy="4630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37AE85C7-05EB-4251-9D5E-1915F67C2518}"/>
                  </a:ext>
                </a:extLst>
              </p:cNvPr>
              <p:cNvSpPr txBox="1"/>
              <p:nvPr/>
            </p:nvSpPr>
            <p:spPr>
              <a:xfrm>
                <a:off x="4816259" y="1772816"/>
                <a:ext cx="436236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fr-FR" sz="28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4 </m:t>
                      </m:r>
                      <m:r>
                        <m:rPr>
                          <m:sty m:val="p"/>
                        </m:rPr>
                        <a:rPr lang="fr-FR" sz="28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et</m:t>
                      </m:r>
                      <m:r>
                        <a:rPr lang="fr-FR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28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fr-FR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=5</m:t>
                      </m:r>
                    </m:oMath>
                  </m:oMathPara>
                </a14:m>
                <a:endParaRPr lang="fr-FR" sz="2800" dirty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="" xmlns:a16="http://schemas.microsoft.com/office/drawing/2014/main" id="{37AE85C7-05EB-4251-9D5E-1915F67C25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6259" y="1772816"/>
                <a:ext cx="4362360" cy="523220"/>
              </a:xfrm>
              <a:prstGeom prst="rect">
                <a:avLst/>
              </a:prstGeom>
              <a:blipFill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9CC6334F-B5F9-4352-A965-6BE19051507B}"/>
                  </a:ext>
                </a:extLst>
              </p:cNvPr>
              <p:cNvSpPr txBox="1"/>
              <p:nvPr/>
            </p:nvSpPr>
            <p:spPr>
              <a:xfrm>
                <a:off x="4780378" y="2276872"/>
                <a:ext cx="4362360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La forme canonique est </a:t>
                </a:r>
                <a14:m>
                  <m:oMath xmlns:m="http://schemas.openxmlformats.org/officeDocument/2006/math">
                    <m:r>
                      <a:rPr lang="fr-FR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fr-FR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fr-FR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</m:d>
                      </m:e>
                      <m:sup>
                        <m:r>
                          <a:rPr lang="fr-FR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fr-FR" sz="28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algn="ctr"/>
                <a:r>
                  <a:rPr lang="fr-FR" sz="28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avec </a:t>
                </a:r>
                <a14:m>
                  <m:oMath xmlns:m="http://schemas.openxmlformats.org/officeDocument/2006/math">
                    <m:r>
                      <a:rPr lang="fr-FR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fr-FR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fr-FR" sz="2800" dirty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 donc …</a:t>
                </a:r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="" xmlns:a16="http://schemas.microsoft.com/office/drawing/2014/main" id="{9CC6334F-B5F9-4352-A965-6BE1905150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0378" y="2276872"/>
                <a:ext cx="4362360" cy="1384995"/>
              </a:xfrm>
              <a:prstGeom prst="rect">
                <a:avLst/>
              </a:prstGeom>
              <a:blipFill>
                <a:blip r:embed="rId6" cstate="print"/>
                <a:stretch>
                  <a:fillRect t="-4846" b="-114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4CE1BDB7-55B5-4ACB-AEDF-604236728177}"/>
              </a:ext>
            </a:extLst>
          </p:cNvPr>
          <p:cNvSpPr/>
          <p:nvPr/>
        </p:nvSpPr>
        <p:spPr>
          <a:xfrm>
            <a:off x="4572000" y="4736291"/>
            <a:ext cx="4104456" cy="5760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4432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2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75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Autofit/>
          </a:bodyPr>
          <a:lstStyle/>
          <a:p>
            <a:pPr algn="ctr"/>
            <a:r>
              <a:rPr lang="fr-FR" sz="3400" b="1" dirty="0">
                <a:latin typeface="Cambria" pitchFamily="18" charset="0"/>
                <a:ea typeface="Cambria Math" panose="02040503050406030204" pitchFamily="18" charset="0"/>
              </a:rPr>
              <a:t>Question 3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916832"/>
            <a:ext cx="9144000" cy="1368152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Dresser le tableau des variations de la fonction définie sur 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ℝ par 𝑓(𝑥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) = – (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𝑥 – 1)² + 4.</a:t>
            </a:r>
            <a:endParaRPr lang="fr-FR" sz="3400" dirty="0">
              <a:solidFill>
                <a:schemeClr val="tx2"/>
              </a:solidFill>
              <a:latin typeface="Cambria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t="5591" r="4718" b="13346"/>
          <a:stretch>
            <a:fillRect/>
          </a:stretch>
        </p:blipFill>
        <p:spPr bwMode="auto">
          <a:xfrm>
            <a:off x="2195736" y="3501008"/>
            <a:ext cx="475252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47604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Autofit/>
          </a:bodyPr>
          <a:lstStyle/>
          <a:p>
            <a:pPr algn="ctr"/>
            <a:r>
              <a:rPr lang="fr-FR" sz="3400" b="1" dirty="0">
                <a:latin typeface="Cambria" pitchFamily="18" charset="0"/>
                <a:ea typeface="Cambria Math" panose="02040503050406030204" pitchFamily="18" charset="0"/>
              </a:rPr>
              <a:t>Question 4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916832"/>
            <a:ext cx="9144000" cy="1656184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Dresser le tableau des variations de la fonction définie sur 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ℝ par 𝑓(𝑥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) = 3(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𝑥 + 1)² – 5.</a:t>
            </a:r>
            <a:endParaRPr lang="fr-FR" sz="3400" dirty="0">
              <a:solidFill>
                <a:schemeClr val="tx2"/>
              </a:solidFill>
              <a:latin typeface="Cambria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t="3051" r="4594" b="11516"/>
          <a:stretch>
            <a:fillRect/>
          </a:stretch>
        </p:blipFill>
        <p:spPr bwMode="auto">
          <a:xfrm>
            <a:off x="2054292" y="3356992"/>
            <a:ext cx="518200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47604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rmAutofit fontScale="90000"/>
          </a:bodyPr>
          <a:lstStyle/>
          <a:p>
            <a:pPr algn="ctr"/>
            <a:r>
              <a:rPr lang="fr-FR" sz="4000" b="1" dirty="0">
                <a:latin typeface="Cambria" pitchFamily="18" charset="0"/>
                <a:ea typeface="Cambria Math" panose="02040503050406030204" pitchFamily="18" charset="0"/>
              </a:rPr>
              <a:t>Question 5</a:t>
            </a: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071320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Voici le tableau des variations d’une fonction du 2</a:t>
            </a:r>
            <a:r>
              <a:rPr lang="fr-FR" sz="2800" baseline="30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degré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re 1">
                <a:extLst>
                  <a:ext uri="{FF2B5EF4-FFF2-40B4-BE49-F238E27FC236}">
                    <a16:creationId xmlns:a16="http://schemas.microsoft.com/office/drawing/2014/main" id="{7C08369A-DA10-4862-9380-BB83408C25D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4000480"/>
                <a:ext cx="9144000" cy="2164823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 vert="horz" lIns="0" tIns="0" rIns="0" bIns="0" anchor="ctr" anchorCtr="0">
                <a:spAutoFit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5000" b="0" kern="120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fr-FR" sz="3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Laquelle des expressions peut-elle être celle de </a:t>
                </a:r>
                <a14:m>
                  <m:oMath xmlns:m="http://schemas.openxmlformats.org/officeDocument/2006/math"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algn="just">
                  <a:lnSpc>
                    <a:spcPct val="200000"/>
                  </a:lnSpc>
                </a:pPr>
                <a:r>
                  <a:rPr lang="fr-FR" sz="3000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A. </a:t>
                </a:r>
                <a14:m>
                  <m:oMath xmlns:m="http://schemas.openxmlformats.org/officeDocument/2006/math"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fr-FR" sz="3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     B. </a:t>
                </a:r>
                <a14:m>
                  <m:oMath xmlns:m="http://schemas.openxmlformats.org/officeDocument/2006/math">
                    <m:r>
                      <a:rPr lang="fr-FR" sz="3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+4</m:t>
                            </m:r>
                          </m:e>
                        </m:d>
                      </m:e>
                      <m:sup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</m:t>
                    </m:r>
                  </m:oMath>
                </a14:m>
                <a:endParaRPr lang="fr-FR" sz="3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algn="just">
                  <a:lnSpc>
                    <a:spcPct val="200000"/>
                  </a:lnSpc>
                </a:pPr>
                <a:r>
                  <a:rPr lang="fr-FR" sz="3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C. </a:t>
                </a:r>
                <a14:m>
                  <m:oMath xmlns:m="http://schemas.openxmlformats.org/officeDocument/2006/math"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fr-FR" sz="3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	 D. </a:t>
                </a:r>
                <a14:m>
                  <m:oMath xmlns:m="http://schemas.openxmlformats.org/officeDocument/2006/math">
                    <m:r>
                      <a:rPr lang="fr-FR" sz="3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−3</m:t>
                    </m:r>
                  </m:oMath>
                </a14:m>
                <a:endParaRPr lang="fr-FR" sz="3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itre 1">
                <a:extLst>
                  <a:ext uri="{FF2B5EF4-FFF2-40B4-BE49-F238E27FC236}">
                    <a16:creationId xmlns="" xmlns:a16="http://schemas.microsoft.com/office/drawing/2014/main" id="{7C08369A-DA10-4862-9380-BB83408C25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000480"/>
                <a:ext cx="9144000" cy="2164823"/>
              </a:xfrm>
              <a:prstGeom prst="rect">
                <a:avLst/>
              </a:prstGeom>
              <a:blipFill>
                <a:blip r:embed="rId3" cstate="print"/>
                <a:stretch>
                  <a:fillRect l="-667" t="-5352" b="-1042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>
            <a:extLst>
              <a:ext uri="{FF2B5EF4-FFF2-40B4-BE49-F238E27FC236}">
                <a16:creationId xmlns:a16="http://schemas.microsoft.com/office/drawing/2014/main" id="{5BEEC939-4716-4D2D-BC9D-05660DED696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227" t="6736" r="2524" b="10948"/>
          <a:stretch/>
        </p:blipFill>
        <p:spPr>
          <a:xfrm>
            <a:off x="11247" y="1800008"/>
            <a:ext cx="5424849" cy="1989032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ED5ABA5B-C2DF-49CB-87DB-FBF2B11A40D2}"/>
              </a:ext>
            </a:extLst>
          </p:cNvPr>
          <p:cNvSpPr/>
          <p:nvPr/>
        </p:nvSpPr>
        <p:spPr>
          <a:xfrm>
            <a:off x="2699792" y="1772816"/>
            <a:ext cx="576064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641A67C9-4857-4322-BD5A-840EB9EE5A01}"/>
              </a:ext>
            </a:extLst>
          </p:cNvPr>
          <p:cNvSpPr/>
          <p:nvPr/>
        </p:nvSpPr>
        <p:spPr>
          <a:xfrm>
            <a:off x="2699792" y="2060848"/>
            <a:ext cx="576064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31AB1FD9-FE48-4A53-BD0B-DBFECE9F274A}"/>
                  </a:ext>
                </a:extLst>
              </p:cNvPr>
              <p:cNvSpPr txBox="1"/>
              <p:nvPr/>
            </p:nvSpPr>
            <p:spPr>
              <a:xfrm>
                <a:off x="5436095" y="1772816"/>
                <a:ext cx="374252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fr-FR" sz="28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−1 </m:t>
                      </m:r>
                      <m:r>
                        <m:rPr>
                          <m:sty m:val="p"/>
                        </m:rPr>
                        <a:rPr lang="fr-FR" sz="28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et</m:t>
                      </m:r>
                      <m:r>
                        <a:rPr lang="fr-FR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28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fr-FR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</m:t>
                      </m:r>
                    </m:oMath>
                  </m:oMathPara>
                </a14:m>
                <a:endParaRPr lang="fr-FR" sz="2800" dirty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="" xmlns:a16="http://schemas.microsoft.com/office/drawing/2014/main" id="{31AB1FD9-FE48-4A53-BD0B-DBFECE9F27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5" y="1772816"/>
                <a:ext cx="3742523" cy="523220"/>
              </a:xfrm>
              <a:prstGeom prst="rect">
                <a:avLst/>
              </a:prstGeom>
              <a:blipFill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E339F4F8-3D03-4241-A802-981E078ADE3F}"/>
                  </a:ext>
                </a:extLst>
              </p:cNvPr>
              <p:cNvSpPr txBox="1"/>
              <p:nvPr/>
            </p:nvSpPr>
            <p:spPr>
              <a:xfrm>
                <a:off x="5400214" y="2276872"/>
                <a:ext cx="3742524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La forme canonique est </a:t>
                </a:r>
                <a14:m>
                  <m:oMath xmlns:m="http://schemas.openxmlformats.org/officeDocument/2006/math">
                    <m:r>
                      <a:rPr lang="fr-FR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fr-FR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fr-FR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</m:d>
                      </m:e>
                      <m:sup>
                        <m:r>
                          <a:rPr lang="fr-FR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fr-FR" sz="28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algn="ctr"/>
                <a:r>
                  <a:rPr lang="fr-FR" sz="28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avec </a:t>
                </a:r>
                <a14:m>
                  <m:oMath xmlns:m="http://schemas.openxmlformats.org/officeDocument/2006/math">
                    <m:r>
                      <a:rPr lang="fr-FR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fr-FR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fr-FR" sz="2800" dirty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 donc …</a:t>
                </a:r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="" xmlns:a16="http://schemas.microsoft.com/office/drawing/2014/main" id="{E339F4F8-3D03-4241-A802-981E078ADE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214" y="2276872"/>
                <a:ext cx="3742524" cy="1384995"/>
              </a:xfrm>
              <a:prstGeom prst="rect">
                <a:avLst/>
              </a:prstGeom>
              <a:blipFill>
                <a:blip r:embed="rId6" cstate="print"/>
                <a:stretch>
                  <a:fillRect l="-3094" t="-4846" r="-4886" b="-114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C3337291-9403-425A-B43D-9A5E2C5A6F68}"/>
              </a:ext>
            </a:extLst>
          </p:cNvPr>
          <p:cNvSpPr/>
          <p:nvPr/>
        </p:nvSpPr>
        <p:spPr>
          <a:xfrm>
            <a:off x="107504" y="4692072"/>
            <a:ext cx="4104456" cy="5760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6139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2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75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ACF2C087-3BCA-46C0-9EBF-2B3DC05076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1175" t="4895" r="2751" b="8995"/>
          <a:stretch/>
        </p:blipFill>
        <p:spPr>
          <a:xfrm>
            <a:off x="0" y="1800001"/>
            <a:ext cx="5450216" cy="187629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rmAutofit fontScale="90000"/>
          </a:bodyPr>
          <a:lstStyle/>
          <a:p>
            <a:pPr algn="ctr"/>
            <a:r>
              <a:rPr lang="fr-FR" sz="4000" b="1" dirty="0">
                <a:latin typeface="Cambria" pitchFamily="18" charset="0"/>
                <a:ea typeface="Cambria Math" panose="02040503050406030204" pitchFamily="18" charset="0"/>
              </a:rPr>
              <a:t>Question 6</a:t>
            </a: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071320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Voici le tableau des variations d’une fonction du 2</a:t>
            </a:r>
            <a:r>
              <a:rPr lang="fr-FR" sz="2800" baseline="30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degré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re 1">
                <a:extLst>
                  <a:ext uri="{FF2B5EF4-FFF2-40B4-BE49-F238E27FC236}">
                    <a16:creationId xmlns:a16="http://schemas.microsoft.com/office/drawing/2014/main" id="{7C08369A-DA10-4862-9380-BB83408C25D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4091595"/>
                <a:ext cx="9144000" cy="1982594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 vert="horz" lIns="0" tIns="0" rIns="0" bIns="0" anchor="ctr" anchorCtr="0">
                <a:spAutoFit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5000" b="0" kern="120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fr-FR" sz="3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Laquelle des expressions peut-elle être celle de </a:t>
                </a:r>
                <a14:m>
                  <m:oMath xmlns:m="http://schemas.openxmlformats.org/officeDocument/2006/math"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fr-FR" sz="3000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fr-FR" sz="2800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A.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fr-FR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e>
                    </m:d>
                    <m:d>
                      <m:dPr>
                        <m:ctrlPr>
                          <a:rPr lang="fr-FR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+5</m:t>
                        </m:r>
                      </m:e>
                    </m:d>
                  </m:oMath>
                </a14:m>
                <a:r>
                  <a:rPr lang="fr-FR" sz="28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       B.</a:t>
                </a:r>
                <a14:m>
                  <m:oMath xmlns:m="http://schemas.openxmlformats.org/officeDocument/2006/math">
                    <m:r>
                      <a:rPr lang="fr-F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e>
                    </m:d>
                    <m:d>
                      <m:d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+5</m:t>
                        </m:r>
                      </m:e>
                    </m:d>
                  </m:oMath>
                </a14:m>
                <a:endParaRPr lang="fr-FR" sz="28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algn="just"/>
                <a:r>
                  <a:rPr lang="fr-FR" sz="3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C</a:t>
                </a:r>
                <a:r>
                  <a:rPr lang="fr-FR" sz="28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. </a:t>
                </a:r>
                <a14:m>
                  <m:oMath xmlns:m="http://schemas.openxmlformats.org/officeDocument/2006/math">
                    <m:r>
                      <a:rPr lang="fr-F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  <m:d>
                      <m:d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e>
                    </m:d>
                  </m:oMath>
                </a14:m>
                <a:r>
                  <a:rPr lang="fr-FR" sz="28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       D.</a:t>
                </a:r>
                <a14:m>
                  <m:oMath xmlns:m="http://schemas.openxmlformats.org/officeDocument/2006/math">
                    <m:r>
                      <a:rPr lang="fr-F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  <m:d>
                      <m:d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e>
                    </m:d>
                  </m:oMath>
                </a14:m>
                <a:endParaRPr lang="fr-FR" sz="28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itre 1">
                <a:extLst>
                  <a:ext uri="{FF2B5EF4-FFF2-40B4-BE49-F238E27FC236}">
                    <a16:creationId xmlns="" xmlns:a16="http://schemas.microsoft.com/office/drawing/2014/main" id="{7C08369A-DA10-4862-9380-BB83408C25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091595"/>
                <a:ext cx="9144000" cy="1982594"/>
              </a:xfrm>
              <a:prstGeom prst="rect">
                <a:avLst/>
              </a:prstGeom>
              <a:blipFill>
                <a:blip r:embed="rId4" cstate="print"/>
                <a:stretch>
                  <a:fillRect l="-1600" t="-5846" b="-676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llipse 5">
            <a:extLst>
              <a:ext uri="{FF2B5EF4-FFF2-40B4-BE49-F238E27FC236}">
                <a16:creationId xmlns:a16="http://schemas.microsoft.com/office/drawing/2014/main" id="{5473AE47-4591-4EFB-B276-CF03D8412AB6}"/>
              </a:ext>
            </a:extLst>
          </p:cNvPr>
          <p:cNvSpPr/>
          <p:nvPr/>
        </p:nvSpPr>
        <p:spPr>
          <a:xfrm>
            <a:off x="1403648" y="1800000"/>
            <a:ext cx="576064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41104CDE-EC2A-431C-9026-C0ADC5E3CC18}"/>
              </a:ext>
            </a:extLst>
          </p:cNvPr>
          <p:cNvSpPr/>
          <p:nvPr/>
        </p:nvSpPr>
        <p:spPr>
          <a:xfrm>
            <a:off x="3851920" y="1800000"/>
            <a:ext cx="576064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F2D779A9-EB90-41D4-824F-8B39F204995C}"/>
                  </a:ext>
                </a:extLst>
              </p:cNvPr>
              <p:cNvSpPr txBox="1"/>
              <p:nvPr/>
            </p:nvSpPr>
            <p:spPr>
              <a:xfrm>
                <a:off x="5292080" y="2016000"/>
                <a:ext cx="3888432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5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La forme factorisée est </a:t>
                </a:r>
                <a14:m>
                  <m:oMath xmlns:m="http://schemas.openxmlformats.org/officeDocument/2006/math">
                    <m:r>
                      <a:rPr lang="fr-FR" sz="25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2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25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25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fr-FR" sz="25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2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sz="25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5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25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fr-FR" sz="2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2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sz="25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5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25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fr-FR" sz="25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fr-FR" sz="25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fr-FR" sz="25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25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fr-FR" sz="25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fr-FR" sz="2500" dirty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 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2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sz="25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=−1</m:t>
                    </m:r>
                  </m:oMath>
                </a14:m>
                <a:r>
                  <a:rPr lang="fr-FR" sz="2500" dirty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 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2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25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=5</m:t>
                    </m:r>
                    <m:r>
                      <a:rPr lang="fr-FR" sz="25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fr-FR" sz="2500" dirty="0">
                  <a:solidFill>
                    <a:srgbClr val="FF0000"/>
                  </a:solidFill>
                  <a:latin typeface="Cambria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fr-FR" sz="2500" dirty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donc …</a:t>
                </a:r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="" xmlns:a16="http://schemas.microsoft.com/office/drawing/2014/main" id="{F2D779A9-EB90-41D4-824F-8B39F20499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2016000"/>
                <a:ext cx="3888432" cy="1631216"/>
              </a:xfrm>
              <a:prstGeom prst="rect">
                <a:avLst/>
              </a:prstGeom>
              <a:blipFill>
                <a:blip r:embed="rId5" cstate="print"/>
                <a:stretch>
                  <a:fillRect t="-2996" b="-824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9FF96E0E-725A-4C3E-BD59-D0E2D1FECE6A}"/>
              </a:ext>
            </a:extLst>
          </p:cNvPr>
          <p:cNvSpPr/>
          <p:nvPr/>
        </p:nvSpPr>
        <p:spPr>
          <a:xfrm>
            <a:off x="0" y="5450007"/>
            <a:ext cx="4427984" cy="6480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4620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2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/>
          <a:srcRect l="1031" t="5158" r="3097" b="9730"/>
          <a:stretch>
            <a:fillRect/>
          </a:stretch>
        </p:blipFill>
        <p:spPr bwMode="auto">
          <a:xfrm>
            <a:off x="677022" y="3789040"/>
            <a:ext cx="771140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Autofit/>
          </a:bodyPr>
          <a:lstStyle/>
          <a:p>
            <a:pPr algn="ctr"/>
            <a:r>
              <a:rPr lang="fr-FR" sz="3400" b="1" dirty="0">
                <a:latin typeface="Cambria" pitchFamily="18" charset="0"/>
                <a:ea typeface="Cambria Math" panose="02040503050406030204" pitchFamily="18" charset="0"/>
              </a:rPr>
              <a:t>Question 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324036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33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Dresser le tableau des variations d’une fonction du second degré définie sur </a:t>
            </a:r>
            <a:r>
              <a:rPr lang="fr-FR" sz="33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ℝ telle que :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33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𝑓(3</a:t>
            </a:r>
            <a:r>
              <a:rPr lang="fr-FR" sz="33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) = </a:t>
            </a:r>
            <a:r>
              <a:rPr lang="fr-FR" sz="33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𝑓(7</a:t>
            </a:r>
            <a:r>
              <a:rPr lang="fr-FR" sz="33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)=</a:t>
            </a:r>
            <a:r>
              <a:rPr lang="fr-FR" sz="33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 0 et 𝑓 admette un maximum égal à 2.</a:t>
            </a:r>
            <a:endParaRPr lang="fr-FR" sz="3300" dirty="0">
              <a:solidFill>
                <a:schemeClr val="tx2"/>
              </a:solidFill>
              <a:latin typeface="Cambria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grpSp>
        <p:nvGrpSpPr>
          <p:cNvPr id="17" name="Groupe 16"/>
          <p:cNvGrpSpPr/>
          <p:nvPr/>
        </p:nvGrpSpPr>
        <p:grpSpPr>
          <a:xfrm>
            <a:off x="2987824" y="3255367"/>
            <a:ext cx="3672408" cy="533673"/>
            <a:chOff x="2987824" y="3255367"/>
            <a:chExt cx="3672408" cy="533673"/>
          </a:xfrm>
        </p:grpSpPr>
        <p:sp>
          <p:nvSpPr>
            <p:cNvPr id="5" name="Flèche : courbe vers le bas 4">
              <a:extLst>
                <a:ext uri="{FF2B5EF4-FFF2-40B4-BE49-F238E27FC236}">
                  <a16:creationId xmlns:a16="http://schemas.microsoft.com/office/drawing/2014/main" id="{B59712DB-7D83-45DB-B6FC-246B5D216078}"/>
                </a:ext>
              </a:extLst>
            </p:cNvPr>
            <p:cNvSpPr/>
            <p:nvPr/>
          </p:nvSpPr>
          <p:spPr>
            <a:xfrm>
              <a:off x="4788232" y="3255367"/>
              <a:ext cx="1872000" cy="504056"/>
            </a:xfrm>
            <a:prstGeom prst="curvedDownArrow">
              <a:avLst>
                <a:gd name="adj1" fmla="val 25000"/>
                <a:gd name="adj2" fmla="val 76000"/>
                <a:gd name="adj3" fmla="val 25000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9A20127C-2772-4286-A1BB-F2772DFF70F0}"/>
                </a:ext>
              </a:extLst>
            </p:cNvPr>
            <p:cNvSpPr txBox="1"/>
            <p:nvPr/>
          </p:nvSpPr>
          <p:spPr>
            <a:xfrm>
              <a:off x="5364088" y="3327375"/>
              <a:ext cx="599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+2</a:t>
              </a:r>
            </a:p>
          </p:txBody>
        </p:sp>
        <p:sp>
          <p:nvSpPr>
            <p:cNvPr id="7" name="Flèche : courbe vers le bas 10">
              <a:extLst>
                <a:ext uri="{FF2B5EF4-FFF2-40B4-BE49-F238E27FC236}">
                  <a16:creationId xmlns:a16="http://schemas.microsoft.com/office/drawing/2014/main" id="{BA5879C7-2369-497A-8C63-88646AE77F4F}"/>
                </a:ext>
              </a:extLst>
            </p:cNvPr>
            <p:cNvSpPr/>
            <p:nvPr/>
          </p:nvSpPr>
          <p:spPr>
            <a:xfrm flipH="1">
              <a:off x="2987824" y="3255367"/>
              <a:ext cx="1872000" cy="504056"/>
            </a:xfrm>
            <a:prstGeom prst="curvedDownArrow">
              <a:avLst>
                <a:gd name="adj1" fmla="val 25000"/>
                <a:gd name="adj2" fmla="val 76000"/>
                <a:gd name="adj3" fmla="val 25000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9A20127C-2772-4286-A1BB-F2772DFF70F0}"/>
                </a:ext>
              </a:extLst>
            </p:cNvPr>
            <p:cNvSpPr txBox="1"/>
            <p:nvPr/>
          </p:nvSpPr>
          <p:spPr>
            <a:xfrm>
              <a:off x="3635896" y="3327375"/>
              <a:ext cx="6314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–2 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4644008" y="3897080"/>
            <a:ext cx="504056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604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071320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Voici le tableau des variations d’une fonction du 2</a:t>
            </a:r>
            <a:r>
              <a:rPr lang="fr-FR" sz="2800" baseline="300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nd</a:t>
            </a:r>
            <a:r>
              <a:rPr lang="fr-FR" sz="28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 degré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re 1">
                <a:extLst>
                  <a:ext uri="{FF2B5EF4-FFF2-40B4-BE49-F238E27FC236}">
                    <a16:creationId xmlns:a16="http://schemas.microsoft.com/office/drawing/2014/main" id="{7C08369A-DA10-4862-9380-BB83408C25D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4000481"/>
                <a:ext cx="9144000" cy="2164823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 vert="horz" lIns="0" tIns="0" rIns="0" bIns="0" anchor="ctr" anchorCtr="0">
                <a:spAutoFit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5000" b="0" kern="120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fr-FR" sz="3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Laquelle des expressions peut-elle être celle de </a:t>
                </a:r>
                <a14:m>
                  <m:oMath xmlns:m="http://schemas.openxmlformats.org/officeDocument/2006/math"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algn="just">
                  <a:lnSpc>
                    <a:spcPct val="200000"/>
                  </a:lnSpc>
                </a:pPr>
                <a:r>
                  <a:rPr lang="fr-FR" sz="3000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A. </a:t>
                </a:r>
                <a14:m>
                  <m:oMath xmlns:m="http://schemas.openxmlformats.org/officeDocument/2006/math"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=−2</m:t>
                    </m:r>
                    <m:sSup>
                      <m:sSupPr>
                        <m:ctrlP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−6</m:t>
                            </m:r>
                          </m:e>
                        </m:d>
                      </m:e>
                      <m:sup>
                        <m: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fr-FR" sz="3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     B. </a:t>
                </a:r>
                <a14:m>
                  <m:oMath xmlns:m="http://schemas.openxmlformats.org/officeDocument/2006/math">
                    <m:r>
                      <a:rPr lang="fr-FR" sz="3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fr-FR" sz="3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sz="3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)=2</m:t>
                    </m:r>
                    <m:sSup>
                      <m:sSup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6</m:t>
                            </m:r>
                          </m:e>
                        </m:d>
                      </m:e>
                      <m:sup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</m:t>
                    </m:r>
                  </m:oMath>
                </a14:m>
                <a:endParaRPr lang="fr-FR" sz="3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algn="just">
                  <a:lnSpc>
                    <a:spcPct val="200000"/>
                  </a:lnSpc>
                </a:pPr>
                <a:r>
                  <a:rPr lang="fr-FR" sz="3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C.</a:t>
                </a:r>
                <a14:m>
                  <m:oMath xmlns:m="http://schemas.openxmlformats.org/officeDocument/2006/math"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=−2</m:t>
                    </m:r>
                    <m:d>
                      <m:d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+6</m:t>
                        </m:r>
                      </m:e>
                    </m:d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fr-FR" sz="3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	    D. </a:t>
                </a:r>
                <a14:m>
                  <m:oMath xmlns:m="http://schemas.openxmlformats.org/officeDocument/2006/math">
                    <m:r>
                      <a:rPr lang="fr-FR" sz="3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3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+6</m:t>
                            </m:r>
                          </m:e>
                        </m:d>
                      </m:e>
                      <m:sup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</m:t>
                    </m:r>
                  </m:oMath>
                </a14:m>
                <a:endParaRPr lang="fr-FR" sz="3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itre 1">
                <a:extLst>
                  <a:ext uri="{FF2B5EF4-FFF2-40B4-BE49-F238E27FC236}">
                    <a16:creationId xmlns="" xmlns:a16="http://schemas.microsoft.com/office/drawing/2014/main" id="{7C08369A-DA10-4862-9380-BB83408C25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000481"/>
                <a:ext cx="9144000" cy="2164823"/>
              </a:xfrm>
              <a:prstGeom prst="rect">
                <a:avLst/>
              </a:prstGeom>
              <a:blipFill>
                <a:blip r:embed="rId3" cstate="print"/>
                <a:stretch>
                  <a:fillRect l="-667" t="-5352" b="-1042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age 9">
            <a:extLst>
              <a:ext uri="{FF2B5EF4-FFF2-40B4-BE49-F238E27FC236}">
                <a16:creationId xmlns:a16="http://schemas.microsoft.com/office/drawing/2014/main" id="{964828B1-1D0E-47B8-AFBE-FAA0D7F37A2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2751" t="6864" r="5900" b="14606"/>
          <a:stretch/>
        </p:blipFill>
        <p:spPr>
          <a:xfrm>
            <a:off x="2232000" y="1836483"/>
            <a:ext cx="4602128" cy="2024565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0" y="764704"/>
            <a:ext cx="9144000" cy="432048"/>
          </a:xfrm>
          <a:prstGeom prst="rect">
            <a:avLst/>
          </a:prstGeom>
        </p:spPr>
        <p:txBody>
          <a:bodyPr vert="horz" lIns="0" t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  <a:cs typeface="+mj-cs"/>
              </a:rPr>
              <a:t>Question 1</a:t>
            </a:r>
            <a:endParaRPr kumimoji="0" lang="fr-FR" sz="3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" pitchFamily="18" charset="0"/>
              <a:ea typeface="Cambria Math" panose="02040503050406030204" pitchFamily="18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99106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t="4640" r="2645" b="7874"/>
          <a:stretch>
            <a:fillRect/>
          </a:stretch>
        </p:blipFill>
        <p:spPr bwMode="auto">
          <a:xfrm>
            <a:off x="611560" y="3809907"/>
            <a:ext cx="7560000" cy="271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Autofit/>
          </a:bodyPr>
          <a:lstStyle/>
          <a:p>
            <a:pPr algn="ctr"/>
            <a:r>
              <a:rPr lang="fr-FR" sz="3400" b="1" dirty="0">
                <a:latin typeface="Cambria" pitchFamily="18" charset="0"/>
                <a:ea typeface="Cambria Math" panose="02040503050406030204" pitchFamily="18" charset="0"/>
              </a:rPr>
              <a:t>Question 8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3240360"/>
          </a:xfrm>
        </p:spPr>
        <p:txBody>
          <a:bodyPr>
            <a:normAutofit/>
          </a:bodyPr>
          <a:lstStyle/>
          <a:p>
            <a:pPr marL="0" lvl="0" indent="0" algn="ctr">
              <a:lnSpc>
                <a:spcPct val="114000"/>
              </a:lnSpc>
              <a:spcBef>
                <a:spcPts val="0"/>
              </a:spcBef>
              <a:buClr>
                <a:srgbClr val="5BD078"/>
              </a:buClr>
              <a:buNone/>
            </a:pPr>
            <a:r>
              <a:rPr lang="fr-FR" sz="3200" dirty="0">
                <a:solidFill>
                  <a:srgbClr val="073E87"/>
                </a:solidFill>
                <a:latin typeface="Cambria" pitchFamily="18" charset="0"/>
                <a:ea typeface="Cambria Math" panose="02040503050406030204" pitchFamily="18" charset="0"/>
              </a:rPr>
              <a:t>Dresser le tableau des variations d’une fonction du second degré définie sur </a:t>
            </a:r>
            <a:r>
              <a:rPr lang="fr-FR" sz="3200" dirty="0">
                <a:solidFill>
                  <a:srgbClr val="073E87"/>
                </a:solidFill>
                <a:latin typeface="Cambria" pitchFamily="18" charset="0"/>
                <a:ea typeface="Cambria Math"/>
              </a:rPr>
              <a:t>ℝ telle que :</a:t>
            </a:r>
          </a:p>
          <a:p>
            <a:pPr marL="0" lvl="0" indent="0" algn="ctr">
              <a:lnSpc>
                <a:spcPct val="114000"/>
              </a:lnSpc>
              <a:spcBef>
                <a:spcPts val="0"/>
              </a:spcBef>
              <a:buClr>
                <a:srgbClr val="5BD078"/>
              </a:buClr>
              <a:buNone/>
            </a:pPr>
            <a:r>
              <a:rPr lang="fr-FR" sz="3200" dirty="0">
                <a:solidFill>
                  <a:srgbClr val="073E87"/>
                </a:solidFill>
                <a:latin typeface="Cambria" pitchFamily="18" charset="0"/>
                <a:ea typeface="Cambria Math"/>
              </a:rPr>
              <a:t>𝑓(–4</a:t>
            </a:r>
            <a:r>
              <a:rPr lang="fr-FR" sz="3200" dirty="0">
                <a:solidFill>
                  <a:srgbClr val="073E87"/>
                </a:solidFill>
                <a:latin typeface="Cambria" pitchFamily="18" charset="0"/>
                <a:ea typeface="Cambria Math" panose="02040503050406030204" pitchFamily="18" charset="0"/>
              </a:rPr>
              <a:t>) = </a:t>
            </a:r>
            <a:r>
              <a:rPr lang="fr-FR" sz="3200" dirty="0">
                <a:solidFill>
                  <a:srgbClr val="073E87"/>
                </a:solidFill>
                <a:latin typeface="Cambria" pitchFamily="18" charset="0"/>
                <a:ea typeface="Cambria Math"/>
              </a:rPr>
              <a:t>𝑓(2</a:t>
            </a:r>
            <a:r>
              <a:rPr lang="fr-FR" sz="3200" dirty="0">
                <a:solidFill>
                  <a:srgbClr val="073E87"/>
                </a:solidFill>
                <a:latin typeface="Cambria" pitchFamily="18" charset="0"/>
                <a:ea typeface="Cambria Math" panose="02040503050406030204" pitchFamily="18" charset="0"/>
              </a:rPr>
              <a:t>)=</a:t>
            </a:r>
            <a:r>
              <a:rPr lang="fr-FR" sz="3200" dirty="0">
                <a:solidFill>
                  <a:srgbClr val="073E87"/>
                </a:solidFill>
                <a:latin typeface="Cambria" pitchFamily="18" charset="0"/>
                <a:ea typeface="Cambria Math"/>
              </a:rPr>
              <a:t> 6 et 𝑓 admette un minimum égal à 4.</a:t>
            </a:r>
            <a:endParaRPr lang="fr-FR" sz="3200" dirty="0">
              <a:solidFill>
                <a:srgbClr val="073E87"/>
              </a:solidFill>
              <a:latin typeface="Cambria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grpSp>
        <p:nvGrpSpPr>
          <p:cNvPr id="4" name="Groupe 16"/>
          <p:cNvGrpSpPr/>
          <p:nvPr/>
        </p:nvGrpSpPr>
        <p:grpSpPr>
          <a:xfrm>
            <a:off x="2987824" y="3255367"/>
            <a:ext cx="3672408" cy="533673"/>
            <a:chOff x="2987824" y="3255367"/>
            <a:chExt cx="3672408" cy="533673"/>
          </a:xfrm>
        </p:grpSpPr>
        <p:sp>
          <p:nvSpPr>
            <p:cNvPr id="5" name="Flèche : courbe vers le bas 4">
              <a:extLst>
                <a:ext uri="{FF2B5EF4-FFF2-40B4-BE49-F238E27FC236}">
                  <a16:creationId xmlns:a16="http://schemas.microsoft.com/office/drawing/2014/main" id="{B59712DB-7D83-45DB-B6FC-246B5D216078}"/>
                </a:ext>
              </a:extLst>
            </p:cNvPr>
            <p:cNvSpPr/>
            <p:nvPr/>
          </p:nvSpPr>
          <p:spPr>
            <a:xfrm>
              <a:off x="4788232" y="3255367"/>
              <a:ext cx="1872000" cy="504056"/>
            </a:xfrm>
            <a:prstGeom prst="curvedDownArrow">
              <a:avLst>
                <a:gd name="adj1" fmla="val 25000"/>
                <a:gd name="adj2" fmla="val 76000"/>
                <a:gd name="adj3" fmla="val 25000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9A20127C-2772-4286-A1BB-F2772DFF70F0}"/>
                </a:ext>
              </a:extLst>
            </p:cNvPr>
            <p:cNvSpPr txBox="1"/>
            <p:nvPr/>
          </p:nvSpPr>
          <p:spPr>
            <a:xfrm>
              <a:off x="5364088" y="3327375"/>
              <a:ext cx="599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+3</a:t>
              </a:r>
            </a:p>
          </p:txBody>
        </p:sp>
        <p:sp>
          <p:nvSpPr>
            <p:cNvPr id="7" name="Flèche : courbe vers le bas 10">
              <a:extLst>
                <a:ext uri="{FF2B5EF4-FFF2-40B4-BE49-F238E27FC236}">
                  <a16:creationId xmlns:a16="http://schemas.microsoft.com/office/drawing/2014/main" id="{BA5879C7-2369-497A-8C63-88646AE77F4F}"/>
                </a:ext>
              </a:extLst>
            </p:cNvPr>
            <p:cNvSpPr/>
            <p:nvPr/>
          </p:nvSpPr>
          <p:spPr>
            <a:xfrm flipH="1">
              <a:off x="2987824" y="3255367"/>
              <a:ext cx="1872000" cy="504056"/>
            </a:xfrm>
            <a:prstGeom prst="curvedDownArrow">
              <a:avLst>
                <a:gd name="adj1" fmla="val 25000"/>
                <a:gd name="adj2" fmla="val 76000"/>
                <a:gd name="adj3" fmla="val 25000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9A20127C-2772-4286-A1BB-F2772DFF70F0}"/>
                </a:ext>
              </a:extLst>
            </p:cNvPr>
            <p:cNvSpPr txBox="1"/>
            <p:nvPr/>
          </p:nvSpPr>
          <p:spPr>
            <a:xfrm>
              <a:off x="3635896" y="3327375"/>
              <a:ext cx="6314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–3 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4499992" y="3933056"/>
            <a:ext cx="504056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604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rmAutofit fontScale="90000"/>
          </a:bodyPr>
          <a:lstStyle/>
          <a:p>
            <a:pPr algn="ctr"/>
            <a:r>
              <a:rPr lang="fr-FR" sz="4000" b="1" dirty="0">
                <a:latin typeface="Cambria" pitchFamily="18" charset="0"/>
                <a:ea typeface="Cambria Math" panose="02040503050406030204" pitchFamily="18" charset="0"/>
              </a:rPr>
              <a:t>Question 9</a:t>
            </a: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071320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Voici le tableau des variations d’une fonction du 2</a:t>
            </a:r>
            <a:r>
              <a:rPr lang="fr-FR" sz="2800" baseline="30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fr-FR" sz="28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degré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re 1">
                <a:extLst>
                  <a:ext uri="{FF2B5EF4-FFF2-40B4-BE49-F238E27FC236}">
                    <a16:creationId xmlns:a16="http://schemas.microsoft.com/office/drawing/2014/main" id="{7C08369A-DA10-4862-9380-BB83408C25D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4000480"/>
                <a:ext cx="9144000" cy="2164823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 vert="horz" lIns="0" tIns="0" rIns="0" bIns="0" anchor="ctr" anchorCtr="0">
                <a:spAutoFit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5000" b="0" kern="120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fr-FR" sz="3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Laquelle des expressions peut-elle être celle de </a:t>
                </a:r>
                <a14:m>
                  <m:oMath xmlns:m="http://schemas.openxmlformats.org/officeDocument/2006/math"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algn="just">
                  <a:lnSpc>
                    <a:spcPct val="200000"/>
                  </a:lnSpc>
                </a:pPr>
                <a:r>
                  <a:rPr lang="fr-FR" sz="3000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A. </a:t>
                </a:r>
                <a14:m>
                  <m:oMath xmlns:m="http://schemas.openxmlformats.org/officeDocument/2006/math"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fr-FR" sz="3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               B. </a:t>
                </a:r>
                <a14:m>
                  <m:oMath xmlns:m="http://schemas.openxmlformats.org/officeDocument/2006/math">
                    <m:r>
                      <a:rPr lang="fr-FR" sz="3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e>
                    </m:d>
                  </m:oMath>
                </a14:m>
                <a:endParaRPr lang="fr-FR" sz="3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algn="just">
                  <a:lnSpc>
                    <a:spcPct val="200000"/>
                  </a:lnSpc>
                </a:pPr>
                <a:r>
                  <a:rPr lang="fr-FR" sz="3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C. </a:t>
                </a:r>
                <a14:m>
                  <m:oMath xmlns:m="http://schemas.openxmlformats.org/officeDocument/2006/math"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fr-FR" sz="3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e>
                    </m:d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fr-FR" sz="3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	                   D. </a:t>
                </a:r>
                <a14:m>
                  <m:oMath xmlns:m="http://schemas.openxmlformats.org/officeDocument/2006/math">
                    <m:r>
                      <a:rPr lang="fr-FR" sz="3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e>
                    </m:d>
                  </m:oMath>
                </a14:m>
                <a:endParaRPr lang="fr-FR" sz="3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itre 1">
                <a:extLst>
                  <a:ext uri="{FF2B5EF4-FFF2-40B4-BE49-F238E27FC236}">
                    <a16:creationId xmlns="" xmlns:a16="http://schemas.microsoft.com/office/drawing/2014/main" id="{7C08369A-DA10-4862-9380-BB83408C25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000480"/>
                <a:ext cx="9144000" cy="2164823"/>
              </a:xfrm>
              <a:prstGeom prst="rect">
                <a:avLst/>
              </a:prstGeom>
              <a:blipFill>
                <a:blip r:embed="rId3" cstate="print"/>
                <a:stretch>
                  <a:fillRect l="-667" t="-5352" b="-1042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>
            <a:extLst>
              <a:ext uri="{FF2B5EF4-FFF2-40B4-BE49-F238E27FC236}">
                <a16:creationId xmlns:a16="http://schemas.microsoft.com/office/drawing/2014/main" id="{B5125A4B-A3F6-4F52-970B-12B3F0A59C4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897" t="3966" r="2750" b="10245"/>
          <a:stretch/>
        </p:blipFill>
        <p:spPr>
          <a:xfrm>
            <a:off x="9005" y="1728000"/>
            <a:ext cx="5499099" cy="1918842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ED3ECC07-DBB8-4373-A04A-7316CAFD57A7}"/>
              </a:ext>
            </a:extLst>
          </p:cNvPr>
          <p:cNvSpPr/>
          <p:nvPr/>
        </p:nvSpPr>
        <p:spPr>
          <a:xfrm>
            <a:off x="1440000" y="1772816"/>
            <a:ext cx="576064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16A887C6-1E4B-4E1D-A45F-A9474A727673}"/>
              </a:ext>
            </a:extLst>
          </p:cNvPr>
          <p:cNvSpPr/>
          <p:nvPr/>
        </p:nvSpPr>
        <p:spPr>
          <a:xfrm>
            <a:off x="3923928" y="1772816"/>
            <a:ext cx="576064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F1EF737B-7F6C-489D-B8DC-74D9A5DD1820}"/>
                  </a:ext>
                </a:extLst>
              </p:cNvPr>
              <p:cNvSpPr txBox="1"/>
              <p:nvPr/>
            </p:nvSpPr>
            <p:spPr>
              <a:xfrm>
                <a:off x="5400000" y="2016000"/>
                <a:ext cx="3816000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5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La forme factorisée est </a:t>
                </a:r>
                <a14:m>
                  <m:oMath xmlns:m="http://schemas.openxmlformats.org/officeDocument/2006/math">
                    <m:r>
                      <a:rPr lang="fr-FR" sz="25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2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25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25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fr-FR" sz="25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2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sz="25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5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25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fr-FR" sz="2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2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sz="25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5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25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fr-FR" sz="25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fr-FR" sz="25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fr-FR" sz="25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25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fr-FR" sz="25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fr-FR" sz="2500" dirty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 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2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sz="25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fr-FR" sz="2500" dirty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 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2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25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</m:t>
                    </m:r>
                    <m:r>
                      <a:rPr lang="fr-FR" sz="25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fr-FR" sz="2500" dirty="0">
                  <a:solidFill>
                    <a:srgbClr val="FF0000"/>
                  </a:solidFill>
                  <a:latin typeface="Cambria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fr-FR" sz="2500" dirty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donc …</a:t>
                </a:r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="" xmlns:a16="http://schemas.microsoft.com/office/drawing/2014/main" id="{F1EF737B-7F6C-489D-B8DC-74D9A5DD18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0" y="2016000"/>
                <a:ext cx="3816000" cy="1631216"/>
              </a:xfrm>
              <a:prstGeom prst="rect">
                <a:avLst/>
              </a:prstGeom>
              <a:blipFill>
                <a:blip r:embed="rId5" cstate="print"/>
                <a:stretch>
                  <a:fillRect t="-2996" b="-824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2AE2005B-FB65-406E-84CC-EFD4F30F142E}"/>
              </a:ext>
            </a:extLst>
          </p:cNvPr>
          <p:cNvSpPr/>
          <p:nvPr/>
        </p:nvSpPr>
        <p:spPr>
          <a:xfrm>
            <a:off x="5148064" y="4736291"/>
            <a:ext cx="3384376" cy="5760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987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2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Autofit/>
          </a:bodyPr>
          <a:lstStyle/>
          <a:p>
            <a:pPr algn="ctr"/>
            <a:r>
              <a:rPr lang="fr-FR" sz="3400" b="1">
                <a:latin typeface="Cambria" pitchFamily="18" charset="0"/>
                <a:ea typeface="Cambria Math" panose="02040503050406030204" pitchFamily="18" charset="0"/>
              </a:rPr>
              <a:t>Question 10</a:t>
            </a:r>
            <a:endParaRPr lang="fr-FR" sz="3400" b="1" dirty="0">
              <a:latin typeface="Cambria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1296144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Dresser le tableau des variations de la fonction définie sur 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ℝ par 𝑓(𝑥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) = (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𝑥 – 3) + 7.</a:t>
            </a:r>
            <a:endParaRPr lang="fr-FR" sz="3400" dirty="0">
              <a:solidFill>
                <a:schemeClr val="tx2"/>
              </a:solidFill>
              <a:latin typeface="Cambria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r="3366" b="7159"/>
          <a:stretch>
            <a:fillRect/>
          </a:stretch>
        </p:blipFill>
        <p:spPr bwMode="auto">
          <a:xfrm>
            <a:off x="2267744" y="3140967"/>
            <a:ext cx="4464496" cy="2841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Espace réservé du contenu 2"/>
          <p:cNvSpPr txBox="1">
            <a:spLocks/>
          </p:cNvSpPr>
          <p:nvPr/>
        </p:nvSpPr>
        <p:spPr>
          <a:xfrm>
            <a:off x="36512" y="5949280"/>
            <a:ext cx="9144000" cy="648072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r-FR" sz="3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  <a:cs typeface="+mn-cs"/>
              </a:rPr>
              <a:t>C’est</a:t>
            </a:r>
            <a:r>
              <a:rPr kumimoji="0" lang="fr-FR" sz="3400" b="1" i="0" u="none" strike="noStrike" kern="1200" cap="none" spc="0" normalizeH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  <a:cs typeface="+mn-cs"/>
              </a:rPr>
              <a:t> une fonction affine croissante !</a:t>
            </a:r>
            <a:endParaRPr kumimoji="0" lang="fr-FR" sz="3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mbria" pitchFamily="18" charset="0"/>
              <a:ea typeface="Cambria Math" panose="02040503050406030204" pitchFamily="18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-36512" y="2492896"/>
            <a:ext cx="9144000" cy="7200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r-FR" sz="3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/>
                <a:cs typeface="+mn-cs"/>
              </a:rPr>
              <a:t>On obtient : 𝑓(𝑥</a:t>
            </a:r>
            <a:r>
              <a:rPr kumimoji="0" lang="fr-FR" sz="3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 panose="02040503050406030204" pitchFamily="18" charset="0"/>
                <a:cs typeface="+mn-cs"/>
              </a:rPr>
              <a:t>) = </a:t>
            </a:r>
            <a:r>
              <a:rPr kumimoji="0" lang="fr-FR" sz="3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Cambria Math"/>
                <a:cs typeface="+mn-cs"/>
              </a:rPr>
              <a:t>𝑥 – 4.</a:t>
            </a:r>
            <a:endParaRPr kumimoji="0" lang="fr-FR" sz="3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" pitchFamily="18" charset="0"/>
              <a:ea typeface="Cambria Math" panose="02040503050406030204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7604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4124672"/>
            <a:ext cx="9144000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</a:t>
            </a:r>
          </a:p>
          <a:p>
            <a:pPr algn="ctr"/>
            <a:r>
              <a:rPr lang="fr-FR" dirty="0">
                <a:latin typeface="+mj-lt"/>
              </a:rPr>
              <a:t>IREM de Clermont Ferrand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C8D1AA3-4120-46BF-A655-69FCF3EEA523}"/>
              </a:ext>
            </a:extLst>
          </p:cNvPr>
          <p:cNvSpPr txBox="1">
            <a:spLocks/>
          </p:cNvSpPr>
          <p:nvPr/>
        </p:nvSpPr>
        <p:spPr>
          <a:xfrm>
            <a:off x="0" y="1371600"/>
            <a:ext cx="9144000" cy="18288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ctr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8000" dirty="0"/>
              <a:t>Fin</a:t>
            </a:r>
          </a:p>
        </p:txBody>
      </p:sp>
    </p:spTree>
    <p:extLst>
      <p:ext uri="{BB962C8B-B14F-4D97-AF65-F5344CB8AC3E}">
        <p14:creationId xmlns:p14="http://schemas.microsoft.com/office/powerpoint/2010/main" val="235626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Autofit/>
          </a:bodyPr>
          <a:lstStyle/>
          <a:p>
            <a:pPr algn="ctr"/>
            <a:r>
              <a:rPr lang="fr-FR" sz="3400" b="1" dirty="0">
                <a:latin typeface="Cambria" pitchFamily="18" charset="0"/>
                <a:ea typeface="Cambria Math" panose="02040503050406030204" pitchFamily="18" charset="0"/>
              </a:rPr>
              <a:t>Question 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071320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Voici le tableau des variations d’une fonction du 2</a:t>
            </a:r>
            <a:r>
              <a:rPr lang="fr-FR" sz="2800" baseline="300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nd</a:t>
            </a:r>
            <a:r>
              <a:rPr lang="fr-FR" sz="28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 degré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re 1">
                <a:extLst>
                  <a:ext uri="{FF2B5EF4-FFF2-40B4-BE49-F238E27FC236}">
                    <a16:creationId xmlns:a16="http://schemas.microsoft.com/office/drawing/2014/main" id="{7C08369A-DA10-4862-9380-BB83408C25D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4000481"/>
                <a:ext cx="9144000" cy="2164823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 vert="horz" lIns="0" tIns="0" rIns="0" bIns="0" anchor="ctr" anchorCtr="0">
                <a:spAutoFit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5000" b="0" kern="120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fr-FR" sz="3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Laquelle des expressions peut-elle être celle de </a:t>
                </a:r>
                <a14:m>
                  <m:oMath xmlns:m="http://schemas.openxmlformats.org/officeDocument/2006/math"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algn="just">
                  <a:lnSpc>
                    <a:spcPct val="200000"/>
                  </a:lnSpc>
                </a:pPr>
                <a:r>
                  <a:rPr lang="fr-FR" sz="3000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A. </a:t>
                </a:r>
                <a14:m>
                  <m:oMath xmlns:m="http://schemas.openxmlformats.org/officeDocument/2006/math"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</m:t>
                    </m:r>
                    <m:sSup>
                      <m:sSupPr>
                        <m:ctrlP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−4</m:t>
                            </m:r>
                          </m:e>
                        </m:d>
                      </m:e>
                      <m:sup>
                        <m: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−5</m:t>
                    </m:r>
                  </m:oMath>
                </a14:m>
                <a:r>
                  <a:rPr lang="fr-FR" sz="3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     B. </a:t>
                </a:r>
                <a14:m>
                  <m:oMath xmlns:m="http://schemas.openxmlformats.org/officeDocument/2006/math">
                    <m:r>
                      <a:rPr lang="fr-FR" sz="3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fr-FR" sz="3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sz="3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)=4</m:t>
                    </m:r>
                    <m:sSup>
                      <m:sSup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−4</m:t>
                            </m:r>
                          </m:e>
                        </m:d>
                      </m:e>
                      <m:sup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</m:oMath>
                </a14:m>
                <a:endParaRPr lang="fr-FR" sz="3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algn="just">
                  <a:lnSpc>
                    <a:spcPct val="200000"/>
                  </a:lnSpc>
                </a:pPr>
                <a:r>
                  <a:rPr lang="fr-FR" sz="3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C. </a:t>
                </a:r>
                <a14:m>
                  <m:oMath xmlns:m="http://schemas.openxmlformats.org/officeDocument/2006/math"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d>
                      <m:d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e>
                    </m:d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fr-FR" sz="3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	 D. </a:t>
                </a:r>
                <a14:m>
                  <m:oMath xmlns:m="http://schemas.openxmlformats.org/officeDocument/2006/math">
                    <m:r>
                      <a:rPr lang="fr-FR" sz="3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−4</m:t>
                    </m:r>
                    <m:sSup>
                      <m:sSup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−4</m:t>
                            </m:r>
                          </m:e>
                        </m:d>
                      </m:e>
                      <m:sup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−5</m:t>
                    </m:r>
                  </m:oMath>
                </a14:m>
                <a:endParaRPr lang="fr-FR" sz="3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itre 1">
                <a:extLst>
                  <a:ext uri="{FF2B5EF4-FFF2-40B4-BE49-F238E27FC236}">
                    <a16:creationId xmlns="" xmlns:a16="http://schemas.microsoft.com/office/drawing/2014/main" id="{7C08369A-DA10-4862-9380-BB83408C25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000481"/>
                <a:ext cx="9144000" cy="2164823"/>
              </a:xfrm>
              <a:prstGeom prst="rect">
                <a:avLst/>
              </a:prstGeom>
              <a:blipFill>
                <a:blip r:embed="rId3" cstate="print"/>
                <a:stretch>
                  <a:fillRect l="-667" t="-5352" b="-1042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>
            <a:extLst>
              <a:ext uri="{FF2B5EF4-FFF2-40B4-BE49-F238E27FC236}">
                <a16:creationId xmlns:a16="http://schemas.microsoft.com/office/drawing/2014/main" id="{477B6571-0B68-4AFA-A3CF-DF2157F1502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1963" t="8450" r="5900" b="12992"/>
          <a:stretch/>
        </p:blipFill>
        <p:spPr>
          <a:xfrm>
            <a:off x="2196000" y="1836000"/>
            <a:ext cx="4641827" cy="2025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604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Autofit/>
          </a:bodyPr>
          <a:lstStyle/>
          <a:p>
            <a:pPr algn="ctr"/>
            <a:r>
              <a:rPr lang="fr-FR" sz="3400" b="1" dirty="0">
                <a:latin typeface="Cambria" pitchFamily="18" charset="0"/>
                <a:ea typeface="Cambria Math" panose="02040503050406030204" pitchFamily="18" charset="0"/>
              </a:rPr>
              <a:t>Question 3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916832"/>
            <a:ext cx="9144000" cy="1656184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Dresser le tableau des variations de la fonction définie sur 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ℝ par 𝑓(𝑥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) = – (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𝑥 – 1)² + 4.</a:t>
            </a:r>
            <a:endParaRPr lang="fr-FR" sz="3400" dirty="0">
              <a:solidFill>
                <a:schemeClr val="tx2"/>
              </a:solidFill>
              <a:latin typeface="Cambria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60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Autofit/>
          </a:bodyPr>
          <a:lstStyle/>
          <a:p>
            <a:pPr algn="ctr"/>
            <a:r>
              <a:rPr lang="fr-FR" sz="3400" b="1" dirty="0">
                <a:latin typeface="Cambria" pitchFamily="18" charset="0"/>
                <a:ea typeface="Cambria Math" panose="02040503050406030204" pitchFamily="18" charset="0"/>
              </a:rPr>
              <a:t>Question 4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916832"/>
            <a:ext cx="9144000" cy="1656184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Dresser le tableau des variations de la fonction définie sur 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ℝ par 𝑓(𝑥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) = 3(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𝑥 + 1)² – 5.</a:t>
            </a:r>
            <a:endParaRPr lang="fr-FR" sz="3400" dirty="0">
              <a:solidFill>
                <a:schemeClr val="tx2"/>
              </a:solidFill>
              <a:latin typeface="Cambria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60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Autofit/>
          </a:bodyPr>
          <a:lstStyle/>
          <a:p>
            <a:pPr algn="ctr"/>
            <a:r>
              <a:rPr lang="fr-FR" sz="3400" b="1" dirty="0">
                <a:latin typeface="Cambria" pitchFamily="18" charset="0"/>
                <a:ea typeface="Cambria Math" panose="02040503050406030204" pitchFamily="18" charset="0"/>
              </a:rPr>
              <a:t>Question 5</a:t>
            </a:r>
            <a:endParaRPr lang="fr-FR" sz="3400" dirty="0">
              <a:latin typeface="Cambria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071320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Voici le tableau des variations d’une fonction du 2</a:t>
            </a:r>
            <a:r>
              <a:rPr lang="fr-FR" sz="2800" baseline="300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nd</a:t>
            </a:r>
            <a:r>
              <a:rPr lang="fr-FR" sz="28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 degré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re 1">
                <a:extLst>
                  <a:ext uri="{FF2B5EF4-FFF2-40B4-BE49-F238E27FC236}">
                    <a16:creationId xmlns:a16="http://schemas.microsoft.com/office/drawing/2014/main" id="{7C08369A-DA10-4862-9380-BB83408C25D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4000480"/>
                <a:ext cx="9144000" cy="2164823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 vert="horz" lIns="0" tIns="0" rIns="0" bIns="0" anchor="ctr" anchorCtr="0">
                <a:spAutoFit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5000" b="0" kern="120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fr-FR" sz="3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Laquelle des expressions peut-elle être celle de </a:t>
                </a:r>
                <a14:m>
                  <m:oMath xmlns:m="http://schemas.openxmlformats.org/officeDocument/2006/math"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algn="just">
                  <a:lnSpc>
                    <a:spcPct val="200000"/>
                  </a:lnSpc>
                </a:pPr>
                <a:r>
                  <a:rPr lang="fr-FR" sz="3000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A. </a:t>
                </a:r>
                <a14:m>
                  <m:oMath xmlns:m="http://schemas.openxmlformats.org/officeDocument/2006/math"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a:rPr lang="fr-FR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fr-FR" sz="3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     B. </a:t>
                </a:r>
                <a14:m>
                  <m:oMath xmlns:m="http://schemas.openxmlformats.org/officeDocument/2006/math">
                    <m:r>
                      <a:rPr lang="fr-FR" sz="3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+4</m:t>
                            </m:r>
                          </m:e>
                        </m:d>
                      </m:e>
                      <m:sup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</m:t>
                    </m:r>
                  </m:oMath>
                </a14:m>
                <a:endParaRPr lang="fr-FR" sz="3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algn="just">
                  <a:lnSpc>
                    <a:spcPct val="200000"/>
                  </a:lnSpc>
                </a:pPr>
                <a:r>
                  <a:rPr lang="fr-FR" sz="3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C. </a:t>
                </a:r>
                <a14:m>
                  <m:oMath xmlns:m="http://schemas.openxmlformats.org/officeDocument/2006/math"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fr-FR" sz="3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	 D. </a:t>
                </a:r>
                <a14:m>
                  <m:oMath xmlns:m="http://schemas.openxmlformats.org/officeDocument/2006/math">
                    <m:r>
                      <a:rPr lang="fr-FR" sz="3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3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−3</m:t>
                    </m:r>
                  </m:oMath>
                </a14:m>
                <a:endParaRPr lang="fr-FR" sz="3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itre 1">
                <a:extLst>
                  <a:ext uri="{FF2B5EF4-FFF2-40B4-BE49-F238E27FC236}">
                    <a16:creationId xmlns="" xmlns:a16="http://schemas.microsoft.com/office/drawing/2014/main" id="{7C08369A-DA10-4862-9380-BB83408C25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000480"/>
                <a:ext cx="9144000" cy="2164823"/>
              </a:xfrm>
              <a:prstGeom prst="rect">
                <a:avLst/>
              </a:prstGeom>
              <a:blipFill>
                <a:blip r:embed="rId3" cstate="print"/>
                <a:stretch>
                  <a:fillRect l="-667" t="-5352" b="-1042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>
            <a:extLst>
              <a:ext uri="{FF2B5EF4-FFF2-40B4-BE49-F238E27FC236}">
                <a16:creationId xmlns:a16="http://schemas.microsoft.com/office/drawing/2014/main" id="{5BEEC939-4716-4D2D-BC9D-05660DED696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227" t="6736" r="2524" b="10948"/>
          <a:stretch/>
        </p:blipFill>
        <p:spPr>
          <a:xfrm>
            <a:off x="1332000" y="1728000"/>
            <a:ext cx="6397791" cy="2175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096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Autofit/>
          </a:bodyPr>
          <a:lstStyle/>
          <a:p>
            <a:pPr algn="ctr"/>
            <a:r>
              <a:rPr lang="fr-FR" sz="3400" b="1" dirty="0">
                <a:latin typeface="Cambria" pitchFamily="18" charset="0"/>
                <a:ea typeface="Cambria Math" panose="02040503050406030204" pitchFamily="18" charset="0"/>
              </a:rPr>
              <a:t>Question 6</a:t>
            </a:r>
            <a:endParaRPr lang="fr-FR" sz="3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071320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28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Voici le tableau des variations d’une fonction du 2</a:t>
            </a:r>
            <a:r>
              <a:rPr lang="fr-FR" sz="2800" baseline="300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nd</a:t>
            </a:r>
            <a:r>
              <a:rPr lang="fr-FR" sz="28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 degré :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re 1">
                <a:extLst>
                  <a:ext uri="{FF2B5EF4-FFF2-40B4-BE49-F238E27FC236}">
                    <a16:creationId xmlns:a16="http://schemas.microsoft.com/office/drawing/2014/main" id="{7C08369A-DA10-4862-9380-BB83408C25D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4091595"/>
                <a:ext cx="9144000" cy="1982594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 vert="horz" lIns="0" tIns="0" rIns="0" bIns="0" anchor="ctr" anchorCtr="0">
                <a:spAutoFit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5000" b="0" kern="120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fr-FR" sz="3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Laquelle des expressions peut-elle être celle de </a:t>
                </a:r>
                <a14:m>
                  <m:oMath xmlns:m="http://schemas.openxmlformats.org/officeDocument/2006/math">
                    <m:r>
                      <a:rPr lang="fr-FR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fr-FR" sz="3000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fr-FR" sz="2800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A.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fr-FR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e>
                    </m:d>
                    <m:d>
                      <m:dPr>
                        <m:ctrlPr>
                          <a:rPr lang="fr-FR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+5</m:t>
                        </m:r>
                      </m:e>
                    </m:d>
                  </m:oMath>
                </a14:m>
                <a:r>
                  <a:rPr lang="fr-FR" sz="28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       B.</a:t>
                </a:r>
                <a14:m>
                  <m:oMath xmlns:m="http://schemas.openxmlformats.org/officeDocument/2006/math">
                    <m:r>
                      <a:rPr lang="fr-F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e>
                    </m:d>
                    <m:d>
                      <m:d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+5</m:t>
                        </m:r>
                      </m:e>
                    </m:d>
                  </m:oMath>
                </a14:m>
                <a:endParaRPr lang="fr-FR" sz="28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algn="just"/>
                <a:r>
                  <a:rPr lang="fr-FR" sz="3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fr-FR" sz="28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C. </a:t>
                </a:r>
                <a14:m>
                  <m:oMath xmlns:m="http://schemas.openxmlformats.org/officeDocument/2006/math">
                    <m:r>
                      <a:rPr lang="fr-F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  <m:d>
                      <m:d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e>
                    </m:d>
                  </m:oMath>
                </a14:m>
                <a:r>
                  <a:rPr lang="fr-FR" sz="28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       D.</a:t>
                </a:r>
                <a14:m>
                  <m:oMath xmlns:m="http://schemas.openxmlformats.org/officeDocument/2006/math">
                    <m:r>
                      <a:rPr lang="fr-F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  <m:d>
                      <m:d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e>
                    </m:d>
                  </m:oMath>
                </a14:m>
                <a:endParaRPr lang="fr-FR" sz="28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itre 1">
                <a:extLst>
                  <a:ext uri="{FF2B5EF4-FFF2-40B4-BE49-F238E27FC236}">
                    <a16:creationId xmlns="" xmlns:a16="http://schemas.microsoft.com/office/drawing/2014/main" id="{7C08369A-DA10-4862-9380-BB83408C25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091595"/>
                <a:ext cx="9144000" cy="1982594"/>
              </a:xfrm>
              <a:prstGeom prst="rect">
                <a:avLst/>
              </a:prstGeom>
              <a:blipFill>
                <a:blip r:embed="rId3" cstate="print"/>
                <a:stretch>
                  <a:fillRect l="-1400" t="-5846" b="-55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>
            <a:extLst>
              <a:ext uri="{FF2B5EF4-FFF2-40B4-BE49-F238E27FC236}">
                <a16:creationId xmlns:a16="http://schemas.microsoft.com/office/drawing/2014/main" id="{1FD7B662-FB85-4475-B928-ACA128E2D8E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1175" t="4895" r="2751" b="8995"/>
          <a:stretch/>
        </p:blipFill>
        <p:spPr>
          <a:xfrm>
            <a:off x="1296000" y="1800000"/>
            <a:ext cx="6488353" cy="2233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866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Autofit/>
          </a:bodyPr>
          <a:lstStyle/>
          <a:p>
            <a:pPr algn="ctr"/>
            <a:r>
              <a:rPr lang="fr-FR" sz="3400" b="1" dirty="0">
                <a:latin typeface="Cambria" pitchFamily="18" charset="0"/>
                <a:ea typeface="Cambria Math" panose="02040503050406030204" pitchFamily="18" charset="0"/>
              </a:rPr>
              <a:t>Question 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916832"/>
            <a:ext cx="9144000" cy="324036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Dresser le tableau des variations d’une fonction du second degré définie sur 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ℝ telle que :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𝑓(3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) = 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𝑓(7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)=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 0 et 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𝑓 admette un maximum égal à 2.</a:t>
            </a:r>
            <a:endParaRPr lang="fr-FR" sz="3400" dirty="0">
              <a:solidFill>
                <a:schemeClr val="tx2"/>
              </a:solidFill>
              <a:latin typeface="Cambria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60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32048"/>
          </a:xfrm>
        </p:spPr>
        <p:txBody>
          <a:bodyPr tIns="0">
            <a:noAutofit/>
          </a:bodyPr>
          <a:lstStyle/>
          <a:p>
            <a:pPr algn="ctr"/>
            <a:r>
              <a:rPr lang="fr-FR" sz="3400" b="1" dirty="0">
                <a:latin typeface="Cambria" pitchFamily="18" charset="0"/>
                <a:ea typeface="Cambria Math" panose="02040503050406030204" pitchFamily="18" charset="0"/>
              </a:rPr>
              <a:t>Question 8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916832"/>
            <a:ext cx="9144000" cy="324036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Dresser le tableau des variations d’une fonction du second degré définie sur 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ℝ telle que :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𝑓(–4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) = 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𝑓(2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 panose="02040503050406030204" pitchFamily="18" charset="0"/>
              </a:rPr>
              <a:t>)=</a:t>
            </a: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 6 et 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fr-FR" sz="3400" dirty="0">
                <a:solidFill>
                  <a:schemeClr val="tx2"/>
                </a:solidFill>
                <a:latin typeface="Cambria" pitchFamily="18" charset="0"/>
                <a:ea typeface="Cambria Math"/>
              </a:rPr>
              <a:t>𝑓 admette un minimum égal à 4.</a:t>
            </a:r>
            <a:endParaRPr lang="fr-FR" sz="3400" dirty="0">
              <a:solidFill>
                <a:schemeClr val="tx2"/>
              </a:solidFill>
              <a:latin typeface="Cambria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60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ébit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5468</TotalTime>
  <Words>695</Words>
  <Application>Microsoft Office PowerPoint</Application>
  <PresentationFormat>Affichage à l'écran (4:3)</PresentationFormat>
  <Paragraphs>126</Paragraphs>
  <Slides>23</Slides>
  <Notes>20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23</vt:i4>
      </vt:variant>
    </vt:vector>
  </HeadingPairs>
  <TitlesOfParts>
    <vt:vector size="30" baseType="lpstr">
      <vt:lpstr>Calibri</vt:lpstr>
      <vt:lpstr>Cambria</vt:lpstr>
      <vt:lpstr>Cambria Math</vt:lpstr>
      <vt:lpstr>Constantia</vt:lpstr>
      <vt:lpstr>Wingdings 2</vt:lpstr>
      <vt:lpstr>Débit</vt:lpstr>
      <vt:lpstr>1_Débit</vt:lpstr>
      <vt:lpstr>Second degré Série 4</vt:lpstr>
      <vt:lpstr>Présentation PowerPoint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Correction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 DEGRE – Série 1 1S – 1ES/L</dc:title>
  <dc:creator>véro</dc:creator>
  <cp:lastModifiedBy>isabelle</cp:lastModifiedBy>
  <cp:revision>182</cp:revision>
  <dcterms:created xsi:type="dcterms:W3CDTF">2017-06-06T15:31:06Z</dcterms:created>
  <dcterms:modified xsi:type="dcterms:W3CDTF">2021-02-26T15:29:03Z</dcterms:modified>
</cp:coreProperties>
</file>