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363" r:id="rId2"/>
    <p:sldId id="330" r:id="rId3"/>
    <p:sldId id="346" r:id="rId4"/>
    <p:sldId id="352" r:id="rId5"/>
    <p:sldId id="351" r:id="rId6"/>
    <p:sldId id="288" r:id="rId7"/>
    <p:sldId id="353" r:id="rId8"/>
    <p:sldId id="348" r:id="rId9"/>
    <p:sldId id="322" r:id="rId10"/>
    <p:sldId id="350" r:id="rId11"/>
    <p:sldId id="321" r:id="rId12"/>
    <p:sldId id="319" r:id="rId13"/>
    <p:sldId id="315" r:id="rId14"/>
    <p:sldId id="331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  <p:sldId id="314" r:id="rId2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4660"/>
  </p:normalViewPr>
  <p:slideViewPr>
    <p:cSldViewPr>
      <p:cViewPr varScale="1">
        <p:scale>
          <a:sx n="72" d="100"/>
          <a:sy n="72" d="100"/>
        </p:scale>
        <p:origin x="187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9BE47FE-DBEF-4A7C-A355-30CEA4604859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291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91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564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957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217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656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0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893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47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50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22989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503686"/>
            <a:ext cx="4489652" cy="482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50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fr-FR" sz="48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3 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4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716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−1)(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−5)</m:t>
                      </m:r>
                    </m:oMath>
                  </m:oMathPara>
                </a14:m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0149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72773232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−2 </m:t>
                              </m:r>
                              <m:r>
                                <a:rPr lang="fr-FR" b="1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fr-FR" b="1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</a:t>
                          </a:r>
                          <a:r>
                            <a:rPr lang="fr-FR" baseline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baseline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72773232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1484784"/>
            <a:ext cx="3126072" cy="29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8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03439113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</m:t>
                              </m:r>
                              <m:r>
                                <a:rPr lang="fr-FR" b="1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</m:t>
                              </m:r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03439113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l="21634"/>
          <a:stretch/>
        </p:blipFill>
        <p:spPr>
          <a:xfrm>
            <a:off x="4479634" y="1518407"/>
            <a:ext cx="3390906" cy="30243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flipH="1">
                <a:off x="457199" y="1991713"/>
                <a:ext cx="303468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9" y="1991713"/>
                <a:ext cx="303468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64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71593289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fr-FR" b="1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b="1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71593289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9" y="1991713"/>
                <a:ext cx="3034680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4 et 6</a:t>
                </a:r>
              </a:p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9" y="1991713"/>
                <a:ext cx="3034680" cy="2554545"/>
              </a:xfrm>
              <a:prstGeom prst="rect">
                <a:avLst/>
              </a:prstGeom>
              <a:blipFill>
                <a:blip r:embed="rId4"/>
                <a:stretch>
                  <a:fillRect t="-31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r="8432" b="6083"/>
          <a:stretch/>
        </p:blipFill>
        <p:spPr>
          <a:xfrm>
            <a:off x="4932040" y="1335969"/>
            <a:ext cx="3240360" cy="308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9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6471801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</a:t>
                          </a:r>
                          <a:r>
                            <a:rPr lang="fr-FR" baseline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baseline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6471801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t="11911" r="7895" b="4451"/>
          <a:stretch/>
        </p:blipFill>
        <p:spPr>
          <a:xfrm>
            <a:off x="2771800" y="1484784"/>
            <a:ext cx="3672408" cy="31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1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30662764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  <m:r>
                                <a:rPr lang="fr-FR" b="0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−3                       </m:t>
                              </m:r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                     +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30662764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9" y="1991713"/>
                <a:ext cx="3034680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une racine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 et </a:t>
                </a:r>
                <a:endParaRPr lang="fr-FR" sz="320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9" y="1991713"/>
                <a:ext cx="3034680" cy="2554545"/>
              </a:xfrm>
              <a:prstGeom prst="rect">
                <a:avLst/>
              </a:prstGeom>
              <a:blipFill>
                <a:blip r:embed="rId4"/>
                <a:stretch>
                  <a:fillRect t="-31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t="11989" b="6586"/>
          <a:stretch/>
        </p:blipFill>
        <p:spPr>
          <a:xfrm>
            <a:off x="4572000" y="1484784"/>
            <a:ext cx="315932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2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51659344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</m:t>
                              </m:r>
                              <m:r>
                                <a:rPr lang="fr-FR" b="0" i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  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baseline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51659344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l="4545" t="8945" r="14287"/>
          <a:stretch/>
        </p:blipFill>
        <p:spPr>
          <a:xfrm>
            <a:off x="2483768" y="1340768"/>
            <a:ext cx="4896544" cy="321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34387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b="1" i="1" dirty="0">
                    <a:latin typeface="Cambria" panose="02040503050406030204" pitchFamily="18" charset="0"/>
                  </a:rPr>
                  <a:t>f</a:t>
                </a:r>
                <a:r>
                  <a:rPr lang="fr-FR" sz="3200" b="1" dirty="0">
                    <a:latin typeface="Cambria" panose="02040503050406030204" pitchFamily="18" charset="0"/>
                  </a:rPr>
                  <a:t> est une fonction polynôme de degré 2 définie sur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par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fr-FR" sz="3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𝒂</m:t>
                    </m:r>
                    <m:sSup>
                      <m:sSupPr>
                        <m:ctrlPr>
                          <a:rPr lang="fr-FR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fr-FR" sz="3200" b="1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𝒃𝒙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endParaRPr lang="fr-FR" sz="3200" b="1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avec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a</a:t>
                </a:r>
                <a:r>
                  <a:rPr lang="fr-FR" sz="3200" b="1" dirty="0">
                    <a:latin typeface="Cambria" panose="02040503050406030204" pitchFamily="18" charset="0"/>
                  </a:rPr>
                  <a:t>,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b</a:t>
                </a:r>
                <a:r>
                  <a:rPr lang="fr-FR" sz="3200" b="1" dirty="0">
                    <a:latin typeface="Cambria" panose="02040503050406030204" pitchFamily="18" charset="0"/>
                  </a:rPr>
                  <a:t> et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c</a:t>
                </a:r>
                <a:r>
                  <a:rPr lang="fr-FR" sz="3200" b="1" dirty="0">
                    <a:latin typeface="Cambria" panose="02040503050406030204" pitchFamily="18" charset="0"/>
                  </a:rPr>
                  <a:t> réels et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a</a:t>
                </a:r>
                <a:r>
                  <a:rPr lang="fr-FR" sz="3200" b="1" dirty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fr-FR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.</a:t>
                </a:r>
              </a:p>
              <a:p>
                <a:pPr marL="0" indent="0" algn="ctr">
                  <a:buNone/>
                </a:pPr>
                <a:r>
                  <a:rPr lang="fr-FR" sz="3600" b="1" dirty="0">
                    <a:latin typeface="Cambria" panose="02040503050406030204" pitchFamily="18" charset="0"/>
                  </a:rPr>
                  <a:t> </a:t>
                </a:r>
                <a:r>
                  <a:rPr lang="fr-FR" sz="3200" b="1" dirty="0">
                    <a:latin typeface="Cambria" panose="02040503050406030204" pitchFamily="18" charset="0"/>
                  </a:rPr>
                  <a:t>On note 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le discriminant de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et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𝓒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est la courbe représentative de </a:t>
                </a:r>
                <a:r>
                  <a:rPr lang="fr-FR" sz="3200" b="1" i="1" dirty="0">
                    <a:latin typeface="Cambria" panose="02040503050406030204" pitchFamily="18" charset="0"/>
                  </a:rPr>
                  <a:t>f</a:t>
                </a:r>
                <a:r>
                  <a:rPr lang="fr-FR" sz="3200" b="1" dirty="0">
                    <a:latin typeface="Cambria" panose="02040503050406030204" pitchFamily="18" charset="0"/>
                  </a:rPr>
                  <a:t> dans un repère.</a:t>
                </a:r>
              </a:p>
              <a:p>
                <a:pPr marL="0" indent="0" algn="ctr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Dans chacun des cas suivants, donner le tableau de signes de </a:t>
                </a:r>
                <a14:m>
                  <m:oMath xmlns:m="http://schemas.openxmlformats.org/officeDocument/2006/math">
                    <m:r>
                      <a:rPr lang="fr-FR" sz="3200" b="1" i="1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.</a:t>
                </a:r>
              </a:p>
              <a:p>
                <a:pPr marL="0" indent="0" algn="ctr">
                  <a:buNone/>
                </a:pPr>
                <a:endParaRPr lang="fr-FR" sz="3600" b="1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4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343872"/>
              </a:xfrm>
              <a:blipFill>
                <a:blip r:embed="rId2"/>
                <a:stretch>
                  <a:fillRect t="-1482" r="-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5115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97596329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</m:t>
                              </m:r>
                              <m:r>
                                <a:rPr lang="fr-FR" b="1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</m:t>
                              </m:r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97596329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flipH="1">
                <a:off x="457199" y="1991713"/>
                <a:ext cx="3034680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9" y="1991713"/>
                <a:ext cx="3034680" cy="10772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b="14705"/>
          <a:stretch/>
        </p:blipFill>
        <p:spPr>
          <a:xfrm>
            <a:off x="4860032" y="1373488"/>
            <a:ext cx="3024336" cy="306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93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3312618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−5 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3312618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1412776"/>
            <a:ext cx="2833468" cy="304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9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50483375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50483375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9" y="1991713"/>
                <a:ext cx="3034680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 et 3</a:t>
                </a:r>
              </a:p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9" y="1991713"/>
                <a:ext cx="3034680" cy="2554545"/>
              </a:xfrm>
              <a:prstGeom prst="rect">
                <a:avLst/>
              </a:prstGeom>
              <a:blipFill>
                <a:blip r:embed="rId4"/>
                <a:stretch>
                  <a:fillRect l="-1004" t="-3103" r="-12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/>
          <a:srcRect t="3506" b="17601"/>
          <a:stretch/>
        </p:blipFill>
        <p:spPr>
          <a:xfrm>
            <a:off x="4572000" y="1402584"/>
            <a:ext cx="3637693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2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66926892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66926892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8" y="1991713"/>
                <a:ext cx="4186809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−1)(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−5)</m:t>
                      </m:r>
                    </m:oMath>
                  </m:oMathPara>
                </a14:m>
                <a:endParaRPr lang="fr-FR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1 et 5</a:t>
                </a:r>
              </a:p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8" y="1991713"/>
                <a:ext cx="4186809" cy="25545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/>
          <a:srcRect l="2650" t="32991" r="15201" b="443"/>
          <a:stretch/>
        </p:blipFill>
        <p:spPr>
          <a:xfrm>
            <a:off x="4962137" y="1556792"/>
            <a:ext cx="2922231" cy="285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9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484784"/>
            <a:ext cx="4824536" cy="459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fr-FR" sz="44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44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8590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48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4 et 6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4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8587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11911" r="7895"/>
          <a:stretch/>
        </p:blipFill>
        <p:spPr>
          <a:xfrm>
            <a:off x="1763688" y="1556792"/>
            <a:ext cx="5040560" cy="456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04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une racine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48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 et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4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7026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4545" r="14287"/>
          <a:stretch/>
        </p:blipFill>
        <p:spPr>
          <a:xfrm>
            <a:off x="1763688" y="1412776"/>
            <a:ext cx="6264696" cy="451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69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fr-FR" sz="4400" dirty="0"/>
                  <a:t> </a:t>
                </a:r>
                <a14:m>
                  <m:oMath xmlns:m="http://schemas.openxmlformats.org/officeDocument/2006/math">
                    <m:r>
                      <a:rPr lang="fr-FR" sz="4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  <m:r>
                      <a:rPr lang="fr-FR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fr-FR" sz="4400" dirty="0">
                    <a:solidFill>
                      <a:schemeClr val="tx1"/>
                    </a:solidFill>
                  </a:rPr>
                  <a:t>t </a:t>
                </a:r>
                <a14:m>
                  <m:oMath xmlns:m="http://schemas.openxmlformats.org/officeDocument/2006/math">
                    <m:r>
                      <a:rPr lang="fr-FR" sz="4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180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2097</TotalTime>
  <Words>478</Words>
  <Application>Microsoft Office PowerPoint</Application>
  <PresentationFormat>Affichage à l'écran (4:3)</PresentationFormat>
  <Paragraphs>121</Paragraphs>
  <Slides>24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Calibri</vt:lpstr>
      <vt:lpstr>Cambria</vt:lpstr>
      <vt:lpstr>Cambria Math</vt:lpstr>
      <vt:lpstr>Constantia</vt:lpstr>
      <vt:lpstr>Wingdings 2</vt:lpstr>
      <vt:lpstr>Débit</vt:lpstr>
      <vt:lpstr>Second degré Série 8</vt:lpstr>
      <vt:lpstr>Présentation PowerPoint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160</cp:revision>
  <cp:lastPrinted>2017-11-07T16:37:44Z</cp:lastPrinted>
  <dcterms:created xsi:type="dcterms:W3CDTF">2017-06-06T15:31:06Z</dcterms:created>
  <dcterms:modified xsi:type="dcterms:W3CDTF">2021-08-16T12:38:09Z</dcterms:modified>
</cp:coreProperties>
</file>