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338" r:id="rId2"/>
    <p:sldId id="350" r:id="rId3"/>
    <p:sldId id="356" r:id="rId4"/>
    <p:sldId id="357" r:id="rId5"/>
    <p:sldId id="353" r:id="rId6"/>
    <p:sldId id="355" r:id="rId7"/>
    <p:sldId id="321" r:id="rId8"/>
    <p:sldId id="322" r:id="rId9"/>
    <p:sldId id="340" r:id="rId10"/>
    <p:sldId id="367" r:id="rId11"/>
    <p:sldId id="361" r:id="rId12"/>
    <p:sldId id="315" r:id="rId13"/>
    <p:sldId id="358" r:id="rId14"/>
    <p:sldId id="330" r:id="rId15"/>
    <p:sldId id="365" r:id="rId16"/>
    <p:sldId id="362" r:id="rId17"/>
    <p:sldId id="363" r:id="rId18"/>
    <p:sldId id="332" r:id="rId19"/>
    <p:sldId id="333" r:id="rId20"/>
    <p:sldId id="342" r:id="rId21"/>
    <p:sldId id="343" r:id="rId22"/>
    <p:sldId id="364" r:id="rId23"/>
    <p:sldId id="31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9BA5D-3781-4659-9B02-E94049453F64}" v="6" dt="2021-06-09T11:56:25.4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47" autoAdjust="0"/>
    <p:restoredTop sz="94660"/>
  </p:normalViewPr>
  <p:slideViewPr>
    <p:cSldViewPr>
      <p:cViewPr varScale="1">
        <p:scale>
          <a:sx n="72" d="100"/>
          <a:sy n="72" d="100"/>
        </p:scale>
        <p:origin x="19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.coitout@gmail.com" clId="Web-{1639BA5D-3781-4659-9B02-E94049453F64}"/>
    <pc:docChg chg="modSld">
      <pc:chgData name="christine.coitout@gmail.com" userId="" providerId="" clId="Web-{1639BA5D-3781-4659-9B02-E94049453F64}" dt="2021-06-09T11:56:22.042" v="1" actId="20577"/>
      <pc:docMkLst>
        <pc:docMk/>
      </pc:docMkLst>
      <pc:sldChg chg="modSp">
        <pc:chgData name="christine.coitout@gmail.com" userId="" providerId="" clId="Web-{1639BA5D-3781-4659-9B02-E94049453F64}" dt="2021-06-09T11:56:22.042" v="1" actId="20577"/>
        <pc:sldMkLst>
          <pc:docMk/>
          <pc:sldMk cId="1508374043" sldId="367"/>
        </pc:sldMkLst>
        <pc:spChg chg="mod">
          <ac:chgData name="christine.coitout@gmail.com" userId="" providerId="" clId="Web-{1639BA5D-3781-4659-9B02-E94049453F64}" dt="2021-06-09T11:56:22.042" v="1" actId="20577"/>
          <ac:spMkLst>
            <pc:docMk/>
            <pc:sldMk cId="1508374043" sldId="367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12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62099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/>
                <a:ea typeface="Cambria Math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Existe-t-il des réels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tels que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3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=−2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𝑥𝑦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=6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sz="3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8374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4000" b="0" dirty="0">
                    <a:solidFill>
                      <a:schemeClr val="tx1"/>
                    </a:solidFill>
                  </a:rPr>
                  <a:t>On considère l’équation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sz="40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latin typeface="Cambria Math" panose="02040503050406030204" pitchFamily="18" charset="0"/>
                      </a:rPr>
                      <m:t>−2=0</m:t>
                    </m:r>
                  </m:oMath>
                </a14:m>
                <a:r>
                  <a:rPr lang="fr-FR" sz="4000" dirty="0"/>
                  <a:t> (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sz="4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ϵ</m:t>
                    </m:r>
                    <m: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)</m:t>
                    </m:r>
                  </m:oMath>
                </a14:m>
                <a:endParaRPr lang="fr-FR" sz="4000" dirty="0"/>
              </a:p>
              <a:p>
                <a:pPr marL="0" indent="0" algn="ctr">
                  <a:buNone/>
                </a:pPr>
                <a:endParaRPr lang="fr-FR" sz="4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4000" dirty="0"/>
                        <m:t>Montrer</m:t>
                      </m:r>
                      <m:r>
                        <m:rPr>
                          <m:nor/>
                        </m:rPr>
                        <a:rPr lang="fr-FR" sz="4000" dirty="0"/>
                        <m:t> </m:t>
                      </m:r>
                      <m:r>
                        <m:rPr>
                          <m:nor/>
                        </m:rPr>
                        <a:rPr lang="fr-FR" sz="4000" dirty="0"/>
                        <m:t>que</m:t>
                      </m:r>
                      <m:r>
                        <m:rPr>
                          <m:nor/>
                        </m:rPr>
                        <a:rPr lang="fr-FR" sz="4000" dirty="0"/>
                        <m:t> </m:t>
                      </m:r>
                      <m:r>
                        <m:rPr>
                          <m:nor/>
                        </m:rPr>
                        <a:rPr lang="fr-FR" sz="4000" dirty="0"/>
                        <m:t>cette</m:t>
                      </m:r>
                      <m:r>
                        <m:rPr>
                          <m:nor/>
                        </m:rPr>
                        <a:rPr lang="fr-FR" sz="4000" dirty="0"/>
                        <m:t> é</m:t>
                      </m:r>
                      <m:r>
                        <m:rPr>
                          <m:nor/>
                        </m:rPr>
                        <a:rPr lang="fr-FR" sz="4000" dirty="0"/>
                        <m:t>quation</m:t>
                      </m:r>
                      <m:r>
                        <m:rPr>
                          <m:nor/>
                        </m:rPr>
                        <a:rPr lang="fr-FR" sz="4000" dirty="0"/>
                        <m:t> </m:t>
                      </m:r>
                      <m:r>
                        <m:rPr>
                          <m:nor/>
                        </m:rPr>
                        <a:rPr lang="fr-FR" sz="4000" dirty="0"/>
                        <m:t>a</m:t>
                      </m:r>
                      <m:r>
                        <m:rPr>
                          <m:nor/>
                        </m:rPr>
                        <a:rPr lang="fr-FR" sz="4000" dirty="0"/>
                        <m:t> </m:t>
                      </m:r>
                      <m:r>
                        <m:rPr>
                          <m:nor/>
                        </m:rPr>
                        <a:rPr lang="fr-FR" sz="4000" dirty="0"/>
                        <m:t>deux</m:t>
                      </m:r>
                    </m:oMath>
                  </m:oMathPara>
                </a14:m>
                <a:endParaRPr lang="fr-FR" sz="4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4000" dirty="0"/>
                        <m:t> </m:t>
                      </m:r>
                      <m:r>
                        <m:rPr>
                          <m:nor/>
                        </m:rPr>
                        <a:rPr lang="fr-FR" sz="4000" dirty="0"/>
                        <m:t>solutions</m:t>
                      </m:r>
                      <m:r>
                        <m:rPr>
                          <m:nor/>
                        </m:rPr>
                        <a:rPr lang="fr-FR" sz="4000" dirty="0"/>
                        <m:t> </m:t>
                      </m:r>
                      <m:r>
                        <m:rPr>
                          <m:nor/>
                        </m:rPr>
                        <a:rPr lang="fr-FR" sz="4000" dirty="0"/>
                        <m:t>de</m:t>
                      </m:r>
                      <m:r>
                        <m:rPr>
                          <m:nor/>
                        </m:rPr>
                        <a:rPr lang="fr-FR" sz="4000" b="0" i="0" dirty="0" smtClean="0"/>
                        <m:t> </m:t>
                      </m:r>
                      <m:r>
                        <m:rPr>
                          <m:nor/>
                        </m:rPr>
                        <a:rPr lang="fr-FR" sz="4000" b="0" i="0" dirty="0" smtClean="0"/>
                        <m:t>signes</m:t>
                      </m:r>
                      <m:r>
                        <m:rPr>
                          <m:nor/>
                        </m:rPr>
                        <a:rPr lang="fr-FR" sz="4000" b="0" i="0" dirty="0" smtClean="0"/>
                        <m:t> </m:t>
                      </m:r>
                      <m:r>
                        <m:rPr>
                          <m:nor/>
                        </m:rPr>
                        <a:rPr lang="fr-FR" sz="4000" b="0" i="0" dirty="0" smtClean="0"/>
                        <m:t>oppos</m:t>
                      </m:r>
                      <m:r>
                        <m:rPr>
                          <m:nor/>
                        </m:rPr>
                        <a:rPr lang="fr-FR" sz="4000" b="0" i="0" dirty="0" smtClean="0"/>
                        <m:t>é</m:t>
                      </m:r>
                      <m:r>
                        <m:rPr>
                          <m:nor/>
                        </m:rPr>
                        <a:rPr lang="fr-FR" sz="4000" b="0" i="0" dirty="0" smtClean="0"/>
                        <m:t>s</m:t>
                      </m:r>
                      <m:r>
                        <m:rPr>
                          <m:nor/>
                        </m:rPr>
                        <a:rPr lang="fr-FR" sz="4000" dirty="0"/>
                        <m:t>.</m:t>
                      </m:r>
                    </m:oMath>
                  </m:oMathPara>
                </a14:m>
                <a:endParaRPr lang="fr-FR" sz="4000" dirty="0"/>
              </a:p>
              <a:p>
                <a:pPr marL="0" indent="0" algn="ctr">
                  <a:buNone/>
                </a:pPr>
                <a:endParaRPr lang="fr-FR" sz="4000" b="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1655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91182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fr-FR" sz="32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32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−2=0</m:t>
                      </m:r>
                    </m:oMath>
                  </m:oMathPara>
                </a14:m>
                <a:endParaRPr lang="fr-FR" sz="32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>
                        <a:lumMod val="75000"/>
                      </a:schemeClr>
                    </a:solidFill>
                  </a:rPr>
                  <a:t>Montrer que cette équation a deux solutions dont on précisera la somme et le produit.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7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sz="37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=9+24=28</m:t>
                      </m:r>
                    </m:oMath>
                  </m:oMathPara>
                </a14:m>
                <a:endParaRPr lang="fr-FR" sz="3700" b="0" dirty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3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fr-FR" sz="3700" b="0" dirty="0">
                    <a:solidFill>
                      <a:srgbClr val="00B050"/>
                    </a:solidFill>
                  </a:rPr>
                  <a:t>l’équation a donc </a:t>
                </a:r>
                <a14:m>
                  <m:oMath xmlns:m="http://schemas.openxmlformats.org/officeDocument/2006/math">
                    <m:r>
                      <a:rPr lang="fr-FR" sz="3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2 </m:t>
                    </m:r>
                  </m:oMath>
                </a14:m>
                <a:r>
                  <a:rPr lang="fr-FR" sz="3700" b="0" dirty="0">
                    <a:solidFill>
                      <a:srgbClr val="00B050"/>
                    </a:solidFill>
                  </a:rPr>
                  <a:t>solutions</a:t>
                </a:r>
              </a:p>
              <a:p>
                <a:pPr marL="0" indent="0" algn="ctr">
                  <a:buNone/>
                </a:pPr>
                <a:r>
                  <a:rPr lang="fr-FR" sz="3700" dirty="0">
                    <a:solidFill>
                      <a:srgbClr val="00B050"/>
                    </a:solidFill>
                  </a:rPr>
                  <a:t>La somme est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7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3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fr-FR" sz="37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fr-FR" sz="37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fr-FR" sz="37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700" dirty="0">
                    <a:solidFill>
                      <a:srgbClr val="00B050"/>
                    </a:solidFill>
                  </a:rPr>
                  <a:t>Le produit est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7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37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37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37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fr-FR" sz="37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3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37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7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37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fr-FR" sz="3700" b="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7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911824"/>
              </a:xfrm>
              <a:blipFill>
                <a:blip r:embed="rId2"/>
                <a:stretch>
                  <a:fillRect r="-741" b="-8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14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56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56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5600" dirty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est une fonction polynôme du second degré qui admet deux racines de </a:t>
                </a:r>
              </a:p>
              <a:p>
                <a:pPr marL="0" indent="0" algn="ctr">
                  <a:buNone/>
                </a:pPr>
                <a:r>
                  <a:rPr lang="fr-FR" sz="5600" dirty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 somme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6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56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560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6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fr-FR" sz="560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fr-FR" sz="5600" dirty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et de produit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6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56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56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−4.</m:t>
                    </m:r>
                  </m:oMath>
                </a14:m>
                <a:endParaRPr lang="fr-FR" sz="56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5600" dirty="0">
                    <a:solidFill>
                      <a:schemeClr val="tx2">
                        <a:lumMod val="75000"/>
                      </a:schemeClr>
                    </a:solidFill>
                  </a:rPr>
                  <a:t>Déterminer une expression possible de </a:t>
                </a:r>
                <a14:m>
                  <m:oMath xmlns:m="http://schemas.openxmlformats.org/officeDocument/2006/math">
                    <m:r>
                      <a:rPr lang="fr-FR" sz="56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56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56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56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5600" dirty="0"/>
              </a:p>
              <a:p>
                <a:pPr marL="0" indent="0" algn="ctr">
                  <a:buNone/>
                </a:pPr>
                <a:endParaRPr lang="fr-FR" sz="4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6400" dirty="0">
                    <a:solidFill>
                      <a:srgbClr val="00B050"/>
                    </a:solidFill>
                  </a:rPr>
                  <a:t>Une expression possible de </a:t>
                </a:r>
                <a14:m>
                  <m:oMath xmlns:m="http://schemas.openxmlformats.org/officeDocument/2006/math">
                    <m:r>
                      <a:rPr lang="fr-FR" sz="6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6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6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6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6400" dirty="0">
                    <a:solidFill>
                      <a:srgbClr val="00B050"/>
                    </a:solidFill>
                  </a:rPr>
                  <a:t> est :</a:t>
                </a:r>
                <a:endParaRPr lang="fr-FR" sz="64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6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6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6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6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6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6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6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fr-FR" sz="6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6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fr-FR" sz="64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64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48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40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74" t="-4583" r="-2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436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0000" lnSpcReduction="2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88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88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8800" dirty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est une fonction polynôme du second degré qui admet deux racines de </a:t>
                </a:r>
              </a:p>
              <a:p>
                <a:pPr marL="0" indent="0" algn="ctr">
                  <a:buNone/>
                </a:pPr>
                <a:r>
                  <a:rPr lang="fr-FR" sz="8800" dirty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 somme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88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88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880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8800" b="0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880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fr-FR" sz="8800" dirty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et de produit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88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88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88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88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sz="88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88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8800" dirty="0">
                    <a:solidFill>
                      <a:schemeClr val="tx2">
                        <a:lumMod val="75000"/>
                      </a:schemeClr>
                    </a:solidFill>
                  </a:rPr>
                  <a:t>Déterminer deux expressions possibles de </a:t>
                </a:r>
                <a14:m>
                  <m:oMath xmlns:m="http://schemas.openxmlformats.org/officeDocument/2006/math">
                    <m:r>
                      <a:rPr lang="fr-FR" sz="88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88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88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88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8800" dirty="0"/>
              </a:p>
              <a:p>
                <a:pPr marL="0" indent="0" algn="ctr">
                  <a:buNone/>
                </a:pPr>
                <a:r>
                  <a:rPr lang="fr-FR" sz="10000" dirty="0">
                    <a:solidFill>
                      <a:schemeClr val="accent3">
                        <a:lumMod val="75000"/>
                      </a:schemeClr>
                    </a:solidFill>
                  </a:rPr>
                  <a:t>Une expression possible de </a:t>
                </a:r>
                <a14:m>
                  <m:oMath xmlns:m="http://schemas.openxmlformats.org/officeDocument/2006/math">
                    <m:r>
                      <a:rPr lang="fr-FR" sz="10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10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0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10000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10000" dirty="0">
                    <a:solidFill>
                      <a:schemeClr val="accent3">
                        <a:lumMod val="75000"/>
                      </a:schemeClr>
                    </a:solidFill>
                  </a:rPr>
                  <a:t>est :</a:t>
                </a:r>
                <a:endParaRPr lang="fr-FR" sz="10000" i="1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10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0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10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10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0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10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0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fr-FR" sz="10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10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fr-FR" sz="10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10000" dirty="0">
                    <a:solidFill>
                      <a:srgbClr val="00B050"/>
                    </a:solidFill>
                  </a:rPr>
                  <a:t>ou </a:t>
                </a:r>
                <a14:m>
                  <m:oMath xmlns:m="http://schemas.openxmlformats.org/officeDocument/2006/math">
                    <m:r>
                      <a:rPr lang="fr-FR" sz="10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10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0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10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10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0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10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10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−10</m:t>
                    </m:r>
                    <m:r>
                      <a:rPr lang="fr-FR" sz="10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10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endParaRPr lang="fr-FR" sz="10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48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40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07" t="-4583" r="-2815" b="-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390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Déterminer  une équation du second degré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qui admet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 solutions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700" dirty="0">
                    <a:solidFill>
                      <a:srgbClr val="00B050"/>
                    </a:solidFill>
                  </a:rPr>
                  <a:t>Une équation possible est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7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7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7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d>
                        <m:dPr>
                          <m:ctrlPr>
                            <a:rPr lang="fr-FR" sz="47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7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7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fr-FR" sz="47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7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700" dirty="0">
                    <a:solidFill>
                      <a:srgbClr val="00B050"/>
                    </a:solidFill>
                  </a:rPr>
                  <a:t>Ou avec S </a:t>
                </a:r>
                <a14:m>
                  <m:oMath xmlns:m="http://schemas.openxmlformats.org/officeDocument/2006/math">
                    <m:r>
                      <a:rPr lang="fr-FR" sz="47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7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−8</m:t>
                    </m:r>
                  </m:oMath>
                </a14:m>
                <a:r>
                  <a:rPr lang="fr-FR" sz="4700" dirty="0">
                    <a:solidFill>
                      <a:srgbClr val="00B05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7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7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7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endParaRPr lang="fr-FR" sz="47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700" dirty="0">
                    <a:solidFill>
                      <a:srgbClr val="00B050"/>
                    </a:solidFill>
                  </a:rPr>
                  <a:t>Une équation possible est :</a:t>
                </a:r>
              </a:p>
              <a:p>
                <a:pPr marL="0" indent="0" algn="ctr">
                  <a:buNone/>
                </a:pPr>
                <a:r>
                  <a:rPr lang="fr-FR" sz="4700" i="1" dirty="0">
                    <a:solidFill>
                      <a:srgbClr val="00B05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+8</m:t>
                    </m:r>
                    <m:r>
                      <a:rPr lang="fr-FR" sz="4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+12=0</m:t>
                    </m:r>
                  </m:oMath>
                </a14:m>
                <a:endParaRPr lang="fr-FR" sz="4700" b="0" i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4167" r="-12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52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Déterminer  deux équations du second degré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qui admettent deux solutions </a:t>
                </a:r>
                <a14:m>
                  <m:oMath xmlns:m="http://schemas.openxmlformats.org/officeDocument/2006/math">
                    <m:r>
                      <a:rPr lang="fr-FR" sz="40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4000" b="0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6.</m:t>
                    </m:r>
                  </m:oMath>
                </a14:m>
                <a:endParaRPr lang="fr-FR" sz="32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300" dirty="0">
                    <a:solidFill>
                      <a:srgbClr val="00B050"/>
                    </a:solidFill>
                  </a:rPr>
                  <a:t>On a alors S </a:t>
                </a:r>
                <a14:m>
                  <m:oMath xmlns:m="http://schemas.openxmlformats.org/officeDocument/2006/math">
                    <m:r>
                      <a:rPr lang="fr-FR" sz="43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3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3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fr-FR" sz="4300" dirty="0">
                    <a:solidFill>
                      <a:srgbClr val="00B05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3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3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3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3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18</m:t>
                    </m:r>
                  </m:oMath>
                </a14:m>
                <a:endParaRPr lang="fr-FR" sz="4300" dirty="0">
                  <a:solidFill>
                    <a:srgbClr val="00B050"/>
                  </a:solidFill>
                </a:endParaRPr>
              </a:p>
              <a:p>
                <a:pPr marL="0" indent="0" algn="ctr">
                  <a:spcAft>
                    <a:spcPts val="1800"/>
                  </a:spcAft>
                  <a:buNone/>
                </a:pPr>
                <a:r>
                  <a:rPr lang="fr-FR" sz="4300" dirty="0">
                    <a:solidFill>
                      <a:srgbClr val="00B050"/>
                    </a:solidFill>
                  </a:rPr>
                  <a:t>Une équation possible est :</a:t>
                </a:r>
                <a:endParaRPr lang="fr-FR" sz="43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3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3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3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3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−9</m:t>
                      </m:r>
                      <m:r>
                        <a:rPr lang="fr-FR" sz="43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3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+18=0</m:t>
                      </m:r>
                    </m:oMath>
                  </m:oMathPara>
                </a14:m>
                <a:endParaRPr lang="fr-FR" sz="4300" b="0" i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3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 </a:t>
                </a:r>
                <a14:m>
                  <m:oMath xmlns:m="http://schemas.openxmlformats.org/officeDocument/2006/math">
                    <m:r>
                      <a:rPr lang="fr-FR" sz="43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43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3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3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3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+9</m:t>
                    </m:r>
                    <m:r>
                      <a:rPr lang="fr-FR" sz="43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3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−18=0</m:t>
                    </m:r>
                  </m:oMath>
                </a14:m>
                <a:endParaRPr lang="fr-FR" sz="43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5" t="-4306" r="-21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87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admet pour racines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Déterminer les réels </a:t>
                </a:r>
                <a:r>
                  <a:rPr lang="fr-FR" sz="4000" i="1" dirty="0">
                    <a:solidFill>
                      <a:schemeClr val="tx2">
                        <a:lumMod val="75000"/>
                      </a:schemeClr>
                    </a:solidFill>
                  </a:rPr>
                  <a:t>b</a:t>
                </a:r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 et </a:t>
                </a:r>
                <a:r>
                  <a:rPr lang="fr-FR" sz="4000" i="1" dirty="0">
                    <a:solidFill>
                      <a:schemeClr val="tx2">
                        <a:lumMod val="75000"/>
                      </a:schemeClr>
                    </a:solidFill>
                  </a:rPr>
                  <a:t>c</a:t>
                </a:r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 tels que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fr-FR" sz="40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fr-FR" sz="4000" b="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00B050"/>
                    </a:solidFill>
                  </a:rPr>
                  <a:t> On a alors S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et P </a:t>
                </a:r>
                <a14:m>
                  <m:oMath xmlns:m="http://schemas.openxmlformats.org/officeDocument/2006/math">
                    <m:r>
                      <a:rPr lang="fr-FR" sz="40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−28</m:t>
                    </m:r>
                  </m:oMath>
                </a14:m>
                <a:endParaRPr lang="fr-FR" sz="4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−28</m:t>
                      </m:r>
                    </m:oMath>
                  </m:oMathPara>
                </a14:m>
                <a:endParaRPr lang="fr-FR" sz="4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=−28</m:t>
                    </m:r>
                  </m:oMath>
                </a14:m>
                <a:endParaRPr lang="fr-FR" sz="4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t="-2500" r="-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883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8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80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>
                    <a:solidFill>
                      <a:schemeClr val="tx2">
                        <a:lumMod val="75000"/>
                      </a:schemeClr>
                    </a:solidFill>
                  </a:rPr>
                  <a:t>admet pour racines </a:t>
                </a:r>
                <a14:m>
                  <m:oMath xmlns:m="http://schemas.openxmlformats.org/officeDocument/2006/math">
                    <m:r>
                      <a:rPr lang="fr-FR" sz="48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4800" dirty="0">
                    <a:solidFill>
                      <a:schemeClr val="tx2">
                        <a:lumMod val="75000"/>
                      </a:schemeClr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8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8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fr-FR" sz="48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solidFill>
                      <a:schemeClr val="tx2">
                        <a:lumMod val="75000"/>
                      </a:schemeClr>
                    </a:solidFill>
                  </a:rPr>
                  <a:t>Déterminer les réels </a:t>
                </a:r>
                <a:r>
                  <a:rPr lang="fr-FR" sz="4800" i="1" dirty="0">
                    <a:solidFill>
                      <a:schemeClr val="tx2">
                        <a:lumMod val="75000"/>
                      </a:schemeClr>
                    </a:solidFill>
                  </a:rPr>
                  <a:t>b</a:t>
                </a:r>
                <a:r>
                  <a:rPr lang="fr-FR" sz="4800" dirty="0">
                    <a:solidFill>
                      <a:schemeClr val="tx2">
                        <a:lumMod val="75000"/>
                      </a:schemeClr>
                    </a:solidFill>
                  </a:rPr>
                  <a:t> et </a:t>
                </a:r>
                <a:r>
                  <a:rPr lang="fr-FR" sz="4800" i="1" dirty="0">
                    <a:solidFill>
                      <a:schemeClr val="tx2">
                        <a:lumMod val="75000"/>
                      </a:schemeClr>
                    </a:solidFill>
                  </a:rPr>
                  <a:t>c</a:t>
                </a:r>
                <a:r>
                  <a:rPr lang="fr-FR" sz="4800" dirty="0">
                    <a:solidFill>
                      <a:schemeClr val="tx2">
                        <a:lumMod val="75000"/>
                      </a:schemeClr>
                    </a:solidFill>
                  </a:rPr>
                  <a:t> tels que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8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fr-FR" sz="48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800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fr-FR" sz="48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5200" b="0" dirty="0" err="1">
                    <a:solidFill>
                      <a:srgbClr val="00B050"/>
                    </a:solidFill>
                  </a:rPr>
                  <a:t>On</a:t>
                </a:r>
                <a:r>
                  <a:rPr lang="fr-FR" sz="5200" b="0" dirty="0">
                    <a:solidFill>
                      <a:srgbClr val="00B050"/>
                    </a:solidFill>
                  </a:rPr>
                  <a:t> a alors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5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5200" b="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−9</m:t>
                    </m:r>
                    <m:r>
                      <a:rPr lang="fr-FR" sz="5200" b="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5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endParaRPr lang="fr-FR" sz="52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5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5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−9 </m:t>
                    </m:r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donc </a:t>
                </a:r>
                <a14:m>
                  <m:oMath xmlns:m="http://schemas.openxmlformats.org/officeDocument/2006/math"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=27</m:t>
                    </m:r>
                  </m:oMath>
                </a14:m>
                <a:endParaRPr lang="fr-FR" sz="5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5200" dirty="0">
                    <a:solidFill>
                      <a:srgbClr val="00B050"/>
                    </a:solidFill>
                  </a:rPr>
                  <a:t>et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2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fr-FR" sz="5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fr-FR" sz="5200" dirty="0">
                    <a:solidFill>
                      <a:srgbClr val="00B050"/>
                    </a:solidFill>
                  </a:rPr>
                  <a:t> donc</a:t>
                </a:r>
                <a:r>
                  <a:rPr lang="fr-FR" sz="5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FR" sz="5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=60</m:t>
                    </m:r>
                  </m:oMath>
                </a14:m>
                <a:endParaRPr lang="fr-FR" sz="5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5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5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5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5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5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5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5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+27</m:t>
                      </m:r>
                      <m:r>
                        <a:rPr lang="fr-FR" sz="5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5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+60</m:t>
                      </m:r>
                    </m:oMath>
                  </m:oMathPara>
                </a14:m>
                <a:endParaRPr lang="fr-FR" sz="5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4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044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4000" b="0" dirty="0">
                    <a:solidFill>
                      <a:schemeClr val="tx1"/>
                    </a:solidFill>
                  </a:rPr>
                  <a:t>On considère l’équation du second degré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−2=0</m:t>
                      </m:r>
                    </m:oMath>
                  </m:oMathPara>
                </a14:m>
                <a:endParaRPr lang="fr-FR" sz="4000" b="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b="0" dirty="0">
                    <a:solidFill>
                      <a:schemeClr val="tx1"/>
                    </a:solidFill>
                  </a:rPr>
                  <a:t>Montrer que cette équation a deux solutions dont </a:t>
                </a:r>
                <a:r>
                  <a:rPr lang="fr-FR" sz="4000" dirty="0"/>
                  <a:t>on</a:t>
                </a:r>
                <a:r>
                  <a:rPr lang="fr-FR" sz="4000" b="0" dirty="0">
                    <a:solidFill>
                      <a:schemeClr val="tx1"/>
                    </a:solidFill>
                  </a:rPr>
                  <a:t> précisera la somme et le produit.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00" r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039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2"/>
                    </a:solidFill>
                  </a:rPr>
                  <a:t>Existe-t-il des réels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</a:rPr>
                  <a:t> tels que</a:t>
                </a: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=4</m:t>
                              </m:r>
                            </m:e>
                          </m:mr>
                          <m:mr>
                            <m:e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</a:rPr>
                  <a:t> ?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existent , si l’équation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0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0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fr-FR" sz="40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+2=0</m:t>
                    </m:r>
                  </m:oMath>
                </a14:m>
                <a:r>
                  <a:rPr lang="fr-FR" sz="4000" dirty="0">
                    <a:solidFill>
                      <a:schemeClr val="accent3">
                        <a:lumMod val="75000"/>
                      </a:schemeClr>
                    </a:solidFill>
                  </a:rPr>
                  <a:t> a au moins une solution dans </a:t>
                </a: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4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=16−4×2=8</m:t>
                      </m:r>
                    </m:oMath>
                  </m:oMathPara>
                </a14:m>
                <a:endParaRPr lang="fr-FR" sz="4000" b="0" dirty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existent.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4306" b="-29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29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2"/>
                    </a:solidFill>
                  </a:rPr>
                  <a:t>Existe-t-il des réels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chemeClr val="tx2"/>
                    </a:solidFill>
                  </a:rPr>
                  <a:t> tels que</a:t>
                </a: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=−2</m:t>
                              </m:r>
                            </m:e>
                          </m:mr>
                          <m:mr>
                            <m:e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  <m:r>
                                <a:rPr lang="fr-FR" sz="3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=6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</a:rPr>
                  <a:t> ?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00B050"/>
                    </a:solidFill>
                  </a:rPr>
                  <a:t>S’ils existent, ils sont solutions de</a:t>
                </a:r>
                <a:r>
                  <a:rPr lang="fr-FR" sz="4000" dirty="0"/>
                  <a:t>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sz="4000" i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fr-FR" sz="4000" i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+6=0</m:t>
                      </m:r>
                    </m:oMath>
                  </m:oMathPara>
                </a14:m>
                <a:endParaRPr lang="fr-FR" sz="4000" dirty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4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sz="4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a:rPr lang="fr-FR" sz="4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−4×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>
                        <a:rPr lang="fr-FR" sz="4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−20</m:t>
                      </m:r>
                    </m:oMath>
                  </m:oMathPara>
                </a14:m>
                <a:endParaRPr lang="fr-FR" sz="4000" dirty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fr-FR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donc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n’ existent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083" b="-47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77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 algn="ctr">
                  <a:buNone/>
                </a:pPr>
                <a:r>
                  <a:rPr lang="fr-FR" sz="4000" b="0" dirty="0">
                    <a:solidFill>
                      <a:schemeClr val="tx2">
                        <a:lumMod val="75000"/>
                      </a:schemeClr>
                    </a:solidFill>
                  </a:rPr>
                  <a:t>On considère l’équation :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fr-FR" sz="4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4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−2=0</m:t>
                    </m:r>
                  </m:oMath>
                </a14:m>
                <a:r>
                  <a:rPr lang="fr-FR" sz="4000" dirty="0">
                    <a:solidFill>
                      <a:schemeClr val="tx2">
                        <a:lumMod val="75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sz="4000" b="0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ϵ</m:t>
                    </m:r>
                    <m:r>
                      <a:rPr lang="fr-FR" sz="4000" b="0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4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)</m:t>
                    </m:r>
                  </m:oMath>
                </a14:m>
                <a:endParaRPr lang="fr-FR" sz="4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Montrer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que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cette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é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quation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a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deux</m:t>
                      </m:r>
                    </m:oMath>
                  </m:oMathPara>
                </a14:m>
                <a:endParaRPr lang="fr-FR" sz="4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solutions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de</m:t>
                      </m:r>
                      <m:r>
                        <m:rPr>
                          <m:nor/>
                        </m:rPr>
                        <a:rPr lang="fr-FR" sz="4000" b="0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b="0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signes</m:t>
                      </m:r>
                      <m:r>
                        <m:rPr>
                          <m:nor/>
                        </m:rPr>
                        <a:rPr lang="fr-FR" sz="4000" b="0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fr-FR" sz="4000" b="0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oppos</m:t>
                      </m:r>
                      <m:r>
                        <m:rPr>
                          <m:nor/>
                        </m:rPr>
                        <a:rPr lang="fr-FR" sz="4000" b="0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é</m:t>
                      </m:r>
                      <m:r>
                        <m:rPr>
                          <m:nor/>
                        </m:rPr>
                        <a:rPr lang="fr-FR" sz="4000" b="0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s</m:t>
                      </m:r>
                      <m:r>
                        <m:rPr>
                          <m:nor/>
                        </m:rPr>
                        <a:rPr lang="fr-FR" sz="40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m:t>.</m:t>
                      </m:r>
                    </m:oMath>
                  </m:oMathPara>
                </a14:m>
                <a:endParaRPr lang="fr-FR" sz="4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+24 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donc</m:t>
                    </m:r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our tout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de </a:t>
                </a: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4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00B050"/>
                    </a:solidFill>
                  </a:rPr>
                  <a:t>cette équation a donc deux solutions 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00B050"/>
                    </a:solidFill>
                  </a:rPr>
                  <a:t>dont le produit est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donc négatif.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00B050"/>
                    </a:solidFill>
                  </a:rPr>
                  <a:t>Les solutions sont donc de signes contraires.</a:t>
                </a:r>
              </a:p>
              <a:p>
                <a:pPr marL="0" indent="0" algn="ctr">
                  <a:buNone/>
                </a:pPr>
                <a:endParaRPr lang="fr-FR" sz="4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441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latin typeface="Cambria" panose="02040503050406030204" pitchFamily="18" charset="0"/>
                  </a:rPr>
                  <a:t>est une fonction polynôme du second degré qui admet deux racines dont 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" panose="02040503050406030204" pitchFamily="18" charset="0"/>
                  </a:rPr>
                  <a:t> la somme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fr-FR" sz="4000" dirty="0"/>
                  <a:t> </a:t>
                </a:r>
              </a:p>
              <a:p>
                <a:pPr marL="0" indent="0" algn="ctr">
                  <a:spcAft>
                    <a:spcPts val="1800"/>
                  </a:spcAft>
                  <a:buNone/>
                </a:pPr>
                <a:r>
                  <a:rPr lang="fr-FR" sz="4000" dirty="0">
                    <a:latin typeface="Cambria" panose="02040503050406030204" pitchFamily="18" charset="0"/>
                  </a:rPr>
                  <a:t>et le produit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−4.</m:t>
                    </m:r>
                  </m:oMath>
                </a14:m>
                <a:endParaRPr lang="fr-FR" sz="4000" b="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Déterminer une expression possible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5" t="-2222" r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899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latin typeface="Cambria" panose="02040503050406030204" pitchFamily="18" charset="0"/>
                  </a:rPr>
                  <a:t>est une fonction polynôme du second degré qui admet deux racines dont 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" panose="02040503050406030204" pitchFamily="18" charset="0"/>
                  </a:rPr>
                  <a:t> la somme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4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4000" dirty="0"/>
                  <a:t> </a:t>
                </a:r>
              </a:p>
              <a:p>
                <a:pPr marL="0" indent="0" algn="ctr">
                  <a:spcAft>
                    <a:spcPts val="1800"/>
                  </a:spcAft>
                  <a:buNone/>
                </a:pPr>
                <a:r>
                  <a:rPr lang="fr-FR" sz="4000" dirty="0">
                    <a:latin typeface="Cambria" panose="02040503050406030204" pitchFamily="18" charset="0"/>
                  </a:rPr>
                  <a:t>et le produit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4000" dirty="0"/>
                  <a:t>.</a:t>
                </a:r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Déterminer </a:t>
                </a:r>
                <a:r>
                  <a:rPr lang="fr-FR" sz="4000" dirty="0"/>
                  <a:t>deux</a:t>
                </a:r>
                <a:r>
                  <a:rPr lang="fr-FR" sz="4000" dirty="0">
                    <a:solidFill>
                      <a:schemeClr val="tx1"/>
                    </a:solidFill>
                  </a:rPr>
                  <a:t> expressions possibles de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5" t="-2222" r="-23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102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Déterminer  une équation du second degré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qui admet deux solutions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−6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22" r="-3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54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Déterminer  deux équations du second degré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qui admettent deux solutions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3 </m:t>
                    </m:r>
                    <m:r>
                      <m:rPr>
                        <m:sty m:val="p"/>
                      </m:rP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6.</m:t>
                    </m:r>
                  </m:oMath>
                </a14:m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7983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40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admet pour racines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fr-FR" sz="4000" b="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4000" b="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Déterminer les réels </a:t>
                </a:r>
                <a:r>
                  <a:rPr lang="fr-FR" sz="4000" i="1" dirty="0">
                    <a:solidFill>
                      <a:schemeClr val="tx1"/>
                    </a:solidFill>
                  </a:rPr>
                  <a:t>b</a:t>
                </a:r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:r>
                  <a:rPr lang="fr-FR" sz="4000" i="1" dirty="0">
                    <a:solidFill>
                      <a:schemeClr val="tx1"/>
                    </a:solidFill>
                  </a:rPr>
                  <a:t>c</a:t>
                </a:r>
                <a:r>
                  <a:rPr lang="fr-FR" sz="4000" dirty="0">
                    <a:solidFill>
                      <a:schemeClr val="tx1"/>
                    </a:solidFill>
                  </a:rPr>
                  <a:t> tels que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fr-FR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r="-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4547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FR" sz="4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admet pour racines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Déterminer les réels </a:t>
                </a:r>
                <a:r>
                  <a:rPr lang="fr-FR" sz="4000" i="1" dirty="0">
                    <a:solidFill>
                      <a:schemeClr val="tx1"/>
                    </a:solidFill>
                  </a:rPr>
                  <a:t>b</a:t>
                </a:r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:r>
                  <a:rPr lang="fr-FR" sz="4000" i="1" dirty="0">
                    <a:solidFill>
                      <a:schemeClr val="tx1"/>
                    </a:solidFill>
                  </a:rPr>
                  <a:t>c</a:t>
                </a:r>
                <a:r>
                  <a:rPr lang="fr-FR" sz="4000" dirty="0">
                    <a:solidFill>
                      <a:schemeClr val="tx1"/>
                    </a:solidFill>
                  </a:rPr>
                  <a:t> tels que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fr-FR" sz="40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r="-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087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endParaRPr lang="fr-FR" sz="4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chemeClr val="tx1"/>
                    </a:solidFill>
                  </a:rPr>
                  <a:t>Existe-t-il des réels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fr-FR" sz="4000" dirty="0">
                    <a:solidFill>
                      <a:schemeClr val="tx1"/>
                    </a:solidFill>
                  </a:rPr>
                  <a:t> tels que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3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=4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𝑥𝑦</m:t>
                                </m:r>
                                <m:r>
                                  <a:rPr lang="fr-FR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=2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sz="3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7467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3074</TotalTime>
  <Words>866</Words>
  <Application>Microsoft Office PowerPoint</Application>
  <PresentationFormat>Affichage à l'écran (4:3)</PresentationFormat>
  <Paragraphs>131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Calibri</vt:lpstr>
      <vt:lpstr>Cambria</vt:lpstr>
      <vt:lpstr>Cambria Math</vt:lpstr>
      <vt:lpstr>Constantia</vt:lpstr>
      <vt:lpstr>Wingdings 2</vt:lpstr>
      <vt:lpstr>Débit</vt:lpstr>
      <vt:lpstr>Second degré Série 12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158</cp:revision>
  <dcterms:created xsi:type="dcterms:W3CDTF">2017-06-06T15:31:06Z</dcterms:created>
  <dcterms:modified xsi:type="dcterms:W3CDTF">2021-08-15T16:07:55Z</dcterms:modified>
</cp:coreProperties>
</file>