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42"/>
  </p:notesMasterIdLst>
  <p:handoutMasterIdLst>
    <p:handoutMasterId r:id="rId43"/>
  </p:handoutMasterIdLst>
  <p:sldIdLst>
    <p:sldId id="256" r:id="rId2"/>
    <p:sldId id="316" r:id="rId3"/>
    <p:sldId id="318" r:id="rId4"/>
    <p:sldId id="413" r:id="rId5"/>
    <p:sldId id="347" r:id="rId6"/>
    <p:sldId id="415" r:id="rId7"/>
    <p:sldId id="320" r:id="rId8"/>
    <p:sldId id="321" r:id="rId9"/>
    <p:sldId id="322" r:id="rId10"/>
    <p:sldId id="323" r:id="rId11"/>
    <p:sldId id="324" r:id="rId12"/>
    <p:sldId id="325" r:id="rId13"/>
    <p:sldId id="315" r:id="rId14"/>
    <p:sldId id="407" r:id="rId15"/>
    <p:sldId id="408" r:id="rId16"/>
    <p:sldId id="409" r:id="rId17"/>
    <p:sldId id="410" r:id="rId18"/>
    <p:sldId id="411" r:id="rId19"/>
    <p:sldId id="397" r:id="rId20"/>
    <p:sldId id="412" r:id="rId21"/>
    <p:sldId id="351" r:id="rId22"/>
    <p:sldId id="414" r:id="rId23"/>
    <p:sldId id="399" r:id="rId24"/>
    <p:sldId id="417" r:id="rId25"/>
    <p:sldId id="416" r:id="rId26"/>
    <p:sldId id="380" r:id="rId27"/>
    <p:sldId id="381" r:id="rId28"/>
    <p:sldId id="385" r:id="rId29"/>
    <p:sldId id="386" r:id="rId30"/>
    <p:sldId id="387" r:id="rId31"/>
    <p:sldId id="406" r:id="rId32"/>
    <p:sldId id="405" r:id="rId33"/>
    <p:sldId id="404" r:id="rId34"/>
    <p:sldId id="365" r:id="rId35"/>
    <p:sldId id="390" r:id="rId36"/>
    <p:sldId id="391" r:id="rId37"/>
    <p:sldId id="366" r:id="rId38"/>
    <p:sldId id="393" r:id="rId39"/>
    <p:sldId id="392" r:id="rId40"/>
    <p:sldId id="314" r:id="rId41"/>
  </p:sldIdLst>
  <p:sldSz cx="9144000" cy="6858000" type="screen4x3"/>
  <p:notesSz cx="6858000" cy="9947275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E30B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536" autoAdjust="0"/>
    <p:restoredTop sz="94660"/>
  </p:normalViewPr>
  <p:slideViewPr>
    <p:cSldViewPr>
      <p:cViewPr varScale="1">
        <p:scale>
          <a:sx n="72" d="100"/>
          <a:sy n="72" d="100"/>
        </p:scale>
        <p:origin x="1692" y="5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notesMaster" Target="notesMasters/notesMaster1.xml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handoutMaster" Target="handoutMasters/handoutMaster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heme" Target="theme/theme1.xml"/><Relationship Id="rId20" Type="http://schemas.openxmlformats.org/officeDocument/2006/relationships/slide" Target="slides/slide19.xml"/><Relationship Id="rId41" Type="http://schemas.openxmlformats.org/officeDocument/2006/relationships/slide" Target="slides/slide40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9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99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F3D9CF7-ADBE-4269-9309-186002E994FC}" type="datetimeFigureOut">
              <a:rPr lang="fr-FR" smtClean="0"/>
              <a:t>16/08/2021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448185"/>
            <a:ext cx="2971800" cy="499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9448185"/>
            <a:ext cx="2971800" cy="499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E07789D-5873-459C-A4D5-0EDB038F0BC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355956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736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9736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9BE47FE-DBEF-4A7C-A355-30CEA4604859}" type="datetimeFigureOut">
              <a:rPr lang="fr-FR" smtClean="0"/>
              <a:t>16/08/2021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42975" y="746125"/>
            <a:ext cx="4972050" cy="3730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724956"/>
            <a:ext cx="5486400" cy="447627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48185"/>
            <a:ext cx="2971800" cy="49736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9448185"/>
            <a:ext cx="2971800" cy="49736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4BFCD01-F9CE-4C44-9F78-7DBF3D9CB33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120629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BFCD01-F9CE-4C44-9F78-7DBF3D9CB33F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1621893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BFCD01-F9CE-4C44-9F78-7DBF3D9CB33F}" type="slidenum">
              <a:rPr lang="fr-FR" smtClean="0"/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0448389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BFCD01-F9CE-4C44-9F78-7DBF3D9CB33F}" type="slidenum">
              <a:rPr lang="fr-FR" smtClean="0"/>
              <a:t>12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6840046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BFCD01-F9CE-4C44-9F78-7DBF3D9CB33F}" type="slidenum">
              <a:rPr lang="fr-FR" smtClean="0"/>
              <a:t>14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0116210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BFCD01-F9CE-4C44-9F78-7DBF3D9CB33F}" type="slidenum">
              <a:rPr lang="fr-FR" smtClean="0"/>
              <a:t>15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7450324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BFCD01-F9CE-4C44-9F78-7DBF3D9CB33F}" type="slidenum">
              <a:rPr lang="fr-FR" smtClean="0"/>
              <a:t>16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5994710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BFCD01-F9CE-4C44-9F78-7DBF3D9CB33F}" type="slidenum">
              <a:rPr lang="fr-FR" smtClean="0"/>
              <a:t>17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8418511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BFCD01-F9CE-4C44-9F78-7DBF3D9CB33F}" type="slidenum">
              <a:rPr lang="fr-FR" smtClean="0"/>
              <a:t>18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69977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BFCD01-F9CE-4C44-9F78-7DBF3D9CB33F}" type="slidenum">
              <a:rPr lang="fr-FR" smtClean="0"/>
              <a:t>19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9493391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BFCD01-F9CE-4C44-9F78-7DBF3D9CB33F}" type="slidenum">
              <a:rPr lang="fr-FR" smtClean="0"/>
              <a:t>20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7332577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BFCD01-F9CE-4C44-9F78-7DBF3D9CB33F}" type="slidenum">
              <a:rPr lang="fr-FR" smtClean="0"/>
              <a:t>21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3845500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BFCD01-F9CE-4C44-9F78-7DBF3D9CB33F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9744076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BFCD01-F9CE-4C44-9F78-7DBF3D9CB33F}" type="slidenum">
              <a:rPr lang="fr-FR" smtClean="0"/>
              <a:t>22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532312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BFCD01-F9CE-4C44-9F78-7DBF3D9CB33F}" type="slidenum">
              <a:rPr lang="fr-FR" smtClean="0"/>
              <a:t>23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9231710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BFCD01-F9CE-4C44-9F78-7DBF3D9CB33F}" type="slidenum">
              <a:rPr lang="fr-FR" smtClean="0"/>
              <a:t>24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76796095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BFCD01-F9CE-4C44-9F78-7DBF3D9CB33F}" type="slidenum">
              <a:rPr lang="fr-FR" smtClean="0"/>
              <a:t>25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11457429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BFCD01-F9CE-4C44-9F78-7DBF3D9CB33F}" type="slidenum">
              <a:rPr lang="fr-FR" smtClean="0"/>
              <a:t>26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60626705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BFCD01-F9CE-4C44-9F78-7DBF3D9CB33F}" type="slidenum">
              <a:rPr lang="fr-FR" smtClean="0"/>
              <a:t>27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07765772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BFCD01-F9CE-4C44-9F78-7DBF3D9CB33F}" type="slidenum">
              <a:rPr lang="fr-FR" smtClean="0"/>
              <a:t>28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85291283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BFCD01-F9CE-4C44-9F78-7DBF3D9CB33F}" type="slidenum">
              <a:rPr lang="fr-FR" smtClean="0"/>
              <a:t>29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12703939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BFCD01-F9CE-4C44-9F78-7DBF3D9CB33F}" type="slidenum">
              <a:rPr lang="fr-FR" smtClean="0"/>
              <a:t>30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7838110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BFCD01-F9CE-4C44-9F78-7DBF3D9CB33F}" type="slidenum">
              <a:rPr lang="fr-FR" smtClean="0"/>
              <a:t>31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3777005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BFCD01-F9CE-4C44-9F78-7DBF3D9CB33F}" type="slidenum">
              <a:rPr lang="fr-FR" smtClean="0"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91906576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BFCD01-F9CE-4C44-9F78-7DBF3D9CB33F}" type="slidenum">
              <a:rPr lang="fr-FR" smtClean="0"/>
              <a:t>32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40942924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BFCD01-F9CE-4C44-9F78-7DBF3D9CB33F}" type="slidenum">
              <a:rPr lang="fr-FR" smtClean="0"/>
              <a:t>33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20205050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BFCD01-F9CE-4C44-9F78-7DBF3D9CB33F}" type="slidenum">
              <a:rPr lang="fr-FR" smtClean="0"/>
              <a:t>34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31023942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BFCD01-F9CE-4C44-9F78-7DBF3D9CB33F}" type="slidenum">
              <a:rPr lang="fr-FR" smtClean="0"/>
              <a:t>35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205105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BFCD01-F9CE-4C44-9F78-7DBF3D9CB33F}" type="slidenum">
              <a:rPr lang="fr-FR" smtClean="0"/>
              <a:t>36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37804912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BFCD01-F9CE-4C44-9F78-7DBF3D9CB33F}" type="slidenum">
              <a:rPr lang="fr-FR" smtClean="0"/>
              <a:t>37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99355239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BFCD01-F9CE-4C44-9F78-7DBF3D9CB33F}" type="slidenum">
              <a:rPr lang="fr-FR" smtClean="0"/>
              <a:t>38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38332106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BFCD01-F9CE-4C44-9F78-7DBF3D9CB33F}" type="slidenum">
              <a:rPr lang="fr-FR" smtClean="0"/>
              <a:t>39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6084187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BFCD01-F9CE-4C44-9F78-7DBF3D9CB33F}" type="slidenum">
              <a:rPr lang="fr-FR" smtClean="0"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5536734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BFCD01-F9CE-4C44-9F78-7DBF3D9CB33F}" type="slidenum">
              <a:rPr lang="fr-FR" smtClean="0"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9548646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BFCD01-F9CE-4C44-9F78-7DBF3D9CB33F}" type="slidenum">
              <a:rPr lang="fr-FR" smtClean="0"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025198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BFCD01-F9CE-4C44-9F78-7DBF3D9CB33F}" type="slidenum">
              <a:rPr lang="fr-FR" smtClean="0"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6671431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BFCD01-F9CE-4C44-9F78-7DBF3D9CB33F}" type="slidenum">
              <a:rPr lang="fr-FR" smtClean="0"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6931720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BFCD01-F9CE-4C44-9F78-7DBF3D9CB33F}" type="slidenum">
              <a:rPr lang="fr-FR" smtClean="0"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27810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FR"/>
              <a:t>Modifiez le style du titre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fr-FR"/>
              <a:t>Modifiez le style des sous-titres du masque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43F6C-A85B-4A8B-8892-12E9E148F830}" type="datetimeFigureOut">
              <a:rPr lang="fr-FR" smtClean="0"/>
              <a:t>16/08/2021</a:t>
            </a:fld>
            <a:endParaRPr lang="fr-FR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CDE8B-302A-48E0-A697-BBDEF0585C16}" type="slidenum">
              <a:rPr lang="fr-FR" smtClean="0"/>
              <a:t>‹N°›</a:t>
            </a:fld>
            <a:endParaRPr lang="fr-F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/>
              <a:t>Modifiez le style du titre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fr-FR"/>
              <a:t>Modifiez les styles du texte du masque</a:t>
            </a:r>
          </a:p>
          <a:p>
            <a:pPr lvl="1" eaLnBrk="1" latinLnBrk="0" hangingPunct="1"/>
            <a:r>
              <a:rPr lang="fr-FR"/>
              <a:t>Deuxième niveau</a:t>
            </a:r>
          </a:p>
          <a:p>
            <a:pPr lvl="2" eaLnBrk="1" latinLnBrk="0" hangingPunct="1"/>
            <a:r>
              <a:rPr lang="fr-FR"/>
              <a:t>Troisième niveau</a:t>
            </a:r>
          </a:p>
          <a:p>
            <a:pPr lvl="3" eaLnBrk="1" latinLnBrk="0" hangingPunct="1"/>
            <a:r>
              <a:rPr lang="fr-FR"/>
              <a:t>Quatrième niveau</a:t>
            </a:r>
          </a:p>
          <a:p>
            <a:pPr lvl="4" eaLnBrk="1" latinLnBrk="0" hangingPunct="1"/>
            <a:r>
              <a:rPr lang="fr-FR"/>
              <a:t>Cinquième niveau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43F6C-A85B-4A8B-8892-12E9E148F830}" type="datetimeFigureOut">
              <a:rPr lang="fr-FR" smtClean="0"/>
              <a:t>16/08/2021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CDE8B-302A-48E0-A697-BBDEF0585C16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fr-FR"/>
              <a:t>Modifiez le style du titre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fr-FR"/>
              <a:t>Modifiez les styles du texte du masque</a:t>
            </a:r>
          </a:p>
          <a:p>
            <a:pPr lvl="1" eaLnBrk="1" latinLnBrk="0" hangingPunct="1"/>
            <a:r>
              <a:rPr lang="fr-FR"/>
              <a:t>Deuxième niveau</a:t>
            </a:r>
          </a:p>
          <a:p>
            <a:pPr lvl="2" eaLnBrk="1" latinLnBrk="0" hangingPunct="1"/>
            <a:r>
              <a:rPr lang="fr-FR"/>
              <a:t>Troisième niveau</a:t>
            </a:r>
          </a:p>
          <a:p>
            <a:pPr lvl="3" eaLnBrk="1" latinLnBrk="0" hangingPunct="1"/>
            <a:r>
              <a:rPr lang="fr-FR"/>
              <a:t>Quatrième niveau</a:t>
            </a:r>
          </a:p>
          <a:p>
            <a:pPr lvl="4" eaLnBrk="1" latinLnBrk="0" hangingPunct="1"/>
            <a:r>
              <a:rPr lang="fr-FR"/>
              <a:t>Cinquième niveau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43F6C-A85B-4A8B-8892-12E9E148F830}" type="datetimeFigureOut">
              <a:rPr lang="fr-FR" smtClean="0"/>
              <a:t>16/08/2021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CDE8B-302A-48E0-A697-BBDEF0585C16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/>
              <a:t>Modifiez le style du titre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FR"/>
              <a:t>Modifiez les styles du texte du masque</a:t>
            </a:r>
          </a:p>
          <a:p>
            <a:pPr lvl="1" eaLnBrk="1" latinLnBrk="0" hangingPunct="1"/>
            <a:r>
              <a:rPr lang="fr-FR"/>
              <a:t>Deuxième niveau</a:t>
            </a:r>
          </a:p>
          <a:p>
            <a:pPr lvl="2" eaLnBrk="1" latinLnBrk="0" hangingPunct="1"/>
            <a:r>
              <a:rPr lang="fr-FR"/>
              <a:t>Troisième niveau</a:t>
            </a:r>
          </a:p>
          <a:p>
            <a:pPr lvl="3" eaLnBrk="1" latinLnBrk="0" hangingPunct="1"/>
            <a:r>
              <a:rPr lang="fr-FR"/>
              <a:t>Quatrième niveau</a:t>
            </a:r>
          </a:p>
          <a:p>
            <a:pPr lvl="4" eaLnBrk="1" latinLnBrk="0" hangingPunct="1"/>
            <a:r>
              <a:rPr lang="fr-FR"/>
              <a:t>Cinquième niveau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43F6C-A85B-4A8B-8892-12E9E148F830}" type="datetimeFigureOut">
              <a:rPr lang="fr-FR" smtClean="0"/>
              <a:t>16/08/2021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CDE8B-302A-48E0-A697-BBDEF0585C16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FR"/>
              <a:t>Modifiez le style du titre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FR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43F6C-A85B-4A8B-8892-12E9E148F830}" type="datetimeFigureOut">
              <a:rPr lang="fr-FR" smtClean="0"/>
              <a:t>16/08/2021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CDE8B-302A-48E0-A697-BBDEF0585C16}" type="slidenum">
              <a:rPr lang="fr-FR" smtClean="0"/>
              <a:t>‹N°›</a:t>
            </a:fld>
            <a:endParaRPr lang="fr-F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fr-FR"/>
              <a:t>Modifiez le style du titre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FR"/>
              <a:t>Modifiez les styles du texte du masque</a:t>
            </a:r>
          </a:p>
          <a:p>
            <a:pPr lvl="1" eaLnBrk="1" latinLnBrk="0" hangingPunct="1"/>
            <a:r>
              <a:rPr lang="fr-FR"/>
              <a:t>Deuxième niveau</a:t>
            </a:r>
          </a:p>
          <a:p>
            <a:pPr lvl="2" eaLnBrk="1" latinLnBrk="0" hangingPunct="1"/>
            <a:r>
              <a:rPr lang="fr-FR"/>
              <a:t>Troisième niveau</a:t>
            </a:r>
          </a:p>
          <a:p>
            <a:pPr lvl="3" eaLnBrk="1" latinLnBrk="0" hangingPunct="1"/>
            <a:r>
              <a:rPr lang="fr-FR"/>
              <a:t>Quatrième niveau</a:t>
            </a:r>
          </a:p>
          <a:p>
            <a:pPr lvl="4" eaLnBrk="1" latinLnBrk="0" hangingPunct="1"/>
            <a:r>
              <a:rPr lang="fr-FR"/>
              <a:t>Cinquième niveau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FR"/>
              <a:t>Modifiez les styles du texte du masque</a:t>
            </a:r>
          </a:p>
          <a:p>
            <a:pPr lvl="1" eaLnBrk="1" latinLnBrk="0" hangingPunct="1"/>
            <a:r>
              <a:rPr lang="fr-FR"/>
              <a:t>Deuxième niveau</a:t>
            </a:r>
          </a:p>
          <a:p>
            <a:pPr lvl="2" eaLnBrk="1" latinLnBrk="0" hangingPunct="1"/>
            <a:r>
              <a:rPr lang="fr-FR"/>
              <a:t>Troisième niveau</a:t>
            </a:r>
          </a:p>
          <a:p>
            <a:pPr lvl="3" eaLnBrk="1" latinLnBrk="0" hangingPunct="1"/>
            <a:r>
              <a:rPr lang="fr-FR"/>
              <a:t>Quatrième niveau</a:t>
            </a:r>
          </a:p>
          <a:p>
            <a:pPr lvl="4" eaLnBrk="1" latinLnBrk="0" hangingPunct="1"/>
            <a:r>
              <a:rPr lang="fr-FR"/>
              <a:t>Cinquième niveau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43F6C-A85B-4A8B-8892-12E9E148F830}" type="datetimeFigureOut">
              <a:rPr lang="fr-FR" smtClean="0"/>
              <a:t>16/08/2021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CDE8B-302A-48E0-A697-BBDEF0585C16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fr-FR"/>
              <a:t>Modifiez le style du titre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/>
              <a:t>Modifiez les styles du texte du masque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/>
              <a:t>Modifiez les styles du texte du masque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FR"/>
              <a:t>Modifiez les styles du texte du masque</a:t>
            </a:r>
          </a:p>
          <a:p>
            <a:pPr lvl="1" eaLnBrk="1" latinLnBrk="0" hangingPunct="1"/>
            <a:r>
              <a:rPr lang="fr-FR"/>
              <a:t>Deuxième niveau</a:t>
            </a:r>
          </a:p>
          <a:p>
            <a:pPr lvl="2" eaLnBrk="1" latinLnBrk="0" hangingPunct="1"/>
            <a:r>
              <a:rPr lang="fr-FR"/>
              <a:t>Troisième niveau</a:t>
            </a:r>
          </a:p>
          <a:p>
            <a:pPr lvl="3" eaLnBrk="1" latinLnBrk="0" hangingPunct="1"/>
            <a:r>
              <a:rPr lang="fr-FR"/>
              <a:t>Quatrième niveau</a:t>
            </a:r>
          </a:p>
          <a:p>
            <a:pPr lvl="4" eaLnBrk="1" latinLnBrk="0" hangingPunct="1"/>
            <a:r>
              <a:rPr lang="fr-FR"/>
              <a:t>Cinquième niveau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FR"/>
              <a:t>Modifiez les styles du texte du masque</a:t>
            </a:r>
          </a:p>
          <a:p>
            <a:pPr lvl="1" eaLnBrk="1" latinLnBrk="0" hangingPunct="1"/>
            <a:r>
              <a:rPr lang="fr-FR"/>
              <a:t>Deuxième niveau</a:t>
            </a:r>
          </a:p>
          <a:p>
            <a:pPr lvl="2" eaLnBrk="1" latinLnBrk="0" hangingPunct="1"/>
            <a:r>
              <a:rPr lang="fr-FR"/>
              <a:t>Troisième niveau</a:t>
            </a:r>
          </a:p>
          <a:p>
            <a:pPr lvl="3" eaLnBrk="1" latinLnBrk="0" hangingPunct="1"/>
            <a:r>
              <a:rPr lang="fr-FR"/>
              <a:t>Quatrième niveau</a:t>
            </a:r>
          </a:p>
          <a:p>
            <a:pPr lvl="4" eaLnBrk="1" latinLnBrk="0" hangingPunct="1"/>
            <a:r>
              <a:rPr lang="fr-FR"/>
              <a:t>Cinquième niveau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43F6C-A85B-4A8B-8892-12E9E148F830}" type="datetimeFigureOut">
              <a:rPr lang="fr-FR" smtClean="0"/>
              <a:t>16/08/2021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CDE8B-302A-48E0-A697-BBDEF0585C16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FR"/>
              <a:t>Modifiez le style du titre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43F6C-A85B-4A8B-8892-12E9E148F830}" type="datetimeFigureOut">
              <a:rPr lang="fr-FR" smtClean="0"/>
              <a:t>16/08/2021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CDE8B-302A-48E0-A697-BBDEF0585C16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43F6C-A85B-4A8B-8892-12E9E148F830}" type="datetimeFigureOut">
              <a:rPr lang="fr-FR" smtClean="0"/>
              <a:t>16/08/2021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CDE8B-302A-48E0-A697-BBDEF0585C16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FR"/>
              <a:t>Modifiez le style du titre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fr-FR"/>
              <a:t>Modifiez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fr-FR"/>
              <a:t>Modifiez les styles du texte du masque</a:t>
            </a:r>
          </a:p>
          <a:p>
            <a:pPr lvl="1" eaLnBrk="1" latinLnBrk="0" hangingPunct="1"/>
            <a:r>
              <a:rPr lang="fr-FR"/>
              <a:t>Deuxième niveau</a:t>
            </a:r>
          </a:p>
          <a:p>
            <a:pPr lvl="2" eaLnBrk="1" latinLnBrk="0" hangingPunct="1"/>
            <a:r>
              <a:rPr lang="fr-FR"/>
              <a:t>Troisième niveau</a:t>
            </a:r>
          </a:p>
          <a:p>
            <a:pPr lvl="3" eaLnBrk="1" latinLnBrk="0" hangingPunct="1"/>
            <a:r>
              <a:rPr lang="fr-FR"/>
              <a:t>Quatrième niveau</a:t>
            </a:r>
          </a:p>
          <a:p>
            <a:pPr lvl="4" eaLnBrk="1" latinLnBrk="0" hangingPunct="1"/>
            <a:r>
              <a:rPr lang="fr-FR"/>
              <a:t>Cinquième niveau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43F6C-A85B-4A8B-8892-12E9E148F830}" type="datetimeFigureOut">
              <a:rPr lang="fr-FR" smtClean="0"/>
              <a:t>16/08/2021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CDE8B-302A-48E0-A697-BBDEF0585C16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fr-FR"/>
              <a:t>Modifiez le style du titre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fr-FR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43F6C-A85B-4A8B-8892-12E9E148F830}" type="datetimeFigureOut">
              <a:rPr lang="fr-FR" smtClean="0"/>
              <a:t>16/08/2021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956CDE8B-302A-48E0-A697-BBDEF0585C16}" type="slidenum">
              <a:rPr lang="fr-FR" smtClean="0"/>
              <a:t>‹N°›</a:t>
            </a:fld>
            <a:endParaRPr lang="fr-F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FR"/>
              <a:t>Cliquez sur l'icône pour ajouter une image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fr-FR"/>
              <a:t>Modifiez le style du titre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FR"/>
              <a:t>Modifiez les styles du texte du masque</a:t>
            </a:r>
          </a:p>
          <a:p>
            <a:pPr lvl="1" eaLnBrk="1" latinLnBrk="0" hangingPunct="1"/>
            <a:r>
              <a:rPr kumimoji="0" lang="fr-FR"/>
              <a:t>Deuxième niveau</a:t>
            </a:r>
          </a:p>
          <a:p>
            <a:pPr lvl="2" eaLnBrk="1" latinLnBrk="0" hangingPunct="1"/>
            <a:r>
              <a:rPr kumimoji="0" lang="fr-FR"/>
              <a:t>Troisième niveau</a:t>
            </a:r>
          </a:p>
          <a:p>
            <a:pPr lvl="3" eaLnBrk="1" latinLnBrk="0" hangingPunct="1"/>
            <a:r>
              <a:rPr kumimoji="0" lang="fr-FR"/>
              <a:t>Quatrième niveau</a:t>
            </a:r>
          </a:p>
          <a:p>
            <a:pPr lvl="4" eaLnBrk="1" latinLnBrk="0" hangingPunct="1"/>
            <a:r>
              <a:rPr kumimoji="0" lang="fr-FR"/>
              <a:t>Cinquième niveau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3043F6C-A85B-4A8B-8892-12E9E148F830}" type="datetimeFigureOut">
              <a:rPr lang="fr-FR" smtClean="0"/>
              <a:t>16/08/2021</a:t>
            </a:fld>
            <a:endParaRPr lang="fr-FR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56CDE8B-302A-48E0-A697-BBDEF0585C16}" type="slidenum">
              <a:rPr lang="fr-FR" smtClean="0"/>
              <a:t>‹N°›</a:t>
            </a:fld>
            <a:endParaRPr lang="fr-FR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NUL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png"/><Relationship Id="rId4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NUL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png"/><Relationship Id="rId4" Type="http://schemas.openxmlformats.org/officeDocument/2006/relationships/image" Target="../media/image16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8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8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0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0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0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12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1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1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0.png"/><Relationship Id="rId7" Type="http://schemas.openxmlformats.org/officeDocument/2006/relationships/image" Target="../media/image29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png"/><Relationship Id="rId5" Type="http://schemas.openxmlformats.org/officeDocument/2006/relationships/image" Target="../media/image14.png"/><Relationship Id="rId4" Type="http://schemas.openxmlformats.org/officeDocument/2006/relationships/image" Target="../media/image12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png"/><Relationship Id="rId4" Type="http://schemas.openxmlformats.org/officeDocument/2006/relationships/image" Target="../media/image12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png"/><Relationship Id="rId4" Type="http://schemas.openxmlformats.org/officeDocument/2006/relationships/image" Target="../media/image12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png"/><Relationship Id="rId5" Type="http://schemas.openxmlformats.org/officeDocument/2006/relationships/image" Target="../media/image15.png"/><Relationship Id="rId4" Type="http://schemas.openxmlformats.org/officeDocument/2006/relationships/image" Target="../media/image12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image" Target="../media/image320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image" Target="NUL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png"/><Relationship Id="rId5" Type="http://schemas.openxmlformats.org/officeDocument/2006/relationships/image" Target="../media/image16.png"/><Relationship Id="rId4" Type="http://schemas.openxmlformats.org/officeDocument/2006/relationships/image" Target="NUL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image" Target="../media/image34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image" Target="../media/image36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image" Target="../media/image3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NUL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 anchor="ctr">
            <a:normAutofit fontScale="90000"/>
          </a:bodyPr>
          <a:lstStyle/>
          <a:p>
            <a:pPr algn="ctr"/>
            <a:r>
              <a:rPr lang="fr-FR" sz="8900" dirty="0"/>
              <a:t>Second degré</a:t>
            </a:r>
            <a:br>
              <a:rPr lang="fr-FR" sz="8900" dirty="0"/>
            </a:br>
            <a:r>
              <a:rPr lang="fr-FR"/>
              <a:t>Série 14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677744" y="4124672"/>
            <a:ext cx="7854696" cy="1752600"/>
          </a:xfrm>
        </p:spPr>
        <p:txBody>
          <a:bodyPr anchor="ctr"/>
          <a:lstStyle/>
          <a:p>
            <a:pPr algn="ctr"/>
            <a:r>
              <a:rPr lang="fr-FR" dirty="0">
                <a:latin typeface="+mj-lt"/>
              </a:rPr>
              <a:t>Activités mentales et automatismes en classe de première</a:t>
            </a:r>
          </a:p>
          <a:p>
            <a:pPr algn="ctr"/>
            <a:r>
              <a:rPr lang="fr-FR" dirty="0">
                <a:latin typeface="+mj-lt"/>
              </a:rPr>
              <a:t>IREM de Clermont-Ferrand</a:t>
            </a:r>
          </a:p>
        </p:txBody>
      </p:sp>
    </p:spTree>
    <p:extLst>
      <p:ext uri="{BB962C8B-B14F-4D97-AF65-F5344CB8AC3E}">
        <p14:creationId xmlns:p14="http://schemas.microsoft.com/office/powerpoint/2010/main" val="25337690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tIns="0">
            <a:normAutofit fontScale="90000"/>
          </a:bodyPr>
          <a:lstStyle/>
          <a:p>
            <a:pPr algn="ctr"/>
            <a: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  <a:t>Question 8</a:t>
            </a:r>
            <a:b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</a:br>
            <a:endParaRPr lang="fr-FR" sz="4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556792"/>
                <a:ext cx="8229600" cy="4767808"/>
              </a:xfrm>
            </p:spPr>
            <p:txBody>
              <a:bodyPr>
                <a:normAutofit/>
              </a:bodyPr>
              <a:lstStyle/>
              <a:p>
                <a:pPr marL="0" indent="0" algn="ctr">
                  <a:buNone/>
                </a:pPr>
                <a: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Voici la courbe représentative de la fonction </a:t>
                </a:r>
                <a14:m>
                  <m:oMath xmlns:m="http://schemas.openxmlformats.org/officeDocument/2006/math">
                    <m:r>
                      <a:rPr lang="fr-FR" sz="3200" i="1" dirty="0" smtClean="0">
                        <a:solidFill>
                          <a:schemeClr val="tx2"/>
                        </a:solidFill>
                        <a:latin typeface="Cambria Math"/>
                        <a:ea typeface="Cambria Math" panose="02040503050406030204" pitchFamily="18" charset="0"/>
                      </a:rPr>
                      <m:t>𝑓</m:t>
                    </m:r>
                  </m:oMath>
                </a14:m>
                <a: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définie par </a:t>
                </a:r>
                <a14:m>
                  <m:oMath xmlns:m="http://schemas.openxmlformats.org/officeDocument/2006/math">
                    <m:r>
                      <a:rPr lang="fr-FR" sz="3200" b="0" i="1" smtClean="0">
                        <a:solidFill>
                          <a:schemeClr val="tx2"/>
                        </a:solidFill>
                        <a:latin typeface="Cambria Math"/>
                        <a:ea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fr-FR" sz="32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FR" sz="3200" b="0" i="1" smtClean="0">
                            <a:solidFill>
                              <a:schemeClr val="tx2"/>
                            </a:solidFill>
                            <a:latin typeface="Cambria Math"/>
                            <a:ea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fr-FR" sz="3200" b="0" i="1" smtClean="0">
                        <a:solidFill>
                          <a:schemeClr val="tx2"/>
                        </a:solidFill>
                        <a:latin typeface="Cambria Math"/>
                        <a:ea typeface="Cambria Math" panose="02040503050406030204" pitchFamily="18" charset="0"/>
                      </a:rPr>
                      <m:t>=2</m:t>
                    </m:r>
                    <m:sSup>
                      <m:sSupPr>
                        <m:ctrlPr>
                          <a:rPr lang="fr-FR" sz="32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fr-FR" sz="3200" b="0" i="1" smtClean="0">
                            <a:solidFill>
                              <a:schemeClr val="tx2"/>
                            </a:solidFill>
                            <a:latin typeface="Cambria Math"/>
                            <a:ea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fr-FR" sz="3200" b="0" i="1" smtClean="0">
                            <a:solidFill>
                              <a:schemeClr val="tx2"/>
                            </a:solidFill>
                            <a:latin typeface="Cambria Math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fr-FR" sz="3200" b="0" i="1" smtClean="0">
                        <a:solidFill>
                          <a:schemeClr val="tx2"/>
                        </a:solidFill>
                        <a:latin typeface="Cambria Math"/>
                        <a:ea typeface="Cambria Math" panose="02040503050406030204" pitchFamily="18" charset="0"/>
                      </a:rPr>
                      <m:t>−5</m:t>
                    </m:r>
                    <m:r>
                      <a:rPr lang="fr-FR" sz="3200" b="0" i="1" smtClean="0">
                        <a:solidFill>
                          <a:schemeClr val="tx2"/>
                        </a:solidFill>
                        <a:latin typeface="Cambria Math"/>
                        <a:ea typeface="Cambria Math" panose="02040503050406030204" pitchFamily="18" charset="0"/>
                      </a:rPr>
                      <m:t>𝑥</m:t>
                    </m:r>
                    <m:r>
                      <a:rPr lang="fr-FR" sz="3200" b="0" i="1" smtClean="0">
                        <a:solidFill>
                          <a:schemeClr val="tx2"/>
                        </a:solidFill>
                        <a:latin typeface="Cambria Math"/>
                        <a:ea typeface="Cambria Math" panose="02040503050406030204" pitchFamily="18" charset="0"/>
                      </a:rPr>
                      <m:t>+1 :</m:t>
                    </m:r>
                  </m:oMath>
                </a14:m>
                <a: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</a:t>
                </a: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spcBef>
                    <a:spcPts val="0"/>
                  </a:spcBef>
                  <a:buNone/>
                </a:pPr>
                <a: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Que représente X à la fin de cet algorithme ?</a:t>
                </a: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556792"/>
                <a:ext cx="8229600" cy="4767808"/>
              </a:xfrm>
              <a:blipFill rotWithShape="0">
                <a:blip r:embed="rId3"/>
                <a:stretch>
                  <a:fillRect l="-1037" t="-1660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5780" y="2780928"/>
            <a:ext cx="3086100" cy="2324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Image 7"/>
          <p:cNvPicPr/>
          <p:nvPr/>
        </p:nvPicPr>
        <p:blipFill rotWithShape="1">
          <a:blip r:embed="rId5"/>
          <a:srcRect b="16568"/>
          <a:stretch/>
        </p:blipFill>
        <p:spPr bwMode="auto">
          <a:xfrm>
            <a:off x="4067944" y="2780928"/>
            <a:ext cx="3965612" cy="2324100"/>
          </a:xfrm>
          <a:prstGeom prst="rect">
            <a:avLst/>
          </a:prstGeom>
          <a:ln>
            <a:solidFill>
              <a:srgbClr val="00B0F0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57168196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tIns="0">
            <a:normAutofit fontScale="90000"/>
          </a:bodyPr>
          <a:lstStyle/>
          <a:p>
            <a:pPr algn="ctr"/>
            <a: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  <a:t>Question 9</a:t>
            </a:r>
            <a:b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</a:br>
            <a:endParaRPr lang="fr-FR" sz="4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556792"/>
                <a:ext cx="8229600" cy="4767808"/>
              </a:xfrm>
            </p:spPr>
            <p:txBody>
              <a:bodyPr>
                <a:normAutofit/>
              </a:bodyPr>
              <a:lstStyle/>
              <a:p>
                <a:pPr marL="0" indent="0" algn="ctr">
                  <a:buNone/>
                </a:pPr>
                <a: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Voici la courbe représentative de la fonction </a:t>
                </a:r>
                <a14:m>
                  <m:oMath xmlns:m="http://schemas.openxmlformats.org/officeDocument/2006/math">
                    <m:r>
                      <a:rPr lang="fr-FR" sz="3200" i="1" dirty="0" smtClean="0">
                        <a:solidFill>
                          <a:schemeClr val="tx2"/>
                        </a:solidFill>
                        <a:latin typeface="Cambria Math"/>
                        <a:ea typeface="Cambria Math" panose="02040503050406030204" pitchFamily="18" charset="0"/>
                      </a:rPr>
                      <m:t>𝑓</m:t>
                    </m:r>
                  </m:oMath>
                </a14:m>
                <a: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définie par </a:t>
                </a:r>
                <a14:m>
                  <m:oMath xmlns:m="http://schemas.openxmlformats.org/officeDocument/2006/math">
                    <m:r>
                      <a:rPr lang="fr-FR" sz="3200" b="0" i="1" smtClean="0">
                        <a:solidFill>
                          <a:schemeClr val="tx2"/>
                        </a:solidFill>
                        <a:latin typeface="Cambria Math"/>
                        <a:ea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fr-FR" sz="32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FR" sz="3200" b="0" i="1" smtClean="0">
                            <a:solidFill>
                              <a:schemeClr val="tx2"/>
                            </a:solidFill>
                            <a:latin typeface="Cambria Math"/>
                            <a:ea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fr-FR" sz="3200" b="0" i="1" smtClean="0">
                        <a:solidFill>
                          <a:schemeClr val="tx2"/>
                        </a:solidFill>
                        <a:latin typeface="Cambria Math"/>
                        <a:ea typeface="Cambria Math" panose="02040503050406030204" pitchFamily="18" charset="0"/>
                      </a:rPr>
                      <m:t>=−</m:t>
                    </m:r>
                    <m:sSup>
                      <m:sSupPr>
                        <m:ctrlPr>
                          <a:rPr lang="fr-FR" sz="32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fr-FR" sz="3200" b="0" i="1" smtClean="0">
                            <a:solidFill>
                              <a:schemeClr val="tx2"/>
                            </a:solidFill>
                            <a:latin typeface="Cambria Math"/>
                            <a:ea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fr-FR" sz="3200" b="0" i="1" smtClean="0">
                            <a:solidFill>
                              <a:schemeClr val="tx2"/>
                            </a:solidFill>
                            <a:latin typeface="Cambria Math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fr-FR" sz="3200" b="0" i="1" smtClean="0">
                        <a:solidFill>
                          <a:schemeClr val="tx2"/>
                        </a:solidFill>
                        <a:latin typeface="Cambria Math"/>
                        <a:ea typeface="Cambria Math" panose="02040503050406030204" pitchFamily="18" charset="0"/>
                      </a:rPr>
                      <m:t>+</m:t>
                    </m:r>
                    <m:r>
                      <a:rPr lang="fr-FR" sz="3200" b="0" i="1" smtClean="0">
                        <a:solidFill>
                          <a:schemeClr val="tx2"/>
                        </a:solidFill>
                        <a:latin typeface="Cambria Math"/>
                        <a:ea typeface="Cambria Math" panose="02040503050406030204" pitchFamily="18" charset="0"/>
                      </a:rPr>
                      <m:t>𝑥</m:t>
                    </m:r>
                    <m:r>
                      <a:rPr lang="fr-FR" sz="3200" b="0" i="1" smtClean="0">
                        <a:solidFill>
                          <a:schemeClr val="tx2"/>
                        </a:solidFill>
                        <a:latin typeface="Cambria Math"/>
                        <a:ea typeface="Cambria Math" panose="02040503050406030204" pitchFamily="18" charset="0"/>
                      </a:rPr>
                      <m:t>+1 :</m:t>
                    </m:r>
                  </m:oMath>
                </a14:m>
                <a: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</a:t>
                </a: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spcBef>
                    <a:spcPts val="0"/>
                  </a:spcBef>
                  <a:buNone/>
                </a:pPr>
                <a: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Que contient X à la fin de l’algorithme ?</a:t>
                </a: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556792"/>
                <a:ext cx="8229600" cy="4767808"/>
              </a:xfrm>
              <a:blipFill rotWithShape="0">
                <a:blip r:embed="rId3"/>
                <a:stretch>
                  <a:fillRect l="-1037" t="-1660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1804" y="2780928"/>
            <a:ext cx="3086100" cy="2324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Image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56691" y="2780928"/>
            <a:ext cx="4131733" cy="2324100"/>
          </a:xfrm>
          <a:prstGeom prst="rect">
            <a:avLst/>
          </a:prstGeom>
          <a:ln>
            <a:solidFill>
              <a:srgbClr val="00B0F0"/>
            </a:solidFill>
          </a:ln>
        </p:spPr>
      </p:pic>
    </p:spTree>
    <p:extLst>
      <p:ext uri="{BB962C8B-B14F-4D97-AF65-F5344CB8AC3E}">
        <p14:creationId xmlns:p14="http://schemas.microsoft.com/office/powerpoint/2010/main" val="19855150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tIns="0">
            <a:normAutofit fontScale="90000"/>
          </a:bodyPr>
          <a:lstStyle/>
          <a:p>
            <a:pPr algn="ctr"/>
            <a: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  <a:t>Question 10</a:t>
            </a:r>
            <a:b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</a:br>
            <a:endParaRPr lang="fr-FR" sz="4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556792"/>
                <a:ext cx="8229600" cy="4767808"/>
              </a:xfrm>
            </p:spPr>
            <p:txBody>
              <a:bodyPr>
                <a:normAutofit lnSpcReduction="10000"/>
              </a:bodyPr>
              <a:lstStyle/>
              <a:p>
                <a:pPr marL="0" indent="0" algn="ctr">
                  <a:buNone/>
                </a:pPr>
                <a: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Voici la courbe représentative de la fonction </a:t>
                </a:r>
                <a14:m>
                  <m:oMath xmlns:m="http://schemas.openxmlformats.org/officeDocument/2006/math">
                    <m:r>
                      <a:rPr lang="fr-FR" sz="3200" i="1" dirty="0" smtClean="0">
                        <a:solidFill>
                          <a:schemeClr val="tx2"/>
                        </a:solidFill>
                        <a:latin typeface="Cambria Math"/>
                        <a:ea typeface="Cambria Math" panose="02040503050406030204" pitchFamily="18" charset="0"/>
                      </a:rPr>
                      <m:t>𝑓</m:t>
                    </m:r>
                  </m:oMath>
                </a14:m>
                <a: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définie par </a:t>
                </a:r>
                <a14:m>
                  <m:oMath xmlns:m="http://schemas.openxmlformats.org/officeDocument/2006/math">
                    <m:r>
                      <a:rPr lang="fr-FR" sz="3200" b="0" i="1" smtClean="0">
                        <a:solidFill>
                          <a:schemeClr val="tx2"/>
                        </a:solidFill>
                        <a:latin typeface="Cambria Math"/>
                        <a:ea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fr-FR" sz="32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FR" sz="3200" b="0" i="1" smtClean="0">
                            <a:solidFill>
                              <a:schemeClr val="tx2"/>
                            </a:solidFill>
                            <a:latin typeface="Cambria Math"/>
                            <a:ea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fr-FR" sz="3200" b="0" i="1" smtClean="0">
                        <a:solidFill>
                          <a:schemeClr val="tx2"/>
                        </a:solidFill>
                        <a:latin typeface="Cambria Math"/>
                        <a:ea typeface="Cambria Math" panose="02040503050406030204" pitchFamily="18" charset="0"/>
                      </a:rPr>
                      <m:t>=−</m:t>
                    </m:r>
                    <m:sSup>
                      <m:sSupPr>
                        <m:ctrlPr>
                          <a:rPr lang="fr-FR" sz="32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fr-FR" sz="3200" b="0" i="1" smtClean="0">
                            <a:solidFill>
                              <a:schemeClr val="tx2"/>
                            </a:solidFill>
                            <a:latin typeface="Cambria Math"/>
                            <a:ea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fr-FR" sz="3200" b="0" i="1" smtClean="0">
                            <a:solidFill>
                              <a:schemeClr val="tx2"/>
                            </a:solidFill>
                            <a:latin typeface="Cambria Math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fr-FR" sz="3200" b="0" i="1" smtClean="0">
                        <a:solidFill>
                          <a:schemeClr val="tx2"/>
                        </a:solidFill>
                        <a:latin typeface="Cambria Math"/>
                        <a:ea typeface="Cambria Math" panose="02040503050406030204" pitchFamily="18" charset="0"/>
                      </a:rPr>
                      <m:t>+</m:t>
                    </m:r>
                    <m:r>
                      <a:rPr lang="fr-FR" sz="3200" b="0" i="1" smtClean="0">
                        <a:solidFill>
                          <a:schemeClr val="tx2"/>
                        </a:solidFill>
                        <a:latin typeface="Cambria Math"/>
                        <a:ea typeface="Cambria Math" panose="02040503050406030204" pitchFamily="18" charset="0"/>
                      </a:rPr>
                      <m:t>𝑥</m:t>
                    </m:r>
                    <m:r>
                      <a:rPr lang="fr-FR" sz="3200" b="0" i="1" smtClean="0">
                        <a:solidFill>
                          <a:schemeClr val="tx2"/>
                        </a:solidFill>
                        <a:latin typeface="Cambria Math"/>
                        <a:ea typeface="Cambria Math" panose="02040503050406030204" pitchFamily="18" charset="0"/>
                      </a:rPr>
                      <m:t>+1 :</m:t>
                    </m:r>
                  </m:oMath>
                </a14:m>
                <a: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</a:t>
                </a: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spcBef>
                    <a:spcPts val="1200"/>
                  </a:spcBef>
                  <a:buNone/>
                </a:pPr>
                <a: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Cet algorithme permet-il de déterminer une valeur approchée de la racine positive de </a:t>
                </a:r>
                <a14:m>
                  <m:oMath xmlns:m="http://schemas.openxmlformats.org/officeDocument/2006/math">
                    <m:r>
                      <a:rPr lang="fr-FR" sz="3200" i="1" dirty="0" smtClean="0">
                        <a:solidFill>
                          <a:schemeClr val="tx2"/>
                        </a:solidFill>
                        <a:latin typeface="Cambria Math"/>
                        <a:ea typeface="Cambria Math" panose="02040503050406030204" pitchFamily="18" charset="0"/>
                      </a:rPr>
                      <m:t>𝑓</m:t>
                    </m:r>
                  </m:oMath>
                </a14:m>
                <a: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?</a:t>
                </a: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556792"/>
                <a:ext cx="8229600" cy="4767808"/>
              </a:xfrm>
              <a:blipFill>
                <a:blip r:embed="rId3"/>
                <a:stretch>
                  <a:fillRect l="-1037" t="-2682" r="-148" b="-2299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1804" y="2780928"/>
            <a:ext cx="3086100" cy="2324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Image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357193" y="2780928"/>
            <a:ext cx="4103239" cy="2324100"/>
          </a:xfrm>
          <a:prstGeom prst="rect">
            <a:avLst/>
          </a:prstGeom>
          <a:ln>
            <a:solidFill>
              <a:srgbClr val="00B0F0"/>
            </a:solidFill>
          </a:ln>
        </p:spPr>
      </p:pic>
    </p:spTree>
    <p:extLst>
      <p:ext uri="{BB962C8B-B14F-4D97-AF65-F5344CB8AC3E}">
        <p14:creationId xmlns:p14="http://schemas.microsoft.com/office/powerpoint/2010/main" val="267422121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 anchor="ctr">
            <a:normAutofit/>
          </a:bodyPr>
          <a:lstStyle/>
          <a:p>
            <a:pPr algn="ctr"/>
            <a:r>
              <a:rPr lang="fr-FR" sz="8900" dirty="0"/>
              <a:t>Correction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677744" y="4124672"/>
            <a:ext cx="7854696" cy="1752600"/>
          </a:xfrm>
        </p:spPr>
        <p:txBody>
          <a:bodyPr anchor="ctr"/>
          <a:lstStyle/>
          <a:p>
            <a:pPr algn="ctr"/>
            <a:r>
              <a:rPr lang="fr-FR" dirty="0">
                <a:latin typeface="+mj-lt"/>
              </a:rPr>
              <a:t>Activités mentales et automatismes en classe de première</a:t>
            </a:r>
          </a:p>
          <a:p>
            <a:pPr algn="ctr"/>
            <a:r>
              <a:rPr lang="fr-FR" dirty="0">
                <a:latin typeface="+mj-lt"/>
              </a:rPr>
              <a:t>IREM de Clermont-Ferrand</a:t>
            </a:r>
          </a:p>
        </p:txBody>
      </p:sp>
    </p:spTree>
    <p:extLst>
      <p:ext uri="{BB962C8B-B14F-4D97-AF65-F5344CB8AC3E}">
        <p14:creationId xmlns:p14="http://schemas.microsoft.com/office/powerpoint/2010/main" val="3831227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tIns="0">
            <a:normAutofit fontScale="90000"/>
          </a:bodyPr>
          <a:lstStyle/>
          <a:p>
            <a:pPr algn="ctr"/>
            <a: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  <a:t>Question 1</a:t>
            </a:r>
            <a:b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</a:br>
            <a:endParaRPr lang="fr-FR" sz="4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556792"/>
                <a:ext cx="8229600" cy="4767808"/>
              </a:xfrm>
            </p:spPr>
            <p:txBody>
              <a:bodyPr/>
              <a:lstStyle/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Quelle fonction définit cet algorithme ?</a:t>
                </a: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3200" b="1" i="1" smtClean="0">
                          <a:solidFill>
                            <a:schemeClr val="bg1"/>
                          </a:solidFill>
                          <a:latin typeface="Cambria Math"/>
                          <a:ea typeface="Cambria Math" panose="02040503050406030204" pitchFamily="18" charset="0"/>
                        </a:rPr>
                        <m:t>𝒙</m:t>
                      </m:r>
                      <m:r>
                        <a:rPr lang="fr-FR" sz="3200" b="1" i="1">
                          <a:solidFill>
                            <a:schemeClr val="bg1"/>
                          </a:solidFill>
                          <a:latin typeface="Cambria Math"/>
                          <a:ea typeface="Cambria Math"/>
                        </a:rPr>
                        <m:t>⟼</m:t>
                      </m:r>
                      <m:sSup>
                        <m:sSupPr>
                          <m:ctrlPr>
                            <a:rPr lang="fr-FR" sz="3200" b="1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fr-FR" sz="3200" b="1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/>
                                </a:rPr>
                              </m:ctrlPr>
                            </m:dPr>
                            <m:e>
                              <m:r>
                                <a:rPr lang="fr-FR" sz="3200" b="1" i="1">
                                  <a:solidFill>
                                    <a:schemeClr val="bg1"/>
                                  </a:solidFill>
                                  <a:latin typeface="Cambria Math"/>
                                  <a:ea typeface="Cambria Math"/>
                                </a:rPr>
                                <m:t>𝒙</m:t>
                              </m:r>
                              <m:r>
                                <a:rPr lang="fr-FR" sz="3200" b="1" i="1">
                                  <a:solidFill>
                                    <a:schemeClr val="bg1"/>
                                  </a:solidFill>
                                  <a:latin typeface="Cambria Math"/>
                                  <a:ea typeface="Cambria Math"/>
                                </a:rPr>
                                <m:t>+</m:t>
                              </m:r>
                              <m:r>
                                <a:rPr lang="fr-FR" sz="3200" b="1" i="1">
                                  <a:solidFill>
                                    <a:schemeClr val="bg1"/>
                                  </a:solidFill>
                                  <a:latin typeface="Cambria Math"/>
                                  <a:ea typeface="Cambria Math"/>
                                </a:rPr>
                                <m:t>𝟐</m:t>
                              </m:r>
                            </m:e>
                          </m:d>
                        </m:e>
                        <m:sup>
                          <m:r>
                            <a:rPr lang="fr-FR" sz="3200" b="1" i="1">
                              <a:solidFill>
                                <a:schemeClr val="bg1"/>
                              </a:solidFill>
                              <a:latin typeface="Cambria Math"/>
                              <a:ea typeface="Cambria Math"/>
                            </a:rPr>
                            <m:t>𝟐</m:t>
                          </m:r>
                        </m:sup>
                      </m:sSup>
                      <m:r>
                        <a:rPr lang="fr-FR" sz="3200" b="1" i="1">
                          <a:solidFill>
                            <a:schemeClr val="bg1"/>
                          </a:solidFill>
                          <a:latin typeface="Cambria Math"/>
                          <a:ea typeface="Cambria Math"/>
                        </a:rPr>
                        <m:t>−</m:t>
                      </m:r>
                      <m:r>
                        <a:rPr lang="fr-FR" sz="3200" b="1" i="1">
                          <a:solidFill>
                            <a:schemeClr val="bg1"/>
                          </a:solidFill>
                          <a:latin typeface="Cambria Math"/>
                          <a:ea typeface="Cambria Math"/>
                        </a:rPr>
                        <m:t>𝟔</m:t>
                      </m:r>
                    </m:oMath>
                  </m:oMathPara>
                </a14:m>
                <a:endParaRPr lang="fr-FR" sz="3200" b="1" dirty="0">
                  <a:solidFill>
                    <a:schemeClr val="bg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556792"/>
                <a:ext cx="8229600" cy="4767808"/>
              </a:xfr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Image 4"/>
          <p:cNvPicPr/>
          <p:nvPr/>
        </p:nvPicPr>
        <p:blipFill>
          <a:blip r:embed="rId4"/>
          <a:stretch>
            <a:fillRect/>
          </a:stretch>
        </p:blipFill>
        <p:spPr>
          <a:xfrm>
            <a:off x="3275856" y="2204864"/>
            <a:ext cx="2495550" cy="1714500"/>
          </a:xfrm>
          <a:prstGeom prst="rect">
            <a:avLst/>
          </a:prstGeom>
          <a:ln>
            <a:solidFill>
              <a:srgbClr val="00B0F0"/>
            </a:solidFill>
          </a:ln>
        </p:spPr>
      </p:pic>
    </p:spTree>
    <p:extLst>
      <p:ext uri="{BB962C8B-B14F-4D97-AF65-F5344CB8AC3E}">
        <p14:creationId xmlns:p14="http://schemas.microsoft.com/office/powerpoint/2010/main" val="194844424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tIns="0">
            <a:normAutofit fontScale="90000"/>
          </a:bodyPr>
          <a:lstStyle/>
          <a:p>
            <a:pPr algn="ctr"/>
            <a: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  <a:t>Question 1</a:t>
            </a:r>
            <a:b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</a:br>
            <a:endParaRPr lang="fr-FR" sz="4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556792"/>
                <a:ext cx="8229600" cy="4767808"/>
              </a:xfrm>
            </p:spPr>
            <p:txBody>
              <a:bodyPr/>
              <a:lstStyle/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Quelle fonction définit cet algorithme ?</a:t>
                </a:r>
              </a:p>
              <a:p>
                <a:pPr marL="0" indent="0" algn="ctr">
                  <a:spcBef>
                    <a:spcPts val="0"/>
                  </a:spcBef>
                  <a:buNone/>
                </a:pPr>
                <a:endParaRPr lang="fr-FR" sz="1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3200" b="1" i="1">
                          <a:solidFill>
                            <a:srgbClr val="00B050"/>
                          </a:solidFill>
                          <a:latin typeface="Cambria Math"/>
                          <a:ea typeface="Cambria Math" panose="02040503050406030204" pitchFamily="18" charset="0"/>
                        </a:rPr>
                        <m:t>𝒙</m:t>
                      </m:r>
                      <m:r>
                        <a:rPr lang="fr-FR" sz="3200" b="1" i="1">
                          <a:solidFill>
                            <a:srgbClr val="00B050"/>
                          </a:solidFill>
                          <a:latin typeface="Cambria Math"/>
                          <a:ea typeface="Cambria Math"/>
                        </a:rPr>
                        <m:t>⟼</m:t>
                      </m:r>
                      <m:sSup>
                        <m:sSupPr>
                          <m:ctrlPr>
                            <a:rPr lang="fr-FR" sz="3200" b="1" i="1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fr-FR" sz="3200" b="1" i="1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  <a:ea typeface="Cambria Math"/>
                                </a:rPr>
                              </m:ctrlPr>
                            </m:dPr>
                            <m:e>
                              <m:r>
                                <a:rPr lang="fr-FR" sz="3200" b="1" i="1">
                                  <a:solidFill>
                                    <a:srgbClr val="00B050"/>
                                  </a:solidFill>
                                  <a:latin typeface="Cambria Math"/>
                                  <a:ea typeface="Cambria Math"/>
                                </a:rPr>
                                <m:t>𝒙</m:t>
                              </m:r>
                              <m:r>
                                <a:rPr lang="fr-FR" sz="3200" b="1" i="1">
                                  <a:solidFill>
                                    <a:srgbClr val="00B050"/>
                                  </a:solidFill>
                                  <a:latin typeface="Cambria Math"/>
                                  <a:ea typeface="Cambria Math"/>
                                </a:rPr>
                                <m:t>+</m:t>
                              </m:r>
                              <m:r>
                                <a:rPr lang="fr-FR" sz="3200" b="1" i="1">
                                  <a:solidFill>
                                    <a:srgbClr val="00B050"/>
                                  </a:solidFill>
                                  <a:latin typeface="Cambria Math"/>
                                  <a:ea typeface="Cambria Math"/>
                                </a:rPr>
                                <m:t>𝟐</m:t>
                              </m:r>
                            </m:e>
                          </m:d>
                        </m:e>
                        <m:sup>
                          <m:r>
                            <a:rPr lang="fr-FR" sz="3200" b="1" i="1">
                              <a:solidFill>
                                <a:srgbClr val="00B050"/>
                              </a:solidFill>
                              <a:latin typeface="Cambria Math"/>
                              <a:ea typeface="Cambria Math"/>
                            </a:rPr>
                            <m:t>𝟐</m:t>
                          </m:r>
                        </m:sup>
                      </m:sSup>
                      <m:r>
                        <a:rPr lang="fr-FR" sz="3200" b="1" i="1">
                          <a:solidFill>
                            <a:srgbClr val="00B050"/>
                          </a:solidFill>
                          <a:latin typeface="Cambria Math"/>
                          <a:ea typeface="Cambria Math"/>
                        </a:rPr>
                        <m:t>−</m:t>
                      </m:r>
                      <m:r>
                        <a:rPr lang="fr-FR" sz="3200" b="1" i="1">
                          <a:solidFill>
                            <a:srgbClr val="00B050"/>
                          </a:solidFill>
                          <a:latin typeface="Cambria Math"/>
                          <a:ea typeface="Cambria Math"/>
                        </a:rPr>
                        <m:t>𝟔</m:t>
                      </m:r>
                    </m:oMath>
                  </m:oMathPara>
                </a14:m>
                <a:endParaRPr lang="fr-FR" sz="3200" b="1" dirty="0">
                  <a:solidFill>
                    <a:srgbClr val="00B050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556792"/>
                <a:ext cx="8229600" cy="4767808"/>
              </a:xfr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Image 4"/>
          <p:cNvPicPr/>
          <p:nvPr/>
        </p:nvPicPr>
        <p:blipFill>
          <a:blip r:embed="rId4"/>
          <a:stretch>
            <a:fillRect/>
          </a:stretch>
        </p:blipFill>
        <p:spPr>
          <a:xfrm>
            <a:off x="3275856" y="2204864"/>
            <a:ext cx="2495550" cy="1714500"/>
          </a:xfrm>
          <a:prstGeom prst="rect">
            <a:avLst/>
          </a:prstGeom>
          <a:ln>
            <a:solidFill>
              <a:srgbClr val="00B0F0"/>
            </a:solidFill>
          </a:ln>
        </p:spPr>
      </p:pic>
    </p:spTree>
    <p:extLst>
      <p:ext uri="{BB962C8B-B14F-4D97-AF65-F5344CB8AC3E}">
        <p14:creationId xmlns:p14="http://schemas.microsoft.com/office/powerpoint/2010/main" val="137824515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tIns="0">
            <a:normAutofit fontScale="90000"/>
          </a:bodyPr>
          <a:lstStyle/>
          <a:p>
            <a:pPr algn="ctr"/>
            <a: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  <a:t>Question 2</a:t>
            </a:r>
            <a:b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</a:br>
            <a:endParaRPr lang="fr-FR" sz="4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>
              <a:xfrm>
                <a:off x="467544" y="1613520"/>
                <a:ext cx="8229600" cy="4767808"/>
              </a:xfrm>
            </p:spPr>
            <p:txBody>
              <a:bodyPr>
                <a:normAutofit lnSpcReduction="10000"/>
              </a:bodyPr>
              <a:lstStyle/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spcBef>
                    <a:spcPts val="0"/>
                  </a:spcBef>
                  <a:buNone/>
                </a:pP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spcBef>
                    <a:spcPts val="0"/>
                  </a:spcBef>
                  <a:buNone/>
                </a:pPr>
                <a: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Ces deux algorithmes définissent-ils </a:t>
                </a:r>
              </a:p>
              <a:p>
                <a:pPr marL="0" indent="0" algn="ctr">
                  <a:buNone/>
                </a:pPr>
                <a: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la même fonction ?      </a:t>
                </a:r>
                <a:r>
                  <a:rPr lang="fr-FR" sz="3200" b="1" dirty="0">
                    <a:solidFill>
                      <a:schemeClr val="bg1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Oui</a:t>
                </a:r>
              </a:p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fr-FR" sz="3200" b="1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fr-FR" sz="3200" b="1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fr-FR" sz="3200" b="1" i="1">
                                  <a:solidFill>
                                    <a:schemeClr val="bg1"/>
                                  </a:solidFill>
                                  <a:latin typeface="Cambria Math"/>
                                  <a:ea typeface="Cambria Math" panose="02040503050406030204" pitchFamily="18" charset="0"/>
                                </a:rPr>
                                <m:t>𝒙</m:t>
                              </m:r>
                              <m:r>
                                <a:rPr lang="fr-FR" sz="3200" b="1" i="1">
                                  <a:solidFill>
                                    <a:schemeClr val="bg1"/>
                                  </a:solidFill>
                                  <a:latin typeface="Cambria Math"/>
                                  <a:ea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fr-FR" sz="3200" b="1" i="1">
                                  <a:solidFill>
                                    <a:schemeClr val="bg1"/>
                                  </a:solidFill>
                                  <a:latin typeface="Cambria Math"/>
                                  <a:ea typeface="Cambria Math" panose="02040503050406030204" pitchFamily="18" charset="0"/>
                                </a:rPr>
                                <m:t>𝟏</m:t>
                              </m:r>
                            </m:e>
                          </m:d>
                        </m:e>
                        <m:sup>
                          <m:r>
                            <a:rPr lang="fr-FR" sz="3200" b="1" i="1">
                              <a:solidFill>
                                <a:schemeClr val="bg1"/>
                              </a:solidFill>
                              <a:latin typeface="Cambria Math"/>
                              <a:ea typeface="Cambria Math" panose="02040503050406030204" pitchFamily="18" charset="0"/>
                            </a:rPr>
                            <m:t>𝟐</m:t>
                          </m:r>
                        </m:sup>
                      </m:sSup>
                      <m:r>
                        <a:rPr lang="fr-FR" sz="3200" b="1" i="1">
                          <a:solidFill>
                            <a:schemeClr val="bg1"/>
                          </a:solidFill>
                          <a:latin typeface="Cambria Math"/>
                          <a:ea typeface="Cambria Math" panose="02040503050406030204" pitchFamily="18" charset="0"/>
                        </a:rPr>
                        <m:t>−</m:t>
                      </m:r>
                      <m:r>
                        <a:rPr lang="fr-FR" sz="3200" b="1" i="1">
                          <a:solidFill>
                            <a:schemeClr val="bg1"/>
                          </a:solidFill>
                          <a:latin typeface="Cambria Math"/>
                          <a:ea typeface="Cambria Math" panose="02040503050406030204" pitchFamily="18" charset="0"/>
                        </a:rPr>
                        <m:t>𝟏</m:t>
                      </m:r>
                      <m:r>
                        <a:rPr lang="fr-FR" sz="3200" b="1" i="1">
                          <a:solidFill>
                            <a:schemeClr val="bg1"/>
                          </a:solidFill>
                          <a:latin typeface="Cambria Math"/>
                          <a:ea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fr-FR" sz="3200" b="1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fr-FR" sz="3200" b="1" i="1">
                              <a:solidFill>
                                <a:schemeClr val="bg1"/>
                              </a:solidFill>
                              <a:latin typeface="Cambria Math"/>
                              <a:ea typeface="Cambria Math" panose="02040503050406030204" pitchFamily="18" charset="0"/>
                            </a:rPr>
                            <m:t>𝒙</m:t>
                          </m:r>
                        </m:e>
                        <m:sup>
                          <m:r>
                            <a:rPr lang="fr-FR" sz="3200" b="1" i="1">
                              <a:solidFill>
                                <a:schemeClr val="bg1"/>
                              </a:solidFill>
                              <a:latin typeface="Cambria Math"/>
                              <a:ea typeface="Cambria Math" panose="02040503050406030204" pitchFamily="18" charset="0"/>
                            </a:rPr>
                            <m:t>𝟐</m:t>
                          </m:r>
                        </m:sup>
                      </m:sSup>
                      <m:r>
                        <a:rPr lang="fr-FR" sz="3200" b="1" i="1">
                          <a:solidFill>
                            <a:schemeClr val="bg1"/>
                          </a:solidFill>
                          <a:latin typeface="Cambria Math"/>
                          <a:ea typeface="Cambria Math" panose="02040503050406030204" pitchFamily="18" charset="0"/>
                        </a:rPr>
                        <m:t>−</m:t>
                      </m:r>
                      <m:r>
                        <a:rPr lang="fr-FR" sz="3200" b="1" i="1">
                          <a:solidFill>
                            <a:schemeClr val="bg1"/>
                          </a:solidFill>
                          <a:latin typeface="Cambria Math"/>
                          <a:ea typeface="Cambria Math" panose="02040503050406030204" pitchFamily="18" charset="0"/>
                        </a:rPr>
                        <m:t>𝟐</m:t>
                      </m:r>
                      <m:r>
                        <a:rPr lang="fr-FR" sz="3200" b="1" i="1">
                          <a:solidFill>
                            <a:schemeClr val="bg1"/>
                          </a:solidFill>
                          <a:latin typeface="Cambria Math"/>
                          <a:ea typeface="Cambria Math" panose="02040503050406030204" pitchFamily="18" charset="0"/>
                        </a:rPr>
                        <m:t>𝒙</m:t>
                      </m:r>
                      <m:r>
                        <a:rPr lang="fr-FR" sz="3200" b="1" i="1">
                          <a:solidFill>
                            <a:schemeClr val="bg1"/>
                          </a:solidFill>
                          <a:latin typeface="Cambria Math"/>
                          <a:ea typeface="Cambria Math" panose="02040503050406030204" pitchFamily="18" charset="0"/>
                        </a:rPr>
                        <m:t>+</m:t>
                      </m:r>
                      <m:r>
                        <a:rPr lang="fr-FR" sz="3200" b="1" i="1">
                          <a:solidFill>
                            <a:schemeClr val="bg1"/>
                          </a:solidFill>
                          <a:latin typeface="Cambria Math"/>
                          <a:ea typeface="Cambria Math" panose="02040503050406030204" pitchFamily="18" charset="0"/>
                        </a:rPr>
                        <m:t>𝟏</m:t>
                      </m:r>
                      <m:r>
                        <a:rPr lang="fr-FR" sz="3200" b="1" i="1">
                          <a:solidFill>
                            <a:schemeClr val="bg1"/>
                          </a:solidFill>
                          <a:latin typeface="Cambria Math"/>
                          <a:ea typeface="Cambria Math" panose="02040503050406030204" pitchFamily="18" charset="0"/>
                        </a:rPr>
                        <m:t>−</m:t>
                      </m:r>
                      <m:r>
                        <a:rPr lang="fr-FR" sz="3200" b="1" i="1">
                          <a:solidFill>
                            <a:schemeClr val="bg1"/>
                          </a:solidFill>
                          <a:latin typeface="Cambria Math"/>
                          <a:ea typeface="Cambria Math" panose="02040503050406030204" pitchFamily="18" charset="0"/>
                        </a:rPr>
                        <m:t>𝟏</m:t>
                      </m:r>
                      <m:r>
                        <a:rPr lang="fr-FR" sz="3200" b="1" i="1">
                          <a:solidFill>
                            <a:schemeClr val="bg1"/>
                          </a:solidFill>
                          <a:latin typeface="Cambria Math"/>
                          <a:ea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fr-FR" sz="3200" b="1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fr-FR" sz="3200" b="1" i="1">
                              <a:solidFill>
                                <a:schemeClr val="bg1"/>
                              </a:solidFill>
                              <a:latin typeface="Cambria Math"/>
                              <a:ea typeface="Cambria Math" panose="02040503050406030204" pitchFamily="18" charset="0"/>
                            </a:rPr>
                            <m:t>𝒙</m:t>
                          </m:r>
                        </m:e>
                        <m:sup>
                          <m:r>
                            <a:rPr lang="fr-FR" sz="3200" b="1" i="1">
                              <a:solidFill>
                                <a:schemeClr val="bg1"/>
                              </a:solidFill>
                              <a:latin typeface="Cambria Math"/>
                              <a:ea typeface="Cambria Math" panose="02040503050406030204" pitchFamily="18" charset="0"/>
                            </a:rPr>
                            <m:t>𝟐</m:t>
                          </m:r>
                        </m:sup>
                      </m:sSup>
                      <m:r>
                        <a:rPr lang="fr-FR" sz="3200" b="1" i="1">
                          <a:solidFill>
                            <a:schemeClr val="bg1"/>
                          </a:solidFill>
                          <a:latin typeface="Cambria Math"/>
                          <a:ea typeface="Cambria Math" panose="02040503050406030204" pitchFamily="18" charset="0"/>
                        </a:rPr>
                        <m:t>−</m:t>
                      </m:r>
                      <m:r>
                        <a:rPr lang="fr-FR" sz="3200" b="1" i="1">
                          <a:solidFill>
                            <a:schemeClr val="bg1"/>
                          </a:solidFill>
                          <a:latin typeface="Cambria Math"/>
                          <a:ea typeface="Cambria Math" panose="02040503050406030204" pitchFamily="18" charset="0"/>
                        </a:rPr>
                        <m:t>𝟐</m:t>
                      </m:r>
                      <m:r>
                        <a:rPr lang="fr-FR" sz="3200" b="1" i="1">
                          <a:solidFill>
                            <a:schemeClr val="bg1"/>
                          </a:solidFill>
                          <a:latin typeface="Cambria Math"/>
                          <a:ea typeface="Cambria Math" panose="02040503050406030204" pitchFamily="18" charset="0"/>
                        </a:rPr>
                        <m:t>𝒙</m:t>
                      </m:r>
                    </m:oMath>
                  </m:oMathPara>
                </a14:m>
                <a:endParaRPr lang="fr-FR" sz="3200" b="1" dirty="0">
                  <a:solidFill>
                    <a:schemeClr val="bg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67544" y="1613520"/>
                <a:ext cx="8229600" cy="4767808"/>
              </a:xfr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Image 7"/>
          <p:cNvPicPr/>
          <p:nvPr/>
        </p:nvPicPr>
        <p:blipFill>
          <a:blip r:embed="rId4"/>
          <a:stretch>
            <a:fillRect/>
          </a:stretch>
        </p:blipFill>
        <p:spPr>
          <a:xfrm>
            <a:off x="3275856" y="1412776"/>
            <a:ext cx="2552700" cy="1771650"/>
          </a:xfrm>
          <a:prstGeom prst="rect">
            <a:avLst/>
          </a:prstGeom>
          <a:ln>
            <a:solidFill>
              <a:srgbClr val="00B0F0"/>
            </a:solidFill>
          </a:ln>
        </p:spPr>
      </p:pic>
      <p:pic>
        <p:nvPicPr>
          <p:cNvPr id="9" name="Image 8"/>
          <p:cNvPicPr/>
          <p:nvPr/>
        </p:nvPicPr>
        <p:blipFill>
          <a:blip r:embed="rId5"/>
          <a:stretch>
            <a:fillRect/>
          </a:stretch>
        </p:blipFill>
        <p:spPr>
          <a:xfrm>
            <a:off x="3177902" y="3284984"/>
            <a:ext cx="2762250" cy="1314450"/>
          </a:xfrm>
          <a:prstGeom prst="rect">
            <a:avLst/>
          </a:prstGeom>
          <a:ln>
            <a:solidFill>
              <a:srgbClr val="00B0F0"/>
            </a:solidFill>
          </a:ln>
        </p:spPr>
      </p:pic>
    </p:spTree>
    <p:extLst>
      <p:ext uri="{BB962C8B-B14F-4D97-AF65-F5344CB8AC3E}">
        <p14:creationId xmlns:p14="http://schemas.microsoft.com/office/powerpoint/2010/main" val="298013654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tIns="0">
            <a:normAutofit fontScale="90000"/>
          </a:bodyPr>
          <a:lstStyle/>
          <a:p>
            <a:pPr algn="ctr"/>
            <a: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  <a:t>Question 2</a:t>
            </a:r>
            <a:b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</a:br>
            <a:endParaRPr lang="fr-FR" sz="4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>
              <a:xfrm>
                <a:off x="467544" y="1613520"/>
                <a:ext cx="8229600" cy="4767808"/>
              </a:xfrm>
            </p:spPr>
            <p:txBody>
              <a:bodyPr>
                <a:normAutofit lnSpcReduction="10000"/>
              </a:bodyPr>
              <a:lstStyle/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spcBef>
                    <a:spcPts val="0"/>
                  </a:spcBef>
                  <a:buNone/>
                </a:pP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spcBef>
                    <a:spcPts val="0"/>
                  </a:spcBef>
                  <a:buNone/>
                </a:pPr>
                <a: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Ces deux algorithmes définissent-ils </a:t>
                </a:r>
              </a:p>
              <a:p>
                <a:pPr marL="0" indent="0" algn="ctr">
                  <a:buNone/>
                </a:pPr>
                <a: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la même fonction ?      </a:t>
                </a:r>
                <a:r>
                  <a:rPr lang="fr-FR" sz="3200" b="1" dirty="0">
                    <a:solidFill>
                      <a:srgbClr val="00B05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Oui</a:t>
                </a:r>
              </a:p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fr-FR" sz="32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fr-FR" sz="3200" b="1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fr-FR" sz="3200" b="1" i="1">
                                  <a:solidFill>
                                    <a:schemeClr val="bg1"/>
                                  </a:solidFill>
                                  <a:latin typeface="Cambria Math"/>
                                  <a:ea typeface="Cambria Math" panose="02040503050406030204" pitchFamily="18" charset="0"/>
                                </a:rPr>
                                <m:t>𝒙</m:t>
                              </m:r>
                              <m:r>
                                <a:rPr lang="fr-FR" sz="3200" b="1" i="1">
                                  <a:solidFill>
                                    <a:schemeClr val="bg1"/>
                                  </a:solidFill>
                                  <a:latin typeface="Cambria Math"/>
                                  <a:ea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fr-FR" sz="3200" b="1" i="1">
                                  <a:solidFill>
                                    <a:schemeClr val="bg1"/>
                                  </a:solidFill>
                                  <a:latin typeface="Cambria Math"/>
                                  <a:ea typeface="Cambria Math" panose="02040503050406030204" pitchFamily="18" charset="0"/>
                                </a:rPr>
                                <m:t>𝟏</m:t>
                              </m:r>
                            </m:e>
                          </m:d>
                        </m:e>
                        <m:sup>
                          <m:r>
                            <a:rPr lang="fr-FR" sz="3200" b="1" i="1">
                              <a:solidFill>
                                <a:schemeClr val="bg1"/>
                              </a:solidFill>
                              <a:latin typeface="Cambria Math"/>
                              <a:ea typeface="Cambria Math" panose="02040503050406030204" pitchFamily="18" charset="0"/>
                            </a:rPr>
                            <m:t>𝟐</m:t>
                          </m:r>
                        </m:sup>
                      </m:sSup>
                      <m:r>
                        <a:rPr lang="fr-FR" sz="3200" b="1" i="1">
                          <a:solidFill>
                            <a:schemeClr val="bg1"/>
                          </a:solidFill>
                          <a:latin typeface="Cambria Math"/>
                          <a:ea typeface="Cambria Math" panose="02040503050406030204" pitchFamily="18" charset="0"/>
                        </a:rPr>
                        <m:t>−</m:t>
                      </m:r>
                      <m:r>
                        <a:rPr lang="fr-FR" sz="3200" b="1" i="1">
                          <a:solidFill>
                            <a:schemeClr val="bg1"/>
                          </a:solidFill>
                          <a:latin typeface="Cambria Math"/>
                          <a:ea typeface="Cambria Math" panose="02040503050406030204" pitchFamily="18" charset="0"/>
                        </a:rPr>
                        <m:t>𝟏</m:t>
                      </m:r>
                      <m:r>
                        <a:rPr lang="fr-FR" sz="3200" b="1" i="1">
                          <a:solidFill>
                            <a:schemeClr val="bg1"/>
                          </a:solidFill>
                          <a:latin typeface="Cambria Math"/>
                          <a:ea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fr-FR" sz="3200" b="1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fr-FR" sz="3200" b="1" i="1">
                              <a:solidFill>
                                <a:schemeClr val="bg1"/>
                              </a:solidFill>
                              <a:latin typeface="Cambria Math"/>
                              <a:ea typeface="Cambria Math" panose="02040503050406030204" pitchFamily="18" charset="0"/>
                            </a:rPr>
                            <m:t>𝒙</m:t>
                          </m:r>
                        </m:e>
                        <m:sup>
                          <m:r>
                            <a:rPr lang="fr-FR" sz="3200" b="1" i="1">
                              <a:solidFill>
                                <a:schemeClr val="bg1"/>
                              </a:solidFill>
                              <a:latin typeface="Cambria Math"/>
                              <a:ea typeface="Cambria Math" panose="02040503050406030204" pitchFamily="18" charset="0"/>
                            </a:rPr>
                            <m:t>𝟐</m:t>
                          </m:r>
                        </m:sup>
                      </m:sSup>
                      <m:r>
                        <a:rPr lang="fr-FR" sz="3200" b="1" i="1">
                          <a:solidFill>
                            <a:schemeClr val="bg1"/>
                          </a:solidFill>
                          <a:latin typeface="Cambria Math"/>
                          <a:ea typeface="Cambria Math" panose="02040503050406030204" pitchFamily="18" charset="0"/>
                        </a:rPr>
                        <m:t>−</m:t>
                      </m:r>
                      <m:r>
                        <a:rPr lang="fr-FR" sz="3200" b="1" i="1">
                          <a:solidFill>
                            <a:schemeClr val="bg1"/>
                          </a:solidFill>
                          <a:latin typeface="Cambria Math"/>
                          <a:ea typeface="Cambria Math" panose="02040503050406030204" pitchFamily="18" charset="0"/>
                        </a:rPr>
                        <m:t>𝟐</m:t>
                      </m:r>
                      <m:r>
                        <a:rPr lang="fr-FR" sz="3200" b="1" i="1">
                          <a:solidFill>
                            <a:schemeClr val="bg1"/>
                          </a:solidFill>
                          <a:latin typeface="Cambria Math"/>
                          <a:ea typeface="Cambria Math" panose="02040503050406030204" pitchFamily="18" charset="0"/>
                        </a:rPr>
                        <m:t>𝒙</m:t>
                      </m:r>
                      <m:r>
                        <a:rPr lang="fr-FR" sz="3200" b="1" i="1">
                          <a:solidFill>
                            <a:schemeClr val="bg1"/>
                          </a:solidFill>
                          <a:latin typeface="Cambria Math"/>
                          <a:ea typeface="Cambria Math" panose="02040503050406030204" pitchFamily="18" charset="0"/>
                        </a:rPr>
                        <m:t>+</m:t>
                      </m:r>
                      <m:r>
                        <a:rPr lang="fr-FR" sz="3200" b="1" i="1">
                          <a:solidFill>
                            <a:schemeClr val="bg1"/>
                          </a:solidFill>
                          <a:latin typeface="Cambria Math"/>
                          <a:ea typeface="Cambria Math" panose="02040503050406030204" pitchFamily="18" charset="0"/>
                        </a:rPr>
                        <m:t>𝟏</m:t>
                      </m:r>
                      <m:r>
                        <a:rPr lang="fr-FR" sz="3200" b="1" i="1">
                          <a:solidFill>
                            <a:schemeClr val="bg1"/>
                          </a:solidFill>
                          <a:latin typeface="Cambria Math"/>
                          <a:ea typeface="Cambria Math" panose="02040503050406030204" pitchFamily="18" charset="0"/>
                        </a:rPr>
                        <m:t>−</m:t>
                      </m:r>
                      <m:r>
                        <a:rPr lang="fr-FR" sz="3200" b="1" i="1">
                          <a:solidFill>
                            <a:schemeClr val="bg1"/>
                          </a:solidFill>
                          <a:latin typeface="Cambria Math"/>
                          <a:ea typeface="Cambria Math" panose="02040503050406030204" pitchFamily="18" charset="0"/>
                        </a:rPr>
                        <m:t>𝟏</m:t>
                      </m:r>
                      <m:r>
                        <a:rPr lang="fr-FR" sz="3200" b="1" i="1">
                          <a:solidFill>
                            <a:schemeClr val="bg1"/>
                          </a:solidFill>
                          <a:latin typeface="Cambria Math"/>
                          <a:ea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fr-FR" sz="3200" b="1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fr-FR" sz="3200" b="1" i="1">
                              <a:solidFill>
                                <a:schemeClr val="bg1"/>
                              </a:solidFill>
                              <a:latin typeface="Cambria Math"/>
                              <a:ea typeface="Cambria Math" panose="02040503050406030204" pitchFamily="18" charset="0"/>
                            </a:rPr>
                            <m:t>𝒙</m:t>
                          </m:r>
                        </m:e>
                        <m:sup>
                          <m:r>
                            <a:rPr lang="fr-FR" sz="3200" b="1" i="1">
                              <a:solidFill>
                                <a:schemeClr val="bg1"/>
                              </a:solidFill>
                              <a:latin typeface="Cambria Math"/>
                              <a:ea typeface="Cambria Math" panose="02040503050406030204" pitchFamily="18" charset="0"/>
                            </a:rPr>
                            <m:t>𝟐</m:t>
                          </m:r>
                        </m:sup>
                      </m:sSup>
                      <m:r>
                        <a:rPr lang="fr-FR" sz="3200" b="1" i="1">
                          <a:solidFill>
                            <a:schemeClr val="bg1"/>
                          </a:solidFill>
                          <a:latin typeface="Cambria Math"/>
                          <a:ea typeface="Cambria Math" panose="02040503050406030204" pitchFamily="18" charset="0"/>
                        </a:rPr>
                        <m:t>−</m:t>
                      </m:r>
                      <m:r>
                        <a:rPr lang="fr-FR" sz="3200" b="1" i="1">
                          <a:solidFill>
                            <a:schemeClr val="bg1"/>
                          </a:solidFill>
                          <a:latin typeface="Cambria Math"/>
                          <a:ea typeface="Cambria Math" panose="02040503050406030204" pitchFamily="18" charset="0"/>
                        </a:rPr>
                        <m:t>𝟐</m:t>
                      </m:r>
                      <m:r>
                        <a:rPr lang="fr-FR" sz="3200" b="1" i="1">
                          <a:solidFill>
                            <a:schemeClr val="bg1"/>
                          </a:solidFill>
                          <a:latin typeface="Cambria Math"/>
                          <a:ea typeface="Cambria Math" panose="02040503050406030204" pitchFamily="18" charset="0"/>
                        </a:rPr>
                        <m:t>𝒙</m:t>
                      </m:r>
                    </m:oMath>
                  </m:oMathPara>
                </a14:m>
                <a:endParaRPr lang="fr-FR" sz="3200" b="1" dirty="0">
                  <a:solidFill>
                    <a:schemeClr val="bg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67544" y="1613520"/>
                <a:ext cx="8229600" cy="4767808"/>
              </a:xfr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Image 7"/>
          <p:cNvPicPr/>
          <p:nvPr/>
        </p:nvPicPr>
        <p:blipFill>
          <a:blip r:embed="rId4"/>
          <a:stretch>
            <a:fillRect/>
          </a:stretch>
        </p:blipFill>
        <p:spPr>
          <a:xfrm>
            <a:off x="3275856" y="1412776"/>
            <a:ext cx="2552700" cy="1771650"/>
          </a:xfrm>
          <a:prstGeom prst="rect">
            <a:avLst/>
          </a:prstGeom>
          <a:ln>
            <a:solidFill>
              <a:srgbClr val="00B0F0"/>
            </a:solidFill>
          </a:ln>
        </p:spPr>
      </p:pic>
      <p:pic>
        <p:nvPicPr>
          <p:cNvPr id="9" name="Image 8"/>
          <p:cNvPicPr/>
          <p:nvPr/>
        </p:nvPicPr>
        <p:blipFill>
          <a:blip r:embed="rId5"/>
          <a:stretch>
            <a:fillRect/>
          </a:stretch>
        </p:blipFill>
        <p:spPr>
          <a:xfrm>
            <a:off x="3177902" y="3284984"/>
            <a:ext cx="2762250" cy="1314450"/>
          </a:xfrm>
          <a:prstGeom prst="rect">
            <a:avLst/>
          </a:prstGeom>
          <a:ln>
            <a:solidFill>
              <a:srgbClr val="00B0F0"/>
            </a:solidFill>
          </a:ln>
        </p:spPr>
      </p:pic>
      <p:sp>
        <p:nvSpPr>
          <p:cNvPr id="6" name="Parchemin horizontal 5"/>
          <p:cNvSpPr/>
          <p:nvPr/>
        </p:nvSpPr>
        <p:spPr>
          <a:xfrm>
            <a:off x="5796136" y="5013176"/>
            <a:ext cx="1368152" cy="794359"/>
          </a:xfrm>
          <a:prstGeom prst="horizontalScroll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433381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tIns="0">
            <a:normAutofit fontScale="90000"/>
          </a:bodyPr>
          <a:lstStyle/>
          <a:p>
            <a:pPr algn="ctr"/>
            <a: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  <a:t>Question 2</a:t>
            </a:r>
            <a:b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</a:br>
            <a:endParaRPr lang="fr-FR" sz="4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>
              <a:xfrm>
                <a:off x="467544" y="1613520"/>
                <a:ext cx="8229600" cy="4767808"/>
              </a:xfrm>
            </p:spPr>
            <p:txBody>
              <a:bodyPr>
                <a:normAutofit lnSpcReduction="10000"/>
              </a:bodyPr>
              <a:lstStyle/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spcBef>
                    <a:spcPts val="0"/>
                  </a:spcBef>
                  <a:buNone/>
                </a:pP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spcBef>
                    <a:spcPts val="0"/>
                  </a:spcBef>
                  <a:buNone/>
                </a:pPr>
                <a: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Ces deux algorithmes définissent-ils </a:t>
                </a:r>
              </a:p>
              <a:p>
                <a:pPr marL="0" indent="0" algn="ctr">
                  <a:buNone/>
                </a:pPr>
                <a: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la même fonction ?      </a:t>
                </a:r>
                <a:r>
                  <a:rPr lang="fr-FR" sz="3200" b="1" dirty="0">
                    <a:solidFill>
                      <a:srgbClr val="00B05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Oui</a:t>
                </a:r>
              </a:p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fr-FR" sz="3200" b="1" i="1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fr-FR" sz="3200" b="1" i="1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fr-FR" sz="3200" b="1" i="1">
                                  <a:solidFill>
                                    <a:srgbClr val="00B050"/>
                                  </a:solidFill>
                                  <a:latin typeface="Cambria Math"/>
                                  <a:ea typeface="Cambria Math" panose="02040503050406030204" pitchFamily="18" charset="0"/>
                                </a:rPr>
                                <m:t>𝒙</m:t>
                              </m:r>
                              <m:r>
                                <a:rPr lang="fr-FR" sz="3200" b="1" i="1">
                                  <a:solidFill>
                                    <a:srgbClr val="00B050"/>
                                  </a:solidFill>
                                  <a:latin typeface="Cambria Math"/>
                                  <a:ea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fr-FR" sz="3200" b="1" i="1">
                                  <a:solidFill>
                                    <a:srgbClr val="00B050"/>
                                  </a:solidFill>
                                  <a:latin typeface="Cambria Math"/>
                                  <a:ea typeface="Cambria Math" panose="02040503050406030204" pitchFamily="18" charset="0"/>
                                </a:rPr>
                                <m:t>𝟏</m:t>
                              </m:r>
                            </m:e>
                          </m:d>
                        </m:e>
                        <m:sup>
                          <m:r>
                            <a:rPr lang="fr-FR" sz="3200" b="1" i="1">
                              <a:solidFill>
                                <a:srgbClr val="00B050"/>
                              </a:solidFill>
                              <a:latin typeface="Cambria Math"/>
                              <a:ea typeface="Cambria Math" panose="02040503050406030204" pitchFamily="18" charset="0"/>
                            </a:rPr>
                            <m:t>𝟐</m:t>
                          </m:r>
                        </m:sup>
                      </m:sSup>
                      <m:r>
                        <a:rPr lang="fr-FR" sz="3200" b="1" i="1">
                          <a:solidFill>
                            <a:srgbClr val="00B050"/>
                          </a:solidFill>
                          <a:latin typeface="Cambria Math"/>
                          <a:ea typeface="Cambria Math" panose="02040503050406030204" pitchFamily="18" charset="0"/>
                        </a:rPr>
                        <m:t>−</m:t>
                      </m:r>
                      <m:r>
                        <a:rPr lang="fr-FR" sz="3200" b="1" i="1">
                          <a:solidFill>
                            <a:srgbClr val="00B050"/>
                          </a:solidFill>
                          <a:latin typeface="Cambria Math"/>
                          <a:ea typeface="Cambria Math" panose="02040503050406030204" pitchFamily="18" charset="0"/>
                        </a:rPr>
                        <m:t>𝟏</m:t>
                      </m:r>
                      <m:r>
                        <a:rPr lang="fr-FR" sz="3200" b="1" i="1">
                          <a:solidFill>
                            <a:srgbClr val="00B050"/>
                          </a:solidFill>
                          <a:latin typeface="Cambria Math"/>
                          <a:ea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fr-FR" sz="3200" b="1" i="1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fr-FR" sz="3200" b="1" i="1">
                              <a:solidFill>
                                <a:srgbClr val="00B050"/>
                              </a:solidFill>
                              <a:latin typeface="Cambria Math"/>
                              <a:ea typeface="Cambria Math" panose="02040503050406030204" pitchFamily="18" charset="0"/>
                            </a:rPr>
                            <m:t>𝒙</m:t>
                          </m:r>
                        </m:e>
                        <m:sup>
                          <m:r>
                            <a:rPr lang="fr-FR" sz="3200" b="1" i="1">
                              <a:solidFill>
                                <a:srgbClr val="00B050"/>
                              </a:solidFill>
                              <a:latin typeface="Cambria Math"/>
                              <a:ea typeface="Cambria Math" panose="02040503050406030204" pitchFamily="18" charset="0"/>
                            </a:rPr>
                            <m:t>𝟐</m:t>
                          </m:r>
                        </m:sup>
                      </m:sSup>
                      <m:r>
                        <a:rPr lang="fr-FR" sz="3200" b="1" i="1">
                          <a:solidFill>
                            <a:srgbClr val="00B050"/>
                          </a:solidFill>
                          <a:latin typeface="Cambria Math"/>
                          <a:ea typeface="Cambria Math" panose="02040503050406030204" pitchFamily="18" charset="0"/>
                        </a:rPr>
                        <m:t>−</m:t>
                      </m:r>
                      <m:r>
                        <a:rPr lang="fr-FR" sz="3200" b="1" i="1">
                          <a:solidFill>
                            <a:srgbClr val="00B050"/>
                          </a:solidFill>
                          <a:latin typeface="Cambria Math"/>
                          <a:ea typeface="Cambria Math" panose="02040503050406030204" pitchFamily="18" charset="0"/>
                        </a:rPr>
                        <m:t>𝟐</m:t>
                      </m:r>
                      <m:r>
                        <a:rPr lang="fr-FR" sz="3200" b="1" i="1">
                          <a:solidFill>
                            <a:srgbClr val="00B050"/>
                          </a:solidFill>
                          <a:latin typeface="Cambria Math"/>
                          <a:ea typeface="Cambria Math" panose="02040503050406030204" pitchFamily="18" charset="0"/>
                        </a:rPr>
                        <m:t>𝒙</m:t>
                      </m:r>
                      <m:r>
                        <a:rPr lang="fr-FR" sz="3200" b="1" i="1">
                          <a:solidFill>
                            <a:srgbClr val="00B050"/>
                          </a:solidFill>
                          <a:latin typeface="Cambria Math"/>
                          <a:ea typeface="Cambria Math" panose="02040503050406030204" pitchFamily="18" charset="0"/>
                        </a:rPr>
                        <m:t>+</m:t>
                      </m:r>
                      <m:r>
                        <a:rPr lang="fr-FR" sz="3200" b="1" i="1">
                          <a:solidFill>
                            <a:srgbClr val="00B050"/>
                          </a:solidFill>
                          <a:latin typeface="Cambria Math"/>
                          <a:ea typeface="Cambria Math" panose="02040503050406030204" pitchFamily="18" charset="0"/>
                        </a:rPr>
                        <m:t>𝟏</m:t>
                      </m:r>
                      <m:r>
                        <a:rPr lang="fr-FR" sz="3200" b="1" i="1">
                          <a:solidFill>
                            <a:srgbClr val="00B050"/>
                          </a:solidFill>
                          <a:latin typeface="Cambria Math"/>
                          <a:ea typeface="Cambria Math" panose="02040503050406030204" pitchFamily="18" charset="0"/>
                        </a:rPr>
                        <m:t>−</m:t>
                      </m:r>
                      <m:r>
                        <a:rPr lang="fr-FR" sz="3200" b="1" i="1">
                          <a:solidFill>
                            <a:srgbClr val="00B050"/>
                          </a:solidFill>
                          <a:latin typeface="Cambria Math"/>
                          <a:ea typeface="Cambria Math" panose="02040503050406030204" pitchFamily="18" charset="0"/>
                        </a:rPr>
                        <m:t>𝟏</m:t>
                      </m:r>
                      <m:r>
                        <a:rPr lang="fr-FR" sz="3200" b="1" i="1">
                          <a:solidFill>
                            <a:srgbClr val="00B050"/>
                          </a:solidFill>
                          <a:latin typeface="Cambria Math"/>
                          <a:ea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fr-FR" sz="3200" b="1" i="1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fr-FR" sz="3200" b="1" i="1">
                              <a:solidFill>
                                <a:srgbClr val="00B050"/>
                              </a:solidFill>
                              <a:latin typeface="Cambria Math"/>
                              <a:ea typeface="Cambria Math" panose="02040503050406030204" pitchFamily="18" charset="0"/>
                            </a:rPr>
                            <m:t>𝒙</m:t>
                          </m:r>
                        </m:e>
                        <m:sup>
                          <m:r>
                            <a:rPr lang="fr-FR" sz="3200" b="1" i="1">
                              <a:solidFill>
                                <a:srgbClr val="00B050"/>
                              </a:solidFill>
                              <a:latin typeface="Cambria Math"/>
                              <a:ea typeface="Cambria Math" panose="02040503050406030204" pitchFamily="18" charset="0"/>
                            </a:rPr>
                            <m:t>𝟐</m:t>
                          </m:r>
                        </m:sup>
                      </m:sSup>
                      <m:r>
                        <a:rPr lang="fr-FR" sz="3200" b="1" i="1">
                          <a:solidFill>
                            <a:srgbClr val="00B050"/>
                          </a:solidFill>
                          <a:latin typeface="Cambria Math"/>
                          <a:ea typeface="Cambria Math" panose="02040503050406030204" pitchFamily="18" charset="0"/>
                        </a:rPr>
                        <m:t>−</m:t>
                      </m:r>
                      <m:r>
                        <a:rPr lang="fr-FR" sz="3200" b="1" i="1">
                          <a:solidFill>
                            <a:srgbClr val="00B050"/>
                          </a:solidFill>
                          <a:latin typeface="Cambria Math"/>
                          <a:ea typeface="Cambria Math" panose="02040503050406030204" pitchFamily="18" charset="0"/>
                        </a:rPr>
                        <m:t>𝟐</m:t>
                      </m:r>
                      <m:r>
                        <a:rPr lang="fr-FR" sz="3200" b="1" i="1">
                          <a:solidFill>
                            <a:srgbClr val="00B050"/>
                          </a:solidFill>
                          <a:latin typeface="Cambria Math"/>
                          <a:ea typeface="Cambria Math" panose="02040503050406030204" pitchFamily="18" charset="0"/>
                        </a:rPr>
                        <m:t>𝒙</m:t>
                      </m:r>
                    </m:oMath>
                  </m:oMathPara>
                </a14:m>
                <a:endParaRPr lang="fr-FR" sz="3200" b="1" dirty="0">
                  <a:solidFill>
                    <a:srgbClr val="00B050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67544" y="1613520"/>
                <a:ext cx="8229600" cy="4767808"/>
              </a:xfr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Image 7"/>
          <p:cNvPicPr/>
          <p:nvPr/>
        </p:nvPicPr>
        <p:blipFill>
          <a:blip r:embed="rId4"/>
          <a:stretch>
            <a:fillRect/>
          </a:stretch>
        </p:blipFill>
        <p:spPr>
          <a:xfrm>
            <a:off x="3275856" y="1412776"/>
            <a:ext cx="2552700" cy="1771650"/>
          </a:xfrm>
          <a:prstGeom prst="rect">
            <a:avLst/>
          </a:prstGeom>
          <a:ln>
            <a:solidFill>
              <a:srgbClr val="00B0F0"/>
            </a:solidFill>
          </a:ln>
        </p:spPr>
      </p:pic>
      <p:pic>
        <p:nvPicPr>
          <p:cNvPr id="9" name="Image 8"/>
          <p:cNvPicPr/>
          <p:nvPr/>
        </p:nvPicPr>
        <p:blipFill>
          <a:blip r:embed="rId5"/>
          <a:stretch>
            <a:fillRect/>
          </a:stretch>
        </p:blipFill>
        <p:spPr>
          <a:xfrm>
            <a:off x="3177902" y="3284984"/>
            <a:ext cx="2762250" cy="1314450"/>
          </a:xfrm>
          <a:prstGeom prst="rect">
            <a:avLst/>
          </a:prstGeom>
          <a:ln>
            <a:solidFill>
              <a:srgbClr val="00B0F0"/>
            </a:solidFill>
          </a:ln>
        </p:spPr>
      </p:pic>
      <p:sp>
        <p:nvSpPr>
          <p:cNvPr id="6" name="Parchemin horizontal 5"/>
          <p:cNvSpPr/>
          <p:nvPr/>
        </p:nvSpPr>
        <p:spPr>
          <a:xfrm>
            <a:off x="5796136" y="5013176"/>
            <a:ext cx="1368152" cy="794359"/>
          </a:xfrm>
          <a:prstGeom prst="horizontalScroll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328568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tIns="0">
            <a:normAutofit fontScale="90000"/>
          </a:bodyPr>
          <a:lstStyle/>
          <a:p>
            <a:pPr algn="ctr"/>
            <a: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  <a:t>Question 3</a:t>
            </a:r>
            <a:b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</a:br>
            <a:endParaRPr lang="fr-FR" sz="4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556792"/>
                <a:ext cx="8229600" cy="4767808"/>
              </a:xfrm>
            </p:spPr>
            <p:txBody>
              <a:bodyPr>
                <a:normAutofit lnSpcReduction="10000"/>
              </a:bodyPr>
              <a:lstStyle/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14:m>
                  <m:oMath xmlns:m="http://schemas.openxmlformats.org/officeDocument/2006/math">
                    <m:r>
                      <a:rPr lang="fr-FR" sz="3200" b="1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𝒚</m:t>
                    </m:r>
                  </m:oMath>
                </a14:m>
                <a: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désignant un réel, </a:t>
                </a:r>
              </a:p>
              <a:p>
                <a:pPr marL="0" indent="0" algn="ctr">
                  <a:buNone/>
                </a:pPr>
                <a: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donner un algorithme définissant</a:t>
                </a:r>
              </a:p>
              <a:p>
                <a:pPr marL="0" indent="0" algn="ctr">
                  <a:buNone/>
                </a:pPr>
                <a: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la fonction d’expression :</a:t>
                </a:r>
              </a:p>
              <a:p>
                <a:pPr marL="0" indent="0" algn="ctr">
                  <a:buNone/>
                </a:pPr>
                <a:endParaRPr lang="fr-FR" sz="16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spcBef>
                    <a:spcPts val="120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3200" b="1" i="1" smtClean="0">
                          <a:solidFill>
                            <a:schemeClr val="tx2"/>
                          </a:solidFill>
                          <a:latin typeface="Cambria Math"/>
                          <a:ea typeface="Cambria Math" panose="02040503050406030204" pitchFamily="18" charset="0"/>
                        </a:rPr>
                        <m:t>−</m:t>
                      </m:r>
                      <m:r>
                        <a:rPr lang="fr-FR" sz="3200" b="1" i="1" smtClean="0">
                          <a:solidFill>
                            <a:schemeClr val="tx2"/>
                          </a:solidFill>
                          <a:latin typeface="Cambria Math"/>
                          <a:ea typeface="Cambria Math" panose="02040503050406030204" pitchFamily="18" charset="0"/>
                        </a:rPr>
                        <m:t>𝟑</m:t>
                      </m:r>
                      <m:sSup>
                        <m:sSupPr>
                          <m:ctrlPr>
                            <a:rPr lang="fr-FR" sz="32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fr-FR" sz="3200" b="1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fr-FR" sz="3200" b="1" i="1" smtClean="0">
                                  <a:solidFill>
                                    <a:schemeClr val="tx2"/>
                                  </a:solidFill>
                                  <a:latin typeface="Cambria Math"/>
                                  <a:ea typeface="Cambria Math" panose="02040503050406030204" pitchFamily="18" charset="0"/>
                                </a:rPr>
                                <m:t>𝒙</m:t>
                              </m:r>
                              <m:r>
                                <a:rPr lang="fr-FR" sz="3200" b="1" i="1" smtClean="0">
                                  <a:solidFill>
                                    <a:schemeClr val="tx2"/>
                                  </a:solidFill>
                                  <a:latin typeface="Cambria Math"/>
                                  <a:ea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fr-FR" sz="3200" b="1" i="1" smtClean="0">
                                  <a:solidFill>
                                    <a:schemeClr val="tx2"/>
                                  </a:solidFill>
                                  <a:latin typeface="Cambria Math"/>
                                  <a:ea typeface="Cambria Math" panose="02040503050406030204" pitchFamily="18" charset="0"/>
                                </a:rPr>
                                <m:t>𝟒</m:t>
                              </m:r>
                            </m:e>
                          </m:d>
                        </m:e>
                        <m:sup>
                          <m:r>
                            <a:rPr lang="fr-FR" sz="3200" b="1" i="1" smtClean="0">
                              <a:solidFill>
                                <a:schemeClr val="tx2"/>
                              </a:solidFill>
                              <a:latin typeface="Cambria Math"/>
                              <a:ea typeface="Cambria Math" panose="02040503050406030204" pitchFamily="18" charset="0"/>
                            </a:rPr>
                            <m:t>𝟐</m:t>
                          </m:r>
                        </m:sup>
                      </m:sSup>
                      <m:r>
                        <a:rPr lang="fr-FR" sz="3200" b="1" i="1" smtClean="0">
                          <a:solidFill>
                            <a:schemeClr val="tx2"/>
                          </a:solidFill>
                          <a:latin typeface="Cambria Math"/>
                          <a:ea typeface="Cambria Math" panose="02040503050406030204" pitchFamily="18" charset="0"/>
                        </a:rPr>
                        <m:t>+</m:t>
                      </m:r>
                      <m:r>
                        <a:rPr lang="fr-FR" sz="3200" b="1" i="1" smtClean="0">
                          <a:solidFill>
                            <a:schemeClr val="tx2"/>
                          </a:solidFill>
                          <a:latin typeface="Cambria Math"/>
                          <a:ea typeface="Cambria Math" panose="02040503050406030204" pitchFamily="18" charset="0"/>
                        </a:rPr>
                        <m:t>𝟖</m:t>
                      </m:r>
                    </m:oMath>
                  </m:oMathPara>
                </a14:m>
                <a:endParaRPr lang="fr-FR" sz="3200" b="1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556792"/>
                <a:ext cx="8229600" cy="4767808"/>
              </a:xfr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Rectangle 6"/>
          <p:cNvSpPr/>
          <p:nvPr/>
        </p:nvSpPr>
        <p:spPr>
          <a:xfrm>
            <a:off x="1691680" y="2132856"/>
            <a:ext cx="1944216" cy="792088"/>
          </a:xfrm>
          <a:prstGeom prst="rect">
            <a:avLst/>
          </a:prstGeom>
          <a:ln w="57150">
            <a:solidFill>
              <a:schemeClr val="bg1"/>
            </a:solidFill>
          </a:ln>
          <a:effectLst>
            <a:softEdge rad="0"/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6" name="Image 5"/>
          <p:cNvPicPr/>
          <p:nvPr/>
        </p:nvPicPr>
        <p:blipFill>
          <a:blip r:embed="rId4"/>
          <a:stretch>
            <a:fillRect/>
          </a:stretch>
        </p:blipFill>
        <p:spPr>
          <a:xfrm>
            <a:off x="3275856" y="1813942"/>
            <a:ext cx="2667000" cy="1543050"/>
          </a:xfrm>
          <a:prstGeom prst="rect">
            <a:avLst/>
          </a:prstGeom>
          <a:ln>
            <a:solidFill>
              <a:srgbClr val="00B0F0"/>
            </a:solidFill>
          </a:ln>
        </p:spPr>
      </p:pic>
      <p:sp>
        <p:nvSpPr>
          <p:cNvPr id="5" name="Rectangle 4"/>
          <p:cNvSpPr/>
          <p:nvPr/>
        </p:nvSpPr>
        <p:spPr>
          <a:xfrm>
            <a:off x="4283968" y="2276872"/>
            <a:ext cx="720080" cy="252028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Rectangle 9"/>
          <p:cNvSpPr/>
          <p:nvPr/>
        </p:nvSpPr>
        <p:spPr>
          <a:xfrm>
            <a:off x="4355976" y="2636912"/>
            <a:ext cx="1512168" cy="288032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ZoneTexte 3"/>
          <p:cNvSpPr txBox="1"/>
          <p:nvPr/>
        </p:nvSpPr>
        <p:spPr>
          <a:xfrm>
            <a:off x="4283968" y="2195572"/>
            <a:ext cx="1080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…………….</a:t>
            </a:r>
          </a:p>
        </p:txBody>
      </p:sp>
      <p:sp>
        <p:nvSpPr>
          <p:cNvPr id="11" name="ZoneTexte 10"/>
          <p:cNvSpPr txBox="1"/>
          <p:nvPr/>
        </p:nvSpPr>
        <p:spPr>
          <a:xfrm>
            <a:off x="4283968" y="2564904"/>
            <a:ext cx="1080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…………….</a:t>
            </a:r>
          </a:p>
        </p:txBody>
      </p:sp>
    </p:spTree>
    <p:extLst>
      <p:ext uri="{BB962C8B-B14F-4D97-AF65-F5344CB8AC3E}">
        <p14:creationId xmlns:p14="http://schemas.microsoft.com/office/powerpoint/2010/main" val="3186022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tIns="0">
            <a:normAutofit fontScale="90000"/>
          </a:bodyPr>
          <a:lstStyle/>
          <a:p>
            <a:pPr algn="ctr"/>
            <a: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  <a:t>Question 1</a:t>
            </a:r>
            <a:b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</a:br>
            <a:endParaRPr lang="fr-FR" sz="4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556792"/>
            <a:ext cx="8229600" cy="4767808"/>
          </a:xfrm>
        </p:spPr>
        <p:txBody>
          <a:bodyPr/>
          <a:lstStyle/>
          <a:p>
            <a:pPr marL="0" indent="0" algn="ctr">
              <a:buNone/>
            </a:pPr>
            <a:endParaRPr lang="fr-FR" sz="3200" dirty="0">
              <a:solidFill>
                <a:schemeClr val="tx2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pPr marL="0" indent="0" algn="ctr">
              <a:buNone/>
            </a:pPr>
            <a:endParaRPr lang="fr-FR" sz="3200" dirty="0">
              <a:solidFill>
                <a:schemeClr val="tx2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pPr marL="0" indent="0" algn="ctr">
              <a:buNone/>
            </a:pPr>
            <a:endParaRPr lang="fr-FR" sz="3200" dirty="0">
              <a:solidFill>
                <a:schemeClr val="tx2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pPr marL="0" indent="0" algn="ctr">
              <a:buNone/>
            </a:pPr>
            <a:endParaRPr lang="fr-FR" sz="3200" dirty="0">
              <a:solidFill>
                <a:schemeClr val="tx2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pPr marL="0" indent="0" algn="ctr">
              <a:buNone/>
            </a:pPr>
            <a:endParaRPr lang="fr-FR" sz="3200" dirty="0">
              <a:solidFill>
                <a:schemeClr val="tx2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pPr marL="0" indent="0" algn="ctr">
              <a:buNone/>
            </a:pPr>
            <a:r>
              <a:rPr lang="fr-FR" sz="3200" dirty="0">
                <a:solidFill>
                  <a:schemeClr val="tx2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Quelle fonction définit cet algorithme ?</a:t>
            </a:r>
          </a:p>
          <a:p>
            <a:pPr marL="0" indent="0" algn="ctr">
              <a:buNone/>
            </a:pPr>
            <a:endParaRPr lang="fr-FR" sz="3200" dirty="0">
              <a:solidFill>
                <a:schemeClr val="tx2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pPr marL="0" indent="0" algn="ctr">
              <a:buNone/>
            </a:pPr>
            <a:endParaRPr lang="fr-FR" sz="3200" dirty="0">
              <a:solidFill>
                <a:schemeClr val="tx2"/>
              </a:solidFill>
            </a:endParaRPr>
          </a:p>
        </p:txBody>
      </p:sp>
      <p:pic>
        <p:nvPicPr>
          <p:cNvPr id="5" name="Image 4"/>
          <p:cNvPicPr/>
          <p:nvPr/>
        </p:nvPicPr>
        <p:blipFill>
          <a:blip r:embed="rId3"/>
          <a:stretch>
            <a:fillRect/>
          </a:stretch>
        </p:blipFill>
        <p:spPr>
          <a:xfrm>
            <a:off x="3275856" y="2204864"/>
            <a:ext cx="2495550" cy="1714500"/>
          </a:xfrm>
          <a:prstGeom prst="rect">
            <a:avLst/>
          </a:prstGeom>
          <a:ln>
            <a:solidFill>
              <a:srgbClr val="00B0F0"/>
            </a:solidFill>
          </a:ln>
        </p:spPr>
      </p:pic>
    </p:spTree>
    <p:extLst>
      <p:ext uri="{BB962C8B-B14F-4D97-AF65-F5344CB8AC3E}">
        <p14:creationId xmlns:p14="http://schemas.microsoft.com/office/powerpoint/2010/main" val="264415129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tIns="0">
            <a:normAutofit fontScale="90000"/>
          </a:bodyPr>
          <a:lstStyle/>
          <a:p>
            <a:pPr algn="ctr"/>
            <a: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  <a:t>Question 3</a:t>
            </a:r>
            <a:b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</a:br>
            <a:endParaRPr lang="fr-FR" sz="4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556792"/>
                <a:ext cx="8229600" cy="4767808"/>
              </a:xfrm>
            </p:spPr>
            <p:txBody>
              <a:bodyPr>
                <a:normAutofit lnSpcReduction="10000"/>
              </a:bodyPr>
              <a:lstStyle/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14:m>
                  <m:oMath xmlns:m="http://schemas.openxmlformats.org/officeDocument/2006/math">
                    <m:r>
                      <a:rPr lang="fr-FR" sz="3200" b="1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𝒚</m:t>
                    </m:r>
                  </m:oMath>
                </a14:m>
                <a: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désignant un réel, </a:t>
                </a:r>
              </a:p>
              <a:p>
                <a:pPr marL="0" indent="0" algn="ctr">
                  <a:buNone/>
                </a:pPr>
                <a: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donner un algorithme définissant</a:t>
                </a:r>
              </a:p>
              <a:p>
                <a:pPr marL="0" indent="0" algn="ctr">
                  <a:buNone/>
                </a:pPr>
                <a: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la fonction d’expression :</a:t>
                </a:r>
              </a:p>
              <a:p>
                <a:pPr marL="0" indent="0" algn="ctr">
                  <a:buNone/>
                </a:pPr>
                <a:endParaRPr lang="fr-FR" sz="16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spcBef>
                    <a:spcPts val="120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3200" b="1" i="1" smtClean="0">
                          <a:solidFill>
                            <a:schemeClr val="tx2"/>
                          </a:solidFill>
                          <a:latin typeface="Cambria Math"/>
                          <a:ea typeface="Cambria Math" panose="02040503050406030204" pitchFamily="18" charset="0"/>
                        </a:rPr>
                        <m:t>−</m:t>
                      </m:r>
                      <m:r>
                        <a:rPr lang="fr-FR" sz="3200" b="1" i="1" smtClean="0">
                          <a:solidFill>
                            <a:schemeClr val="tx2"/>
                          </a:solidFill>
                          <a:latin typeface="Cambria Math"/>
                          <a:ea typeface="Cambria Math" panose="02040503050406030204" pitchFamily="18" charset="0"/>
                        </a:rPr>
                        <m:t>𝟑</m:t>
                      </m:r>
                      <m:sSup>
                        <m:sSupPr>
                          <m:ctrlPr>
                            <a:rPr lang="fr-FR" sz="32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fr-FR" sz="3200" b="1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fr-FR" sz="3200" b="1" i="1" smtClean="0">
                                  <a:solidFill>
                                    <a:schemeClr val="tx2"/>
                                  </a:solidFill>
                                  <a:latin typeface="Cambria Math"/>
                                  <a:ea typeface="Cambria Math" panose="02040503050406030204" pitchFamily="18" charset="0"/>
                                </a:rPr>
                                <m:t>𝒙</m:t>
                              </m:r>
                              <m:r>
                                <a:rPr lang="fr-FR" sz="3200" b="1" i="1" smtClean="0">
                                  <a:solidFill>
                                    <a:schemeClr val="tx2"/>
                                  </a:solidFill>
                                  <a:latin typeface="Cambria Math"/>
                                  <a:ea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fr-FR" sz="3200" b="1" i="1" smtClean="0">
                                  <a:solidFill>
                                    <a:schemeClr val="tx2"/>
                                  </a:solidFill>
                                  <a:latin typeface="Cambria Math"/>
                                  <a:ea typeface="Cambria Math" panose="02040503050406030204" pitchFamily="18" charset="0"/>
                                </a:rPr>
                                <m:t>𝟒</m:t>
                              </m:r>
                            </m:e>
                          </m:d>
                        </m:e>
                        <m:sup>
                          <m:r>
                            <a:rPr lang="fr-FR" sz="3200" b="1" i="1" smtClean="0">
                              <a:solidFill>
                                <a:schemeClr val="tx2"/>
                              </a:solidFill>
                              <a:latin typeface="Cambria Math"/>
                              <a:ea typeface="Cambria Math" panose="02040503050406030204" pitchFamily="18" charset="0"/>
                            </a:rPr>
                            <m:t>𝟐</m:t>
                          </m:r>
                        </m:sup>
                      </m:sSup>
                      <m:r>
                        <a:rPr lang="fr-FR" sz="3200" b="1" i="1" smtClean="0">
                          <a:solidFill>
                            <a:schemeClr val="tx2"/>
                          </a:solidFill>
                          <a:latin typeface="Cambria Math"/>
                          <a:ea typeface="Cambria Math" panose="02040503050406030204" pitchFamily="18" charset="0"/>
                        </a:rPr>
                        <m:t>+</m:t>
                      </m:r>
                      <m:r>
                        <a:rPr lang="fr-FR" sz="3200" b="1" i="1" smtClean="0">
                          <a:solidFill>
                            <a:schemeClr val="tx2"/>
                          </a:solidFill>
                          <a:latin typeface="Cambria Math"/>
                          <a:ea typeface="Cambria Math" panose="02040503050406030204" pitchFamily="18" charset="0"/>
                        </a:rPr>
                        <m:t>𝟖</m:t>
                      </m:r>
                    </m:oMath>
                  </m:oMathPara>
                </a14:m>
                <a:endParaRPr lang="fr-FR" sz="3200" b="1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556792"/>
                <a:ext cx="8229600" cy="4767808"/>
              </a:xfr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Rectangle 6"/>
          <p:cNvSpPr/>
          <p:nvPr/>
        </p:nvSpPr>
        <p:spPr>
          <a:xfrm>
            <a:off x="1691680" y="2132856"/>
            <a:ext cx="1944216" cy="792088"/>
          </a:xfrm>
          <a:prstGeom prst="rect">
            <a:avLst/>
          </a:prstGeom>
          <a:ln w="57150">
            <a:solidFill>
              <a:schemeClr val="bg1"/>
            </a:solidFill>
          </a:ln>
          <a:effectLst>
            <a:softEdge rad="0"/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6" name="Image 5"/>
          <p:cNvPicPr/>
          <p:nvPr/>
        </p:nvPicPr>
        <p:blipFill>
          <a:blip r:embed="rId4"/>
          <a:stretch>
            <a:fillRect/>
          </a:stretch>
        </p:blipFill>
        <p:spPr>
          <a:xfrm>
            <a:off x="3275856" y="1813942"/>
            <a:ext cx="2667000" cy="1543050"/>
          </a:xfrm>
          <a:prstGeom prst="rect">
            <a:avLst/>
          </a:prstGeom>
          <a:ln>
            <a:solidFill>
              <a:srgbClr val="00B0F0"/>
            </a:solidFill>
          </a:ln>
        </p:spPr>
      </p:pic>
    </p:spTree>
    <p:extLst>
      <p:ext uri="{BB962C8B-B14F-4D97-AF65-F5344CB8AC3E}">
        <p14:creationId xmlns:p14="http://schemas.microsoft.com/office/powerpoint/2010/main" val="309966999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556792"/>
                <a:ext cx="8229600" cy="4767808"/>
              </a:xfrm>
            </p:spPr>
            <p:txBody>
              <a:bodyPr/>
              <a:lstStyle/>
              <a:p>
                <a:pPr marL="0" indent="0" algn="ctr">
                  <a:buNone/>
                </a:pPr>
                <a:r>
                  <a:rPr lang="fr-FR" sz="3600" dirty="0">
                    <a:solidFill>
                      <a:schemeClr val="tx2"/>
                    </a:solidFill>
                  </a:rPr>
                  <a:t>On considère la fonction polynôme du second degré définie par :</a:t>
                </a:r>
              </a:p>
              <a:p>
                <a:pPr marL="0" indent="0" algn="ctr">
                  <a:buNone/>
                </a:pPr>
                <a:endParaRPr lang="fr-FR" sz="3600" b="1" i="1" dirty="0">
                  <a:solidFill>
                    <a:schemeClr val="tx2"/>
                  </a:solidFill>
                  <a:latin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3600" b="1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𝒇</m:t>
                      </m:r>
                      <m:d>
                        <m:dPr>
                          <m:ctrlPr>
                            <a:rPr lang="fr-FR" sz="36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fr-FR" sz="36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𝒙</m:t>
                          </m:r>
                        </m:e>
                      </m:d>
                      <m:r>
                        <a:rPr lang="fr-FR" sz="3600" b="1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fr-FR" sz="3600" b="1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𝒂</m:t>
                      </m:r>
                      <m:sSup>
                        <m:sSupPr>
                          <m:ctrlPr>
                            <a:rPr lang="fr-FR" sz="36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fr-FR" sz="36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𝒙</m:t>
                          </m:r>
                        </m:e>
                        <m:sup>
                          <m:r>
                            <a:rPr lang="fr-FR" sz="36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sup>
                      </m:sSup>
                      <m:r>
                        <a:rPr lang="fr-FR" sz="3600" b="1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fr-FR" sz="3600" b="1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𝒃𝒙</m:t>
                      </m:r>
                      <m:r>
                        <a:rPr lang="fr-FR" sz="3600" b="1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fr-FR" sz="3600" b="1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𝒄</m:t>
                      </m:r>
                    </m:oMath>
                  </m:oMathPara>
                </a14:m>
                <a:endParaRPr lang="fr-FR" sz="3600" b="1" dirty="0">
                  <a:solidFill>
                    <a:schemeClr val="tx2"/>
                  </a:solidFill>
                </a:endParaRPr>
              </a:p>
              <a:p>
                <a:pPr marL="0" indent="0" algn="ctr">
                  <a:buNone/>
                </a:pPr>
                <a:r>
                  <a:rPr lang="fr-FR" sz="3600" dirty="0">
                    <a:solidFill>
                      <a:schemeClr val="tx2"/>
                    </a:solidFill>
                  </a:rPr>
                  <a:t> </a:t>
                </a:r>
              </a:p>
              <a:p>
                <a:pPr marL="0" indent="0" algn="ctr">
                  <a:buNone/>
                </a:pPr>
                <a:r>
                  <a:rPr lang="fr-FR" sz="3600" dirty="0">
                    <a:solidFill>
                      <a:schemeClr val="tx2"/>
                    </a:solidFill>
                  </a:rPr>
                  <a:t>avec </a:t>
                </a:r>
                <a14:m>
                  <m:oMath xmlns:m="http://schemas.openxmlformats.org/officeDocument/2006/math">
                    <m:r>
                      <a:rPr lang="fr-FR" sz="3600" b="1" i="1">
                        <a:solidFill>
                          <a:schemeClr val="tx2"/>
                        </a:solidFill>
                        <a:latin typeface="Cambria Math"/>
                      </a:rPr>
                      <m:t>𝒂</m:t>
                    </m:r>
                    <m:r>
                      <a:rPr lang="fr-FR" sz="3600" i="1" dirty="0">
                        <a:solidFill>
                          <a:schemeClr val="tx2"/>
                        </a:solidFill>
                        <a:latin typeface="Cambria Math"/>
                      </a:rPr>
                      <m:t>,</m:t>
                    </m:r>
                    <m:r>
                      <a:rPr lang="fr-FR" sz="3600" b="1" i="1">
                        <a:solidFill>
                          <a:schemeClr val="tx2"/>
                        </a:solidFill>
                        <a:latin typeface="Cambria Math"/>
                      </a:rPr>
                      <m:t>𝒃</m:t>
                    </m:r>
                    <m:r>
                      <a:rPr lang="fr-FR" sz="3600" b="1" i="1">
                        <a:solidFill>
                          <a:schemeClr val="tx2"/>
                        </a:solidFill>
                        <a:latin typeface="Cambria Math"/>
                      </a:rPr>
                      <m:t> </m:t>
                    </m:r>
                  </m:oMath>
                </a14:m>
                <a:r>
                  <a:rPr lang="fr-FR" sz="3600" dirty="0">
                    <a:solidFill>
                      <a:schemeClr val="tx2"/>
                    </a:solidFill>
                  </a:rPr>
                  <a:t>et </a:t>
                </a:r>
                <a14:m>
                  <m:oMath xmlns:m="http://schemas.openxmlformats.org/officeDocument/2006/math">
                    <m:r>
                      <a:rPr lang="fr-FR" sz="3600" b="1" i="1">
                        <a:solidFill>
                          <a:schemeClr val="tx2"/>
                        </a:solidFill>
                        <a:latin typeface="Cambria Math"/>
                      </a:rPr>
                      <m:t>𝒄</m:t>
                    </m:r>
                  </m:oMath>
                </a14:m>
                <a:r>
                  <a:rPr lang="fr-FR" sz="3600" dirty="0">
                    <a:solidFill>
                      <a:schemeClr val="tx2"/>
                    </a:solidFill>
                  </a:rPr>
                  <a:t> trois réels et </a:t>
                </a:r>
                <a14:m>
                  <m:oMath xmlns:m="http://schemas.openxmlformats.org/officeDocument/2006/math">
                    <m:r>
                      <a:rPr lang="fr-FR" sz="3600" b="1" i="1">
                        <a:solidFill>
                          <a:schemeClr val="tx2"/>
                        </a:solidFill>
                        <a:latin typeface="Cambria Math"/>
                      </a:rPr>
                      <m:t>𝒂</m:t>
                    </m:r>
                    <m:r>
                      <a:rPr lang="fr-FR" sz="3600" b="1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≠</m:t>
                    </m:r>
                    <m:r>
                      <a:rPr lang="fr-FR" sz="3600" b="1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𝟎</m:t>
                    </m:r>
                  </m:oMath>
                </a14:m>
                <a:r>
                  <a:rPr lang="fr-FR" sz="3600" dirty="0">
                    <a:solidFill>
                      <a:schemeClr val="tx2"/>
                    </a:solidFill>
                  </a:rPr>
                  <a:t>.</a:t>
                </a: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</a:endParaRP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556792"/>
                <a:ext cx="8229600" cy="4767808"/>
              </a:xfrm>
              <a:blipFill>
                <a:blip r:embed="rId3"/>
                <a:stretch>
                  <a:fillRect t="-1916" r="-519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23963070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tIns="0">
            <a:normAutofit fontScale="90000"/>
          </a:bodyPr>
          <a:lstStyle/>
          <a:p>
            <a:pPr algn="ctr"/>
            <a: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  <a:t>Question 4</a:t>
            </a:r>
            <a:b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</a:br>
            <a:endParaRPr lang="fr-FR" sz="4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556792"/>
                <a:ext cx="8229600" cy="4767808"/>
              </a:xfrm>
              <a:ln w="57150">
                <a:noFill/>
              </a:ln>
            </p:spPr>
            <p:txBody>
              <a:bodyPr/>
              <a:lstStyle/>
              <a:p>
                <a:pPr marL="0" indent="0" algn="ctr">
                  <a:buNone/>
                </a:pPr>
                <a: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Compléter cet algorithme afin qu’il détermine si </a:t>
                </a:r>
                <a14:m>
                  <m:oMath xmlns:m="http://schemas.openxmlformats.org/officeDocument/2006/math">
                    <m:r>
                      <a:rPr lang="fr-FR" sz="3200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𝑓</m:t>
                    </m:r>
                  </m:oMath>
                </a14:m>
                <a: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a deux racines ou non :</a:t>
                </a:r>
              </a:p>
              <a:p>
                <a:pPr marL="0" indent="0" algn="ctr">
                  <a:buNone/>
                </a:pPr>
                <a:r>
                  <a:rPr lang="fr-FR" sz="24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(D désigne un nombre réel)</a:t>
                </a: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</a:endParaRP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</a:endParaRPr>
              </a:p>
            </p:txBody>
          </p:sp>
        </mc:Choice>
        <mc:Fallback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556792"/>
                <a:ext cx="8229600" cy="4767808"/>
              </a:xfrm>
              <a:blipFill>
                <a:blip r:embed="rId3"/>
                <a:stretch>
                  <a:fillRect l="-1111" t="-1660" r="-2074"/>
                </a:stretch>
              </a:blipFill>
              <a:ln w="57150">
                <a:noFill/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Rectangle 5"/>
          <p:cNvSpPr/>
          <p:nvPr/>
        </p:nvSpPr>
        <p:spPr>
          <a:xfrm>
            <a:off x="1403648" y="4293096"/>
            <a:ext cx="1800200" cy="288032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Rectangle 6"/>
          <p:cNvSpPr/>
          <p:nvPr/>
        </p:nvSpPr>
        <p:spPr>
          <a:xfrm>
            <a:off x="1547664" y="4437112"/>
            <a:ext cx="1080120" cy="504056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ZoneTexte 7"/>
          <p:cNvSpPr txBox="1"/>
          <p:nvPr/>
        </p:nvSpPr>
        <p:spPr>
          <a:xfrm>
            <a:off x="1393304" y="4293096"/>
            <a:ext cx="15945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/>
              <a:t>……………………</a:t>
            </a:r>
          </a:p>
        </p:txBody>
      </p:sp>
      <p:sp>
        <p:nvSpPr>
          <p:cNvPr id="9" name="ZoneTexte 8"/>
          <p:cNvSpPr txBox="1"/>
          <p:nvPr/>
        </p:nvSpPr>
        <p:spPr>
          <a:xfrm>
            <a:off x="1465312" y="4643844"/>
            <a:ext cx="15945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/>
              <a:t>…………………  :</a:t>
            </a:r>
          </a:p>
        </p:txBody>
      </p:sp>
      <p:sp>
        <p:nvSpPr>
          <p:cNvPr id="13" name="Rectangle 12"/>
          <p:cNvSpPr/>
          <p:nvPr/>
        </p:nvSpPr>
        <p:spPr>
          <a:xfrm>
            <a:off x="1403648" y="4244499"/>
            <a:ext cx="3096344" cy="333328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2" name="Image 11"/>
          <p:cNvPicPr/>
          <p:nvPr/>
        </p:nvPicPr>
        <p:blipFill rotWithShape="1">
          <a:blip r:embed="rId4"/>
          <a:srcRect b="9005"/>
          <a:stretch/>
        </p:blipFill>
        <p:spPr bwMode="auto">
          <a:xfrm>
            <a:off x="1423758" y="4267910"/>
            <a:ext cx="3076234" cy="24121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4" name="Image 13"/>
          <p:cNvPicPr/>
          <p:nvPr/>
        </p:nvPicPr>
        <p:blipFill>
          <a:blip r:embed="rId5"/>
          <a:stretch>
            <a:fillRect/>
          </a:stretch>
        </p:blipFill>
        <p:spPr>
          <a:xfrm>
            <a:off x="1115616" y="3318098"/>
            <a:ext cx="7277100" cy="2343150"/>
          </a:xfrm>
          <a:prstGeom prst="rect">
            <a:avLst/>
          </a:prstGeom>
          <a:ln>
            <a:solidFill>
              <a:srgbClr val="00B0F0"/>
            </a:solidFill>
          </a:ln>
        </p:spPr>
      </p:pic>
      <p:sp>
        <p:nvSpPr>
          <p:cNvPr id="4" name="Rectangle 3"/>
          <p:cNvSpPr/>
          <p:nvPr/>
        </p:nvSpPr>
        <p:spPr>
          <a:xfrm>
            <a:off x="2123728" y="3717032"/>
            <a:ext cx="2088232" cy="26346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Rectangle 4"/>
          <p:cNvSpPr/>
          <p:nvPr/>
        </p:nvSpPr>
        <p:spPr>
          <a:xfrm>
            <a:off x="2267744" y="4149080"/>
            <a:ext cx="792088" cy="288032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ZoneTexte 14"/>
          <p:cNvSpPr txBox="1"/>
          <p:nvPr/>
        </p:nvSpPr>
        <p:spPr>
          <a:xfrm>
            <a:off x="2123728" y="3707740"/>
            <a:ext cx="1728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……………………..</a:t>
            </a:r>
          </a:p>
        </p:txBody>
      </p:sp>
      <p:sp>
        <p:nvSpPr>
          <p:cNvPr id="16" name="ZoneTexte 15"/>
          <p:cNvSpPr txBox="1"/>
          <p:nvPr/>
        </p:nvSpPr>
        <p:spPr>
          <a:xfrm>
            <a:off x="2195736" y="4077072"/>
            <a:ext cx="1080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…………….</a:t>
            </a:r>
          </a:p>
        </p:txBody>
      </p:sp>
    </p:spTree>
    <p:extLst>
      <p:ext uri="{BB962C8B-B14F-4D97-AF65-F5344CB8AC3E}">
        <p14:creationId xmlns:p14="http://schemas.microsoft.com/office/powerpoint/2010/main" val="56249248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tIns="0">
            <a:normAutofit fontScale="90000"/>
          </a:bodyPr>
          <a:lstStyle/>
          <a:p>
            <a:pPr algn="ctr"/>
            <a: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  <a:t>Question 4</a:t>
            </a:r>
            <a:b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</a:br>
            <a:endParaRPr lang="fr-FR" sz="4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556792"/>
                <a:ext cx="8229600" cy="4767808"/>
              </a:xfrm>
              <a:ln w="57150">
                <a:noFill/>
              </a:ln>
            </p:spPr>
            <p:txBody>
              <a:bodyPr/>
              <a:lstStyle/>
              <a:p>
                <a:pPr marL="0" indent="0" algn="ctr">
                  <a:buNone/>
                </a:pPr>
                <a: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Compléter cet algorithme afin qu’il détermine si </a:t>
                </a:r>
                <a14:m>
                  <m:oMath xmlns:m="http://schemas.openxmlformats.org/officeDocument/2006/math">
                    <m:r>
                      <a:rPr lang="fr-FR" sz="3200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𝑓</m:t>
                    </m:r>
                  </m:oMath>
                </a14:m>
                <a: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a deux racines ou non :</a:t>
                </a:r>
              </a:p>
              <a:p>
                <a:pPr marL="0" indent="0" algn="ctr">
                  <a:buNone/>
                </a:pPr>
                <a:r>
                  <a:rPr lang="fr-FR" sz="24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(D désigne un nombre réel)</a:t>
                </a: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</a:endParaRP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</a:endParaRPr>
              </a:p>
            </p:txBody>
          </p:sp>
        </mc:Choice>
        <mc:Fallback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556792"/>
                <a:ext cx="8229600" cy="4767808"/>
              </a:xfrm>
              <a:blipFill>
                <a:blip r:embed="rId3"/>
                <a:stretch>
                  <a:fillRect l="-1111" t="-1660" r="-2074"/>
                </a:stretch>
              </a:blipFill>
              <a:ln w="57150">
                <a:noFill/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Rectangle 5"/>
          <p:cNvSpPr/>
          <p:nvPr/>
        </p:nvSpPr>
        <p:spPr>
          <a:xfrm>
            <a:off x="1403648" y="4293096"/>
            <a:ext cx="1800200" cy="288032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Rectangle 6"/>
          <p:cNvSpPr/>
          <p:nvPr/>
        </p:nvSpPr>
        <p:spPr>
          <a:xfrm>
            <a:off x="1547664" y="4437112"/>
            <a:ext cx="1080120" cy="504056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ZoneTexte 7"/>
          <p:cNvSpPr txBox="1"/>
          <p:nvPr/>
        </p:nvSpPr>
        <p:spPr>
          <a:xfrm>
            <a:off x="1393304" y="4293096"/>
            <a:ext cx="15945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/>
              <a:t>……………………</a:t>
            </a:r>
          </a:p>
        </p:txBody>
      </p:sp>
      <p:sp>
        <p:nvSpPr>
          <p:cNvPr id="9" name="ZoneTexte 8"/>
          <p:cNvSpPr txBox="1"/>
          <p:nvPr/>
        </p:nvSpPr>
        <p:spPr>
          <a:xfrm>
            <a:off x="1465312" y="4643844"/>
            <a:ext cx="15945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/>
              <a:t>…………………  :</a:t>
            </a:r>
          </a:p>
        </p:txBody>
      </p:sp>
      <p:sp>
        <p:nvSpPr>
          <p:cNvPr id="13" name="Rectangle 12"/>
          <p:cNvSpPr/>
          <p:nvPr/>
        </p:nvSpPr>
        <p:spPr>
          <a:xfrm>
            <a:off x="1403648" y="4244499"/>
            <a:ext cx="3096344" cy="333328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2" name="Image 11"/>
          <p:cNvPicPr/>
          <p:nvPr/>
        </p:nvPicPr>
        <p:blipFill rotWithShape="1">
          <a:blip r:embed="rId4"/>
          <a:srcRect b="9005"/>
          <a:stretch/>
        </p:blipFill>
        <p:spPr bwMode="auto">
          <a:xfrm>
            <a:off x="1423758" y="4267910"/>
            <a:ext cx="3076234" cy="24121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4" name="Image 13"/>
          <p:cNvPicPr/>
          <p:nvPr/>
        </p:nvPicPr>
        <p:blipFill>
          <a:blip r:embed="rId5"/>
          <a:stretch>
            <a:fillRect/>
          </a:stretch>
        </p:blipFill>
        <p:spPr>
          <a:xfrm>
            <a:off x="1115616" y="3318098"/>
            <a:ext cx="7277100" cy="2343150"/>
          </a:xfrm>
          <a:prstGeom prst="rect">
            <a:avLst/>
          </a:prstGeom>
          <a:ln>
            <a:solidFill>
              <a:srgbClr val="00B0F0"/>
            </a:solidFill>
          </a:ln>
        </p:spPr>
      </p:pic>
    </p:spTree>
    <p:extLst>
      <p:ext uri="{BB962C8B-B14F-4D97-AF65-F5344CB8AC3E}">
        <p14:creationId xmlns:p14="http://schemas.microsoft.com/office/powerpoint/2010/main" val="165413509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tIns="0">
            <a:normAutofit fontScale="90000"/>
          </a:bodyPr>
          <a:lstStyle/>
          <a:p>
            <a:pPr algn="ctr"/>
            <a: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  <a:t>Question 5</a:t>
            </a:r>
            <a:b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</a:br>
            <a:endParaRPr lang="fr-FR" sz="4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556792"/>
                <a:ext cx="8229600" cy="4767808"/>
              </a:xfrm>
            </p:spPr>
            <p:txBody>
              <a:bodyPr/>
              <a:lstStyle/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</a:endParaRPr>
              </a:p>
              <a:p>
                <a:pPr marL="0" indent="0" algn="ctr">
                  <a:buNone/>
                </a:pPr>
                <a:r>
                  <a:rPr lang="fr-FR" sz="3200" dirty="0">
                    <a:solidFill>
                      <a:schemeClr val="tx2"/>
                    </a:solidFill>
                  </a:rPr>
                  <a:t>A</a:t>
                </a:r>
                <a: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quoi correspond la valeur de </a:t>
                </a:r>
                <a:r>
                  <a:rPr lang="fr-FR" sz="3200" dirty="0">
                    <a:solidFill>
                      <a:schemeClr val="tx2"/>
                    </a:solidFill>
                  </a:rPr>
                  <a:t>m </a:t>
                </a:r>
                <a: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?</a:t>
                </a: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r>
                  <a:rPr lang="fr-FR" sz="3200" b="1" dirty="0">
                    <a:solidFill>
                      <a:schemeClr val="bg1"/>
                    </a:solidFill>
                  </a:rPr>
                  <a:t>m est le maximum ou le minimum de la fonction </a:t>
                </a:r>
                <a14:m>
                  <m:oMath xmlns:m="http://schemas.openxmlformats.org/officeDocument/2006/math">
                    <m:r>
                      <a:rPr lang="fr-FR" sz="3200" b="1" i="1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𝒇</m:t>
                    </m:r>
                  </m:oMath>
                </a14:m>
                <a:r>
                  <a:rPr lang="fr-FR" sz="3200" b="1" dirty="0">
                    <a:solidFill>
                      <a:schemeClr val="bg1"/>
                    </a:solidFill>
                  </a:rPr>
                  <a:t> sur </a:t>
                </a:r>
                <a14:m>
                  <m:oMath xmlns:m="http://schemas.openxmlformats.org/officeDocument/2006/math">
                    <m:r>
                      <a:rPr lang="fr-FR" sz="3200" b="1" i="1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ℝ</m:t>
                    </m:r>
                  </m:oMath>
                </a14:m>
                <a:r>
                  <a:rPr lang="fr-FR" sz="3200" b="1" dirty="0">
                    <a:solidFill>
                      <a:schemeClr val="bg1"/>
                    </a:solidFill>
                  </a:rPr>
                  <a:t>.</a:t>
                </a: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556792"/>
                <a:ext cx="8229600" cy="4767808"/>
              </a:xfrm>
              <a:blipFill>
                <a:blip r:embed="rId3"/>
                <a:stretch>
                  <a:fillRect b="-255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Image 4"/>
          <p:cNvPicPr/>
          <p:nvPr/>
        </p:nvPicPr>
        <p:blipFill>
          <a:blip r:embed="rId4"/>
          <a:stretch>
            <a:fillRect/>
          </a:stretch>
        </p:blipFill>
        <p:spPr>
          <a:xfrm>
            <a:off x="2267744" y="2986086"/>
            <a:ext cx="4419600" cy="1771650"/>
          </a:xfrm>
          <a:prstGeom prst="rect">
            <a:avLst/>
          </a:prstGeom>
          <a:ln>
            <a:solidFill>
              <a:srgbClr val="00B0F0"/>
            </a:solidFill>
          </a:ln>
        </p:spPr>
      </p:pic>
    </p:spTree>
    <p:extLst>
      <p:ext uri="{BB962C8B-B14F-4D97-AF65-F5344CB8AC3E}">
        <p14:creationId xmlns:p14="http://schemas.microsoft.com/office/powerpoint/2010/main" val="298325352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tIns="0">
            <a:normAutofit fontScale="90000"/>
          </a:bodyPr>
          <a:lstStyle/>
          <a:p>
            <a:pPr algn="ctr"/>
            <a: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  <a:t>Question 5</a:t>
            </a:r>
            <a:b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</a:br>
            <a:endParaRPr lang="fr-FR" sz="4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556792"/>
                <a:ext cx="8229600" cy="4767808"/>
              </a:xfrm>
            </p:spPr>
            <p:txBody>
              <a:bodyPr/>
              <a:lstStyle/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</a:endParaRPr>
              </a:p>
              <a:p>
                <a:pPr marL="0" indent="0" algn="ctr">
                  <a:buNone/>
                </a:pPr>
                <a:r>
                  <a:rPr lang="fr-FR" sz="3200" dirty="0">
                    <a:solidFill>
                      <a:schemeClr val="tx2"/>
                    </a:solidFill>
                  </a:rPr>
                  <a:t>A</a:t>
                </a:r>
                <a: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quoi correspond la valeur de </a:t>
                </a:r>
                <a:r>
                  <a:rPr lang="fr-FR" sz="3200" dirty="0">
                    <a:solidFill>
                      <a:schemeClr val="tx2"/>
                    </a:solidFill>
                  </a:rPr>
                  <a:t>m </a:t>
                </a:r>
                <a: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?</a:t>
                </a: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r>
                  <a:rPr lang="fr-FR" sz="3200" b="1" dirty="0">
                    <a:solidFill>
                      <a:srgbClr val="00B050"/>
                    </a:solidFill>
                  </a:rPr>
                  <a:t>m est le maximum ou le minimum de la fonction </a:t>
                </a:r>
                <a14:m>
                  <m:oMath xmlns:m="http://schemas.openxmlformats.org/officeDocument/2006/math">
                    <m:r>
                      <a:rPr lang="fr-FR" sz="3200" b="1" i="1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𝒇</m:t>
                    </m:r>
                  </m:oMath>
                </a14:m>
                <a:r>
                  <a:rPr lang="fr-FR" sz="3200" b="1" dirty="0">
                    <a:solidFill>
                      <a:srgbClr val="00B050"/>
                    </a:solidFill>
                  </a:rPr>
                  <a:t> sur </a:t>
                </a:r>
                <a14:m>
                  <m:oMath xmlns:m="http://schemas.openxmlformats.org/officeDocument/2006/math">
                    <m:r>
                      <a:rPr lang="fr-FR" sz="3200" b="1" i="1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ℝ</m:t>
                    </m:r>
                  </m:oMath>
                </a14:m>
                <a:r>
                  <a:rPr lang="fr-FR" sz="3200" b="1" dirty="0">
                    <a:solidFill>
                      <a:srgbClr val="00B050"/>
                    </a:solidFill>
                  </a:rPr>
                  <a:t>.</a:t>
                </a: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556792"/>
                <a:ext cx="8229600" cy="4767808"/>
              </a:xfrm>
              <a:blipFill>
                <a:blip r:embed="rId3"/>
                <a:stretch>
                  <a:fillRect b="-255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Image 4"/>
          <p:cNvPicPr/>
          <p:nvPr/>
        </p:nvPicPr>
        <p:blipFill>
          <a:blip r:embed="rId4"/>
          <a:stretch>
            <a:fillRect/>
          </a:stretch>
        </p:blipFill>
        <p:spPr>
          <a:xfrm>
            <a:off x="2267744" y="2986086"/>
            <a:ext cx="4419600" cy="1771650"/>
          </a:xfrm>
          <a:prstGeom prst="rect">
            <a:avLst/>
          </a:prstGeom>
          <a:ln>
            <a:solidFill>
              <a:srgbClr val="00B0F0"/>
            </a:solidFill>
          </a:ln>
        </p:spPr>
      </p:pic>
    </p:spTree>
    <p:extLst>
      <p:ext uri="{BB962C8B-B14F-4D97-AF65-F5344CB8AC3E}">
        <p14:creationId xmlns:p14="http://schemas.microsoft.com/office/powerpoint/2010/main" val="146371409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tIns="0">
            <a:normAutofit fontScale="90000"/>
          </a:bodyPr>
          <a:lstStyle/>
          <a:p>
            <a:pPr algn="ctr"/>
            <a: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  <a:t>Question 6</a:t>
            </a:r>
            <a:b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</a:br>
            <a:endParaRPr lang="fr-FR" sz="4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556792"/>
                <a:ext cx="8229600" cy="4767808"/>
              </a:xfrm>
            </p:spPr>
            <p:txBody>
              <a:bodyPr>
                <a:normAutofit/>
              </a:bodyPr>
              <a:lstStyle/>
              <a:p>
                <a:pPr marL="0" indent="0" algn="ctr">
                  <a:buNone/>
                </a:pPr>
                <a: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Voici la courbe représentative de la fonction </a:t>
                </a:r>
                <a14:m>
                  <m:oMath xmlns:m="http://schemas.openxmlformats.org/officeDocument/2006/math">
                    <m:r>
                      <a:rPr lang="fr-FR" sz="3200" i="1" dirty="0" smtClean="0">
                        <a:solidFill>
                          <a:schemeClr val="tx2"/>
                        </a:solidFill>
                        <a:latin typeface="Cambria Math"/>
                        <a:ea typeface="Cambria Math" panose="02040503050406030204" pitchFamily="18" charset="0"/>
                      </a:rPr>
                      <m:t>𝑓</m:t>
                    </m:r>
                  </m:oMath>
                </a14:m>
                <a: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définie par </a:t>
                </a:r>
                <a14:m>
                  <m:oMath xmlns:m="http://schemas.openxmlformats.org/officeDocument/2006/math">
                    <m:r>
                      <a:rPr lang="fr-FR" sz="3200" b="0" i="1" smtClean="0">
                        <a:solidFill>
                          <a:schemeClr val="tx2"/>
                        </a:solidFill>
                        <a:latin typeface="Cambria Math"/>
                        <a:ea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fr-FR" sz="32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FR" sz="3200" b="0" i="1" smtClean="0">
                            <a:solidFill>
                              <a:schemeClr val="tx2"/>
                            </a:solidFill>
                            <a:latin typeface="Cambria Math"/>
                            <a:ea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fr-FR" sz="3200" b="0" i="1" smtClean="0">
                        <a:solidFill>
                          <a:schemeClr val="tx2"/>
                        </a:solidFill>
                        <a:latin typeface="Cambria Math"/>
                        <a:ea typeface="Cambria Math" panose="02040503050406030204" pitchFamily="18" charset="0"/>
                      </a:rPr>
                      <m:t>=2</m:t>
                    </m:r>
                    <m:sSup>
                      <m:sSupPr>
                        <m:ctrlPr>
                          <a:rPr lang="fr-FR" sz="32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fr-FR" sz="3200" b="0" i="1" smtClean="0">
                            <a:solidFill>
                              <a:schemeClr val="tx2"/>
                            </a:solidFill>
                            <a:latin typeface="Cambria Math"/>
                            <a:ea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fr-FR" sz="3200" b="0" i="1" smtClean="0">
                            <a:solidFill>
                              <a:schemeClr val="tx2"/>
                            </a:solidFill>
                            <a:latin typeface="Cambria Math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fr-FR" sz="3200" b="0" i="1" smtClean="0">
                        <a:solidFill>
                          <a:schemeClr val="tx2"/>
                        </a:solidFill>
                        <a:latin typeface="Cambria Math"/>
                        <a:ea typeface="Cambria Math" panose="02040503050406030204" pitchFamily="18" charset="0"/>
                      </a:rPr>
                      <m:t>−5</m:t>
                    </m:r>
                    <m:r>
                      <a:rPr lang="fr-FR" sz="3200" b="0" i="1" smtClean="0">
                        <a:solidFill>
                          <a:schemeClr val="tx2"/>
                        </a:solidFill>
                        <a:latin typeface="Cambria Math"/>
                        <a:ea typeface="Cambria Math" panose="02040503050406030204" pitchFamily="18" charset="0"/>
                      </a:rPr>
                      <m:t>𝑥</m:t>
                    </m:r>
                    <m:r>
                      <a:rPr lang="fr-FR" sz="3200" b="0" i="1" smtClean="0">
                        <a:solidFill>
                          <a:schemeClr val="tx2"/>
                        </a:solidFill>
                        <a:latin typeface="Cambria Math"/>
                        <a:ea typeface="Cambria Math" panose="02040503050406030204" pitchFamily="18" charset="0"/>
                      </a:rPr>
                      <m:t>+1 :</m:t>
                    </m:r>
                  </m:oMath>
                </a14:m>
                <a: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</a:t>
                </a: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>
                  <a:spcBef>
                    <a:spcPts val="1200"/>
                  </a:spcBef>
                  <a:buNone/>
                </a:pPr>
                <a: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Que fait cet algorithme ?</a:t>
                </a: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556792"/>
                <a:ext cx="8229600" cy="4767808"/>
              </a:xfrm>
              <a:blipFill>
                <a:blip r:embed="rId3"/>
                <a:stretch>
                  <a:fillRect l="-1852" t="-1660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761084"/>
            <a:ext cx="3086100" cy="2324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Image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04468" y="2780928"/>
            <a:ext cx="4727972" cy="1735360"/>
          </a:xfrm>
          <a:prstGeom prst="rect">
            <a:avLst/>
          </a:prstGeom>
          <a:ln>
            <a:solidFill>
              <a:srgbClr val="00B0F0"/>
            </a:solidFill>
          </a:ln>
        </p:spPr>
      </p:pic>
    </p:spTree>
    <p:extLst>
      <p:ext uri="{BB962C8B-B14F-4D97-AF65-F5344CB8AC3E}">
        <p14:creationId xmlns:p14="http://schemas.microsoft.com/office/powerpoint/2010/main" val="417409212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tIns="0">
            <a:normAutofit fontScale="90000"/>
          </a:bodyPr>
          <a:lstStyle/>
          <a:p>
            <a:pPr algn="ctr"/>
            <a: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  <a:t>Question 6</a:t>
            </a:r>
            <a:b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</a:br>
            <a:endParaRPr lang="fr-FR" sz="4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556792"/>
                <a:ext cx="8229600" cy="4767808"/>
              </a:xfrm>
            </p:spPr>
            <p:txBody>
              <a:bodyPr>
                <a:normAutofit/>
              </a:bodyPr>
              <a:lstStyle/>
              <a:p>
                <a:pPr marL="0" indent="0" algn="ctr">
                  <a:buNone/>
                </a:pPr>
                <a: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Voici la courbe représentative de la fonction </a:t>
                </a:r>
                <a14:m>
                  <m:oMath xmlns:m="http://schemas.openxmlformats.org/officeDocument/2006/math">
                    <m:r>
                      <a:rPr lang="fr-FR" sz="3200" i="1" dirty="0" smtClean="0">
                        <a:solidFill>
                          <a:schemeClr val="tx2"/>
                        </a:solidFill>
                        <a:latin typeface="Cambria Math"/>
                        <a:ea typeface="Cambria Math" panose="02040503050406030204" pitchFamily="18" charset="0"/>
                      </a:rPr>
                      <m:t>𝑓</m:t>
                    </m:r>
                  </m:oMath>
                </a14:m>
                <a: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définie par </a:t>
                </a:r>
                <a14:m>
                  <m:oMath xmlns:m="http://schemas.openxmlformats.org/officeDocument/2006/math">
                    <m:r>
                      <a:rPr lang="fr-FR" sz="3200" b="0" i="1" smtClean="0">
                        <a:solidFill>
                          <a:schemeClr val="tx2"/>
                        </a:solidFill>
                        <a:latin typeface="Cambria Math"/>
                        <a:ea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fr-FR" sz="32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FR" sz="3200" b="0" i="1" smtClean="0">
                            <a:solidFill>
                              <a:schemeClr val="tx2"/>
                            </a:solidFill>
                            <a:latin typeface="Cambria Math"/>
                            <a:ea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fr-FR" sz="3200" b="0" i="1" smtClean="0">
                        <a:solidFill>
                          <a:schemeClr val="tx2"/>
                        </a:solidFill>
                        <a:latin typeface="Cambria Math"/>
                        <a:ea typeface="Cambria Math" panose="02040503050406030204" pitchFamily="18" charset="0"/>
                      </a:rPr>
                      <m:t>=2</m:t>
                    </m:r>
                    <m:sSup>
                      <m:sSupPr>
                        <m:ctrlPr>
                          <a:rPr lang="fr-FR" sz="32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fr-FR" sz="3200" b="0" i="1" smtClean="0">
                            <a:solidFill>
                              <a:schemeClr val="tx2"/>
                            </a:solidFill>
                            <a:latin typeface="Cambria Math"/>
                            <a:ea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fr-FR" sz="3200" b="0" i="1" smtClean="0">
                            <a:solidFill>
                              <a:schemeClr val="tx2"/>
                            </a:solidFill>
                            <a:latin typeface="Cambria Math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fr-FR" sz="3200" b="0" i="1" smtClean="0">
                        <a:solidFill>
                          <a:schemeClr val="tx2"/>
                        </a:solidFill>
                        <a:latin typeface="Cambria Math"/>
                        <a:ea typeface="Cambria Math" panose="02040503050406030204" pitchFamily="18" charset="0"/>
                      </a:rPr>
                      <m:t>−5</m:t>
                    </m:r>
                    <m:r>
                      <a:rPr lang="fr-FR" sz="3200" b="0" i="1" smtClean="0">
                        <a:solidFill>
                          <a:schemeClr val="tx2"/>
                        </a:solidFill>
                        <a:latin typeface="Cambria Math"/>
                        <a:ea typeface="Cambria Math" panose="02040503050406030204" pitchFamily="18" charset="0"/>
                      </a:rPr>
                      <m:t>𝑥</m:t>
                    </m:r>
                    <m:r>
                      <a:rPr lang="fr-FR" sz="3200" b="0" i="1" smtClean="0">
                        <a:solidFill>
                          <a:schemeClr val="tx2"/>
                        </a:solidFill>
                        <a:latin typeface="Cambria Math"/>
                        <a:ea typeface="Cambria Math" panose="02040503050406030204" pitchFamily="18" charset="0"/>
                      </a:rPr>
                      <m:t>+1 :</m:t>
                    </m:r>
                  </m:oMath>
                </a14:m>
                <a: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</a:t>
                </a: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>
                  <a:spcBef>
                    <a:spcPts val="1200"/>
                  </a:spcBef>
                  <a:buNone/>
                </a:pPr>
                <a: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Que fait cet algorithme ?</a:t>
                </a: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556792"/>
                <a:ext cx="8229600" cy="4767808"/>
              </a:xfrm>
              <a:blipFill>
                <a:blip r:embed="rId3"/>
                <a:stretch>
                  <a:fillRect l="-1852" t="-1660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761084"/>
            <a:ext cx="3086100" cy="2324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Image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04468" y="2780928"/>
            <a:ext cx="4727972" cy="1735360"/>
          </a:xfrm>
          <a:prstGeom prst="rect">
            <a:avLst/>
          </a:prstGeom>
          <a:ln>
            <a:solidFill>
              <a:srgbClr val="00B0F0"/>
            </a:solidFill>
          </a:ln>
        </p:spPr>
      </p:pic>
      <p:pic>
        <p:nvPicPr>
          <p:cNvPr id="6" name="Image 5"/>
          <p:cNvPicPr/>
          <p:nvPr/>
        </p:nvPicPr>
        <p:blipFill rotWithShape="1">
          <a:blip r:embed="rId6"/>
          <a:srcRect l="3005" t="3390" b="2380"/>
          <a:stretch/>
        </p:blipFill>
        <p:spPr bwMode="auto">
          <a:xfrm>
            <a:off x="5148064" y="4797152"/>
            <a:ext cx="1800200" cy="1849211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4157143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tIns="0">
            <a:normAutofit fontScale="90000"/>
          </a:bodyPr>
          <a:lstStyle/>
          <a:p>
            <a:pPr algn="ctr"/>
            <a: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  <a:t>Question 7</a:t>
            </a:r>
            <a:b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</a:br>
            <a:endParaRPr lang="fr-FR" sz="4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556792"/>
                <a:ext cx="8229600" cy="4767808"/>
              </a:xfrm>
            </p:spPr>
            <p:txBody>
              <a:bodyPr>
                <a:normAutofit fontScale="92500" lnSpcReduction="10000"/>
              </a:bodyPr>
              <a:lstStyle/>
              <a:p>
                <a:pPr marL="0" indent="0" algn="ctr">
                  <a:buNone/>
                </a:pPr>
                <a: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Voici la courbe représentative de la fonction </a:t>
                </a:r>
                <a14:m>
                  <m:oMath xmlns:m="http://schemas.openxmlformats.org/officeDocument/2006/math">
                    <m:r>
                      <a:rPr lang="fr-FR" sz="3200" i="1" dirty="0" smtClean="0">
                        <a:solidFill>
                          <a:schemeClr val="tx2"/>
                        </a:solidFill>
                        <a:latin typeface="Cambria Math"/>
                        <a:ea typeface="Cambria Math" panose="02040503050406030204" pitchFamily="18" charset="0"/>
                      </a:rPr>
                      <m:t>𝑓</m:t>
                    </m:r>
                  </m:oMath>
                </a14:m>
                <a: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définie par </a:t>
                </a:r>
                <a14:m>
                  <m:oMath xmlns:m="http://schemas.openxmlformats.org/officeDocument/2006/math">
                    <m:r>
                      <a:rPr lang="fr-FR" sz="3200" b="0" i="1" smtClean="0">
                        <a:solidFill>
                          <a:schemeClr val="tx2"/>
                        </a:solidFill>
                        <a:latin typeface="Cambria Math"/>
                        <a:ea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fr-FR" sz="32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FR" sz="3200" b="0" i="1" smtClean="0">
                            <a:solidFill>
                              <a:schemeClr val="tx2"/>
                            </a:solidFill>
                            <a:latin typeface="Cambria Math"/>
                            <a:ea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fr-FR" sz="3200" b="0" i="1" smtClean="0">
                        <a:solidFill>
                          <a:schemeClr val="tx2"/>
                        </a:solidFill>
                        <a:latin typeface="Cambria Math"/>
                        <a:ea typeface="Cambria Math" panose="02040503050406030204" pitchFamily="18" charset="0"/>
                      </a:rPr>
                      <m:t>=2</m:t>
                    </m:r>
                    <m:sSup>
                      <m:sSupPr>
                        <m:ctrlPr>
                          <a:rPr lang="fr-FR" sz="32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fr-FR" sz="3200" b="0" i="1" smtClean="0">
                            <a:solidFill>
                              <a:schemeClr val="tx2"/>
                            </a:solidFill>
                            <a:latin typeface="Cambria Math"/>
                            <a:ea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fr-FR" sz="3200" b="0" i="1" smtClean="0">
                            <a:solidFill>
                              <a:schemeClr val="tx2"/>
                            </a:solidFill>
                            <a:latin typeface="Cambria Math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fr-FR" sz="3200" b="0" i="1" smtClean="0">
                        <a:solidFill>
                          <a:schemeClr val="tx2"/>
                        </a:solidFill>
                        <a:latin typeface="Cambria Math"/>
                        <a:ea typeface="Cambria Math" panose="02040503050406030204" pitchFamily="18" charset="0"/>
                      </a:rPr>
                      <m:t>−5</m:t>
                    </m:r>
                    <m:r>
                      <a:rPr lang="fr-FR" sz="3200" b="0" i="1" smtClean="0">
                        <a:solidFill>
                          <a:schemeClr val="tx2"/>
                        </a:solidFill>
                        <a:latin typeface="Cambria Math"/>
                        <a:ea typeface="Cambria Math" panose="02040503050406030204" pitchFamily="18" charset="0"/>
                      </a:rPr>
                      <m:t>𝑥</m:t>
                    </m:r>
                    <m:r>
                      <a:rPr lang="fr-FR" sz="3200" b="0" i="1" smtClean="0">
                        <a:solidFill>
                          <a:schemeClr val="tx2"/>
                        </a:solidFill>
                        <a:latin typeface="Cambria Math"/>
                        <a:ea typeface="Cambria Math" panose="02040503050406030204" pitchFamily="18" charset="0"/>
                      </a:rPr>
                      <m:t>+1 :</m:t>
                    </m:r>
                  </m:oMath>
                </a14:m>
                <a: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    </a:t>
                </a:r>
                <a:r>
                  <a:rPr lang="fr-FR" sz="3200" b="1" dirty="0">
                    <a:solidFill>
                      <a:schemeClr val="bg1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OUI</a:t>
                </a: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spcBef>
                    <a:spcPts val="0"/>
                  </a:spcBef>
                  <a:buNone/>
                </a:pP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spcBef>
                    <a:spcPts val="0"/>
                  </a:spcBef>
                  <a:buNone/>
                </a:pPr>
                <a: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Cet algorithme permet-il de déterminer une valeur approchée à 0,01 près d’une racine de </a:t>
                </a:r>
                <a14:m>
                  <m:oMath xmlns:m="http://schemas.openxmlformats.org/officeDocument/2006/math">
                    <m:r>
                      <a:rPr lang="fr-FR" sz="3200" i="1" dirty="0">
                        <a:solidFill>
                          <a:schemeClr val="tx2"/>
                        </a:solidFill>
                        <a:latin typeface="Cambria Math"/>
                        <a:ea typeface="Cambria Math" panose="02040503050406030204" pitchFamily="18" charset="0"/>
                      </a:rPr>
                      <m:t>𝑓</m:t>
                    </m:r>
                  </m:oMath>
                </a14:m>
                <a: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?</a:t>
                </a: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556792"/>
                <a:ext cx="8229600" cy="4767808"/>
              </a:xfrm>
              <a:blipFill>
                <a:blip r:embed="rId3"/>
                <a:stretch>
                  <a:fillRect l="-222" t="-2682" r="-296" b="-1660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5860" y="2761084"/>
            <a:ext cx="3086100" cy="2324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Image 6"/>
          <p:cNvPicPr/>
          <p:nvPr/>
        </p:nvPicPr>
        <p:blipFill rotWithShape="1">
          <a:blip r:embed="rId5"/>
          <a:srcRect t="3497" b="2774"/>
          <a:stretch/>
        </p:blipFill>
        <p:spPr bwMode="auto">
          <a:xfrm>
            <a:off x="4355976" y="2771006"/>
            <a:ext cx="4174143" cy="2324100"/>
          </a:xfrm>
          <a:prstGeom prst="rect">
            <a:avLst/>
          </a:prstGeom>
          <a:ln>
            <a:solidFill>
              <a:srgbClr val="00B0F0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00361042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tIns="0">
            <a:normAutofit fontScale="90000"/>
          </a:bodyPr>
          <a:lstStyle/>
          <a:p>
            <a:pPr algn="ctr"/>
            <a: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  <a:t>Question 7</a:t>
            </a:r>
            <a:b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</a:br>
            <a:endParaRPr lang="fr-FR" sz="4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556792"/>
                <a:ext cx="8229600" cy="4767808"/>
              </a:xfrm>
            </p:spPr>
            <p:txBody>
              <a:bodyPr>
                <a:normAutofit fontScale="92500" lnSpcReduction="10000"/>
              </a:bodyPr>
              <a:lstStyle/>
              <a:p>
                <a:pPr marL="0" indent="0" algn="ctr">
                  <a:buNone/>
                </a:pPr>
                <a: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Voici la courbe représentative de la fonction </a:t>
                </a:r>
                <a14:m>
                  <m:oMath xmlns:m="http://schemas.openxmlformats.org/officeDocument/2006/math">
                    <m:r>
                      <a:rPr lang="fr-FR" sz="3200" i="1" dirty="0" smtClean="0">
                        <a:solidFill>
                          <a:schemeClr val="tx2"/>
                        </a:solidFill>
                        <a:latin typeface="Cambria Math"/>
                        <a:ea typeface="Cambria Math" panose="02040503050406030204" pitchFamily="18" charset="0"/>
                      </a:rPr>
                      <m:t>𝑓</m:t>
                    </m:r>
                  </m:oMath>
                </a14:m>
                <a: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définie par </a:t>
                </a:r>
                <a14:m>
                  <m:oMath xmlns:m="http://schemas.openxmlformats.org/officeDocument/2006/math">
                    <m:r>
                      <a:rPr lang="fr-FR" sz="3200" b="0" i="1" smtClean="0">
                        <a:solidFill>
                          <a:schemeClr val="tx2"/>
                        </a:solidFill>
                        <a:latin typeface="Cambria Math"/>
                        <a:ea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fr-FR" sz="32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FR" sz="3200" b="0" i="1" smtClean="0">
                            <a:solidFill>
                              <a:schemeClr val="tx2"/>
                            </a:solidFill>
                            <a:latin typeface="Cambria Math"/>
                            <a:ea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fr-FR" sz="3200" b="0" i="1" smtClean="0">
                        <a:solidFill>
                          <a:schemeClr val="tx2"/>
                        </a:solidFill>
                        <a:latin typeface="Cambria Math"/>
                        <a:ea typeface="Cambria Math" panose="02040503050406030204" pitchFamily="18" charset="0"/>
                      </a:rPr>
                      <m:t>=2</m:t>
                    </m:r>
                    <m:sSup>
                      <m:sSupPr>
                        <m:ctrlPr>
                          <a:rPr lang="fr-FR" sz="32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fr-FR" sz="3200" b="0" i="1" smtClean="0">
                            <a:solidFill>
                              <a:schemeClr val="tx2"/>
                            </a:solidFill>
                            <a:latin typeface="Cambria Math"/>
                            <a:ea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fr-FR" sz="3200" b="0" i="1" smtClean="0">
                            <a:solidFill>
                              <a:schemeClr val="tx2"/>
                            </a:solidFill>
                            <a:latin typeface="Cambria Math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fr-FR" sz="3200" b="0" i="1" smtClean="0">
                        <a:solidFill>
                          <a:schemeClr val="tx2"/>
                        </a:solidFill>
                        <a:latin typeface="Cambria Math"/>
                        <a:ea typeface="Cambria Math" panose="02040503050406030204" pitchFamily="18" charset="0"/>
                      </a:rPr>
                      <m:t>−5</m:t>
                    </m:r>
                    <m:r>
                      <a:rPr lang="fr-FR" sz="3200" b="0" i="1" smtClean="0">
                        <a:solidFill>
                          <a:schemeClr val="tx2"/>
                        </a:solidFill>
                        <a:latin typeface="Cambria Math"/>
                        <a:ea typeface="Cambria Math" panose="02040503050406030204" pitchFamily="18" charset="0"/>
                      </a:rPr>
                      <m:t>𝑥</m:t>
                    </m:r>
                    <m:r>
                      <a:rPr lang="fr-FR" sz="3200" b="0" i="1" smtClean="0">
                        <a:solidFill>
                          <a:schemeClr val="tx2"/>
                        </a:solidFill>
                        <a:latin typeface="Cambria Math"/>
                        <a:ea typeface="Cambria Math" panose="02040503050406030204" pitchFamily="18" charset="0"/>
                      </a:rPr>
                      <m:t>+1 :</m:t>
                    </m:r>
                  </m:oMath>
                </a14:m>
                <a: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    </a:t>
                </a:r>
                <a:r>
                  <a:rPr lang="fr-FR" sz="3200" b="1" dirty="0">
                    <a:solidFill>
                      <a:srgbClr val="00B05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OUI</a:t>
                </a: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spcBef>
                    <a:spcPts val="0"/>
                  </a:spcBef>
                  <a:buNone/>
                </a:pP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spcBef>
                    <a:spcPts val="0"/>
                  </a:spcBef>
                  <a:buNone/>
                </a:pPr>
                <a: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Cet algorithme permet-il de déterminer une valeur approchée à 0,01 près d’une racine de </a:t>
                </a:r>
                <a14:m>
                  <m:oMath xmlns:m="http://schemas.openxmlformats.org/officeDocument/2006/math">
                    <m:r>
                      <a:rPr lang="fr-FR" sz="3200" i="1" dirty="0">
                        <a:solidFill>
                          <a:schemeClr val="tx2"/>
                        </a:solidFill>
                        <a:latin typeface="Cambria Math"/>
                        <a:ea typeface="Cambria Math" panose="02040503050406030204" pitchFamily="18" charset="0"/>
                      </a:rPr>
                      <m:t>𝑓</m:t>
                    </m:r>
                  </m:oMath>
                </a14:m>
                <a: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?</a:t>
                </a: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556792"/>
                <a:ext cx="8229600" cy="4767808"/>
              </a:xfrm>
              <a:blipFill>
                <a:blip r:embed="rId3"/>
                <a:stretch>
                  <a:fillRect l="-222" t="-2682" r="-296" b="-1660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5860" y="2761084"/>
            <a:ext cx="3086100" cy="2324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Image 6"/>
          <p:cNvPicPr/>
          <p:nvPr/>
        </p:nvPicPr>
        <p:blipFill rotWithShape="1">
          <a:blip r:embed="rId5"/>
          <a:srcRect t="3497" b="2774"/>
          <a:stretch/>
        </p:blipFill>
        <p:spPr bwMode="auto">
          <a:xfrm>
            <a:off x="4358297" y="2761085"/>
            <a:ext cx="4174143" cy="2324100"/>
          </a:xfrm>
          <a:prstGeom prst="rect">
            <a:avLst/>
          </a:prstGeom>
          <a:ln>
            <a:solidFill>
              <a:srgbClr val="00B0F0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8" name="Parchemin horizontal 7"/>
          <p:cNvSpPr/>
          <p:nvPr/>
        </p:nvSpPr>
        <p:spPr>
          <a:xfrm>
            <a:off x="6948264" y="1916832"/>
            <a:ext cx="1152128" cy="576064"/>
          </a:xfrm>
          <a:prstGeom prst="horizontalScroll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773599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tIns="0">
            <a:normAutofit fontScale="90000"/>
          </a:bodyPr>
          <a:lstStyle/>
          <a:p>
            <a:pPr algn="ctr"/>
            <a: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  <a:t>Question 2</a:t>
            </a:r>
            <a:b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</a:br>
            <a:endParaRPr lang="fr-FR" sz="4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67544" y="1613520"/>
            <a:ext cx="8229600" cy="476780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fr-FR" sz="3200" dirty="0">
              <a:solidFill>
                <a:schemeClr val="tx2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pPr marL="0" indent="0" algn="ctr">
              <a:buNone/>
            </a:pPr>
            <a:endParaRPr lang="fr-FR" sz="3200" dirty="0">
              <a:solidFill>
                <a:schemeClr val="tx2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pPr marL="0" indent="0" algn="ctr">
              <a:buNone/>
            </a:pPr>
            <a:endParaRPr lang="fr-FR" sz="3200" dirty="0">
              <a:solidFill>
                <a:schemeClr val="tx2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pPr marL="0" indent="0" algn="ctr">
              <a:buNone/>
            </a:pPr>
            <a:endParaRPr lang="fr-FR" sz="3200" dirty="0">
              <a:solidFill>
                <a:schemeClr val="tx2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pPr marL="0" indent="0" algn="ctr">
              <a:buNone/>
            </a:pPr>
            <a:endParaRPr lang="fr-FR" sz="3200" dirty="0">
              <a:solidFill>
                <a:schemeClr val="tx2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pPr marL="0" indent="0" algn="ctr">
              <a:spcBef>
                <a:spcPts val="0"/>
              </a:spcBef>
              <a:buNone/>
            </a:pPr>
            <a:endParaRPr lang="fr-FR" sz="3200" dirty="0">
              <a:solidFill>
                <a:schemeClr val="tx2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pPr marL="0" indent="0" algn="ctr">
              <a:spcBef>
                <a:spcPts val="0"/>
              </a:spcBef>
              <a:buNone/>
            </a:pPr>
            <a:r>
              <a:rPr lang="fr-FR" sz="3200" dirty="0">
                <a:solidFill>
                  <a:schemeClr val="tx2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Ces deux algorithmes définissent-ils </a:t>
            </a:r>
          </a:p>
          <a:p>
            <a:pPr marL="0" indent="0" algn="ctr">
              <a:buNone/>
            </a:pPr>
            <a:r>
              <a:rPr lang="fr-FR" sz="3200" dirty="0">
                <a:solidFill>
                  <a:schemeClr val="tx2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la même fonction ?</a:t>
            </a:r>
          </a:p>
          <a:p>
            <a:pPr marL="0" indent="0" algn="ctr">
              <a:buNone/>
            </a:pPr>
            <a:endParaRPr lang="fr-FR" sz="3200" dirty="0">
              <a:solidFill>
                <a:schemeClr val="tx2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pPr marL="0" indent="0" algn="ctr">
              <a:buNone/>
            </a:pPr>
            <a:endParaRPr lang="fr-FR" sz="3200" dirty="0">
              <a:solidFill>
                <a:schemeClr val="tx2"/>
              </a:solidFill>
            </a:endParaRPr>
          </a:p>
        </p:txBody>
      </p:sp>
      <p:pic>
        <p:nvPicPr>
          <p:cNvPr id="8" name="Image 7"/>
          <p:cNvPicPr/>
          <p:nvPr/>
        </p:nvPicPr>
        <p:blipFill>
          <a:blip r:embed="rId3"/>
          <a:stretch>
            <a:fillRect/>
          </a:stretch>
        </p:blipFill>
        <p:spPr>
          <a:xfrm>
            <a:off x="3275856" y="1484784"/>
            <a:ext cx="2552700" cy="1771650"/>
          </a:xfrm>
          <a:prstGeom prst="rect">
            <a:avLst/>
          </a:prstGeom>
          <a:ln>
            <a:solidFill>
              <a:srgbClr val="00B0F0"/>
            </a:solidFill>
          </a:ln>
        </p:spPr>
      </p:pic>
      <p:pic>
        <p:nvPicPr>
          <p:cNvPr id="9" name="Image 8"/>
          <p:cNvPicPr/>
          <p:nvPr/>
        </p:nvPicPr>
        <p:blipFill>
          <a:blip r:embed="rId4"/>
          <a:stretch>
            <a:fillRect/>
          </a:stretch>
        </p:blipFill>
        <p:spPr>
          <a:xfrm>
            <a:off x="3177902" y="3482702"/>
            <a:ext cx="2762250" cy="1314450"/>
          </a:xfrm>
          <a:prstGeom prst="rect">
            <a:avLst/>
          </a:prstGeom>
          <a:ln>
            <a:solidFill>
              <a:srgbClr val="00B0F0"/>
            </a:solidFill>
          </a:ln>
        </p:spPr>
      </p:pic>
    </p:spTree>
    <p:extLst>
      <p:ext uri="{BB962C8B-B14F-4D97-AF65-F5344CB8AC3E}">
        <p14:creationId xmlns:p14="http://schemas.microsoft.com/office/powerpoint/2010/main" val="36755275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tIns="0">
            <a:normAutofit fontScale="90000"/>
          </a:bodyPr>
          <a:lstStyle/>
          <a:p>
            <a:pPr algn="ctr"/>
            <a: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  <a:t>Question 7</a:t>
            </a:r>
            <a:b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</a:br>
            <a:endParaRPr lang="fr-FR" sz="4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556792"/>
                <a:ext cx="8229600" cy="4767808"/>
              </a:xfrm>
            </p:spPr>
            <p:txBody>
              <a:bodyPr>
                <a:normAutofit fontScale="92500" lnSpcReduction="10000"/>
              </a:bodyPr>
              <a:lstStyle/>
              <a:p>
                <a:pPr marL="0" indent="0" algn="ctr">
                  <a:buNone/>
                </a:pPr>
                <a: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Voici la courbe représentative de la fonction </a:t>
                </a:r>
                <a14:m>
                  <m:oMath xmlns:m="http://schemas.openxmlformats.org/officeDocument/2006/math">
                    <m:r>
                      <a:rPr lang="fr-FR" sz="3200" i="1" dirty="0" smtClean="0">
                        <a:solidFill>
                          <a:schemeClr val="tx2"/>
                        </a:solidFill>
                        <a:latin typeface="Cambria Math"/>
                        <a:ea typeface="Cambria Math" panose="02040503050406030204" pitchFamily="18" charset="0"/>
                      </a:rPr>
                      <m:t>𝑓</m:t>
                    </m:r>
                  </m:oMath>
                </a14:m>
                <a: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définie par </a:t>
                </a:r>
                <a14:m>
                  <m:oMath xmlns:m="http://schemas.openxmlformats.org/officeDocument/2006/math">
                    <m:r>
                      <a:rPr lang="fr-FR" sz="3200" b="0" i="1" smtClean="0">
                        <a:solidFill>
                          <a:schemeClr val="tx2"/>
                        </a:solidFill>
                        <a:latin typeface="Cambria Math"/>
                        <a:ea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fr-FR" sz="32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FR" sz="3200" b="0" i="1" smtClean="0">
                            <a:solidFill>
                              <a:schemeClr val="tx2"/>
                            </a:solidFill>
                            <a:latin typeface="Cambria Math"/>
                            <a:ea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fr-FR" sz="3200" b="0" i="1" smtClean="0">
                        <a:solidFill>
                          <a:schemeClr val="tx2"/>
                        </a:solidFill>
                        <a:latin typeface="Cambria Math"/>
                        <a:ea typeface="Cambria Math" panose="02040503050406030204" pitchFamily="18" charset="0"/>
                      </a:rPr>
                      <m:t>=2</m:t>
                    </m:r>
                    <m:sSup>
                      <m:sSupPr>
                        <m:ctrlPr>
                          <a:rPr lang="fr-FR" sz="32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fr-FR" sz="3200" b="0" i="1" smtClean="0">
                            <a:solidFill>
                              <a:schemeClr val="tx2"/>
                            </a:solidFill>
                            <a:latin typeface="Cambria Math"/>
                            <a:ea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fr-FR" sz="3200" b="0" i="1" smtClean="0">
                            <a:solidFill>
                              <a:schemeClr val="tx2"/>
                            </a:solidFill>
                            <a:latin typeface="Cambria Math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fr-FR" sz="3200" b="0" i="1" smtClean="0">
                        <a:solidFill>
                          <a:schemeClr val="tx2"/>
                        </a:solidFill>
                        <a:latin typeface="Cambria Math"/>
                        <a:ea typeface="Cambria Math" panose="02040503050406030204" pitchFamily="18" charset="0"/>
                      </a:rPr>
                      <m:t>−5</m:t>
                    </m:r>
                    <m:r>
                      <a:rPr lang="fr-FR" sz="3200" b="0" i="1" smtClean="0">
                        <a:solidFill>
                          <a:schemeClr val="tx2"/>
                        </a:solidFill>
                        <a:latin typeface="Cambria Math"/>
                        <a:ea typeface="Cambria Math" panose="02040503050406030204" pitchFamily="18" charset="0"/>
                      </a:rPr>
                      <m:t>𝑥</m:t>
                    </m:r>
                    <m:r>
                      <a:rPr lang="fr-FR" sz="3200" b="0" i="1" smtClean="0">
                        <a:solidFill>
                          <a:schemeClr val="tx2"/>
                        </a:solidFill>
                        <a:latin typeface="Cambria Math"/>
                        <a:ea typeface="Cambria Math" panose="02040503050406030204" pitchFamily="18" charset="0"/>
                      </a:rPr>
                      <m:t>+1 :</m:t>
                    </m:r>
                  </m:oMath>
                </a14:m>
                <a: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    </a:t>
                </a:r>
                <a:r>
                  <a:rPr lang="fr-FR" sz="3200" b="1" dirty="0">
                    <a:solidFill>
                      <a:srgbClr val="00B05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OUI</a:t>
                </a: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spcBef>
                    <a:spcPts val="0"/>
                  </a:spcBef>
                  <a:buNone/>
                </a:pP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spcBef>
                    <a:spcPts val="0"/>
                  </a:spcBef>
                  <a:buNone/>
                </a:pPr>
                <a: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Cet algorithme permet-il de déterminer une valeur approchée à 0,01 prés d’une racine de </a:t>
                </a:r>
                <a14:m>
                  <m:oMath xmlns:m="http://schemas.openxmlformats.org/officeDocument/2006/math">
                    <m:r>
                      <a:rPr lang="fr-FR" sz="3200" i="1" dirty="0">
                        <a:solidFill>
                          <a:schemeClr val="tx2"/>
                        </a:solidFill>
                        <a:latin typeface="Cambria Math"/>
                        <a:ea typeface="Cambria Math" panose="02040503050406030204" pitchFamily="18" charset="0"/>
                      </a:rPr>
                      <m:t>𝑓</m:t>
                    </m:r>
                  </m:oMath>
                </a14:m>
                <a: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?</a:t>
                </a: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556792"/>
                <a:ext cx="8229600" cy="4767808"/>
              </a:xfrm>
              <a:blipFill>
                <a:blip r:embed="rId3"/>
                <a:stretch>
                  <a:fillRect l="-222" t="-2682" r="-296" b="-1660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5860" y="2761084"/>
            <a:ext cx="3086100" cy="2324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Image 6"/>
          <p:cNvPicPr/>
          <p:nvPr/>
        </p:nvPicPr>
        <p:blipFill rotWithShape="1">
          <a:blip r:embed="rId5"/>
          <a:srcRect t="3497" b="2774"/>
          <a:stretch/>
        </p:blipFill>
        <p:spPr bwMode="auto">
          <a:xfrm>
            <a:off x="4358297" y="2761085"/>
            <a:ext cx="4174143" cy="2324100"/>
          </a:xfrm>
          <a:prstGeom prst="rect">
            <a:avLst/>
          </a:prstGeom>
          <a:ln>
            <a:solidFill>
              <a:srgbClr val="00B0F0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8" name="Parchemin horizontal 7"/>
          <p:cNvSpPr/>
          <p:nvPr/>
        </p:nvSpPr>
        <p:spPr>
          <a:xfrm>
            <a:off x="6948264" y="1916832"/>
            <a:ext cx="1152128" cy="576064"/>
          </a:xfrm>
          <a:prstGeom prst="horizontalScroll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9" name="Connecteur droit avec flèche 8"/>
          <p:cNvCxnSpPr/>
          <p:nvPr/>
        </p:nvCxnSpPr>
        <p:spPr>
          <a:xfrm>
            <a:off x="981844" y="3861048"/>
            <a:ext cx="709836" cy="0"/>
          </a:xfrm>
          <a:prstGeom prst="straightConnector1">
            <a:avLst/>
          </a:prstGeom>
          <a:ln w="38100">
            <a:solidFill>
              <a:srgbClr val="FE30B4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necteur droit avec flèche 9"/>
          <p:cNvCxnSpPr/>
          <p:nvPr/>
        </p:nvCxnSpPr>
        <p:spPr>
          <a:xfrm flipH="1">
            <a:off x="1938586" y="3645024"/>
            <a:ext cx="545182" cy="464335"/>
          </a:xfrm>
          <a:prstGeom prst="straightConnector1">
            <a:avLst/>
          </a:prstGeom>
          <a:ln w="381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Rectangle 10"/>
              <p:cNvSpPr/>
              <p:nvPr/>
            </p:nvSpPr>
            <p:spPr>
              <a:xfrm>
                <a:off x="45741" y="3543399"/>
                <a:ext cx="1069875" cy="46166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fr-FR" sz="2400" b="1" i="1" smtClean="0">
                              <a:solidFill>
                                <a:srgbClr val="FE30B4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fr-FR" sz="2400" b="1" i="1">
                              <a:solidFill>
                                <a:srgbClr val="FE30B4"/>
                              </a:solidFill>
                              <a:latin typeface="Cambria Math"/>
                            </a:rPr>
                            <m:t>𝟎</m:t>
                          </m:r>
                          <m:r>
                            <a:rPr lang="fr-FR" sz="2400" b="1" i="1">
                              <a:solidFill>
                                <a:srgbClr val="FE30B4"/>
                              </a:solidFill>
                              <a:latin typeface="Cambria Math"/>
                            </a:rPr>
                            <m:t> ;</m:t>
                          </m:r>
                          <m:r>
                            <a:rPr lang="fr-FR" sz="2400" b="1" i="1">
                              <a:solidFill>
                                <a:srgbClr val="FE30B4"/>
                              </a:solidFill>
                              <a:latin typeface="Cambria Math"/>
                            </a:rPr>
                            <m:t>𝟏</m:t>
                          </m:r>
                        </m:e>
                      </m:d>
                    </m:oMath>
                  </m:oMathPara>
                </a14:m>
                <a:endParaRPr lang="fr-FR" sz="2400" dirty="0">
                  <a:solidFill>
                    <a:srgbClr val="FE30B4"/>
                  </a:solidFill>
                </a:endParaRPr>
              </a:p>
            </p:txBody>
          </p:sp>
        </mc:Choice>
        <mc:Fallback xmlns="">
          <p:sp>
            <p:nvSpPr>
              <p:cNvPr id="11" name="Rectangle 1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41" y="3543399"/>
                <a:ext cx="1069875" cy="461665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Ellipse 11"/>
          <p:cNvSpPr/>
          <p:nvPr/>
        </p:nvSpPr>
        <p:spPr>
          <a:xfrm>
            <a:off x="4222204" y="2636912"/>
            <a:ext cx="997868" cy="906487"/>
          </a:xfrm>
          <a:prstGeom prst="ellipse">
            <a:avLst/>
          </a:prstGeom>
          <a:noFill/>
          <a:ln>
            <a:solidFill>
              <a:srgbClr val="FE30B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Ellipse 12"/>
          <p:cNvSpPr/>
          <p:nvPr/>
        </p:nvSpPr>
        <p:spPr>
          <a:xfrm>
            <a:off x="5364088" y="3429569"/>
            <a:ext cx="936104" cy="503487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4" name="Image 13"/>
          <p:cNvPicPr/>
          <p:nvPr/>
        </p:nvPicPr>
        <p:blipFill rotWithShape="1">
          <a:blip r:embed="rId7"/>
          <a:srcRect t="31501" b="17643"/>
          <a:stretch/>
        </p:blipFill>
        <p:spPr bwMode="auto">
          <a:xfrm>
            <a:off x="1475656" y="6237312"/>
            <a:ext cx="5904656" cy="348751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71824812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tIns="0">
            <a:normAutofit fontScale="90000"/>
          </a:bodyPr>
          <a:lstStyle/>
          <a:p>
            <a:pPr algn="ctr"/>
            <a: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  <a:t>Question 8</a:t>
            </a:r>
            <a:b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</a:br>
            <a:endParaRPr lang="fr-FR" sz="4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268760"/>
                <a:ext cx="8229600" cy="4767808"/>
              </a:xfrm>
            </p:spPr>
            <p:txBody>
              <a:bodyPr>
                <a:normAutofit lnSpcReduction="10000"/>
              </a:bodyPr>
              <a:lstStyle/>
              <a:p>
                <a:pPr marL="0" indent="0" algn="ctr">
                  <a:buNone/>
                </a:pPr>
                <a: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Voici la courbe représentative de la fonction </a:t>
                </a:r>
                <a14:m>
                  <m:oMath xmlns:m="http://schemas.openxmlformats.org/officeDocument/2006/math">
                    <m:r>
                      <a:rPr lang="fr-FR" sz="3200" i="1" dirty="0" smtClean="0">
                        <a:solidFill>
                          <a:schemeClr val="tx2"/>
                        </a:solidFill>
                        <a:latin typeface="Cambria Math"/>
                        <a:ea typeface="Cambria Math" panose="02040503050406030204" pitchFamily="18" charset="0"/>
                      </a:rPr>
                      <m:t>𝑓</m:t>
                    </m:r>
                  </m:oMath>
                </a14:m>
                <a: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définie par </a:t>
                </a:r>
                <a14:m>
                  <m:oMath xmlns:m="http://schemas.openxmlformats.org/officeDocument/2006/math">
                    <m:r>
                      <a:rPr lang="fr-FR" sz="3200" b="0" i="1" smtClean="0">
                        <a:solidFill>
                          <a:schemeClr val="tx2"/>
                        </a:solidFill>
                        <a:latin typeface="Cambria Math"/>
                        <a:ea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fr-FR" sz="32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FR" sz="3200" b="0" i="1" smtClean="0">
                            <a:solidFill>
                              <a:schemeClr val="tx2"/>
                            </a:solidFill>
                            <a:latin typeface="Cambria Math"/>
                            <a:ea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fr-FR" sz="3200" b="0" i="1" smtClean="0">
                        <a:solidFill>
                          <a:schemeClr val="tx2"/>
                        </a:solidFill>
                        <a:latin typeface="Cambria Math"/>
                        <a:ea typeface="Cambria Math" panose="02040503050406030204" pitchFamily="18" charset="0"/>
                      </a:rPr>
                      <m:t>=2</m:t>
                    </m:r>
                    <m:sSup>
                      <m:sSupPr>
                        <m:ctrlPr>
                          <a:rPr lang="fr-FR" sz="32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fr-FR" sz="3200" b="0" i="1" smtClean="0">
                            <a:solidFill>
                              <a:schemeClr val="tx2"/>
                            </a:solidFill>
                            <a:latin typeface="Cambria Math"/>
                            <a:ea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fr-FR" sz="3200" b="0" i="1" smtClean="0">
                            <a:solidFill>
                              <a:schemeClr val="tx2"/>
                            </a:solidFill>
                            <a:latin typeface="Cambria Math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fr-FR" sz="3200" b="0" i="1" smtClean="0">
                        <a:solidFill>
                          <a:schemeClr val="tx2"/>
                        </a:solidFill>
                        <a:latin typeface="Cambria Math"/>
                        <a:ea typeface="Cambria Math" panose="02040503050406030204" pitchFamily="18" charset="0"/>
                      </a:rPr>
                      <m:t>−5</m:t>
                    </m:r>
                    <m:r>
                      <a:rPr lang="fr-FR" sz="3200" b="0" i="1" smtClean="0">
                        <a:solidFill>
                          <a:schemeClr val="tx2"/>
                        </a:solidFill>
                        <a:latin typeface="Cambria Math"/>
                        <a:ea typeface="Cambria Math" panose="02040503050406030204" pitchFamily="18" charset="0"/>
                      </a:rPr>
                      <m:t>𝑥</m:t>
                    </m:r>
                    <m:r>
                      <a:rPr lang="fr-FR" sz="3200" b="0" i="1" smtClean="0">
                        <a:solidFill>
                          <a:schemeClr val="tx2"/>
                        </a:solidFill>
                        <a:latin typeface="Cambria Math"/>
                        <a:ea typeface="Cambria Math" panose="02040503050406030204" pitchFamily="18" charset="0"/>
                      </a:rPr>
                      <m:t>+1 :</m:t>
                    </m:r>
                  </m:oMath>
                </a14:m>
                <a: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</a:t>
                </a: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lnSpc>
                    <a:spcPct val="110000"/>
                  </a:lnSpc>
                  <a:spcBef>
                    <a:spcPts val="1200"/>
                  </a:spcBef>
                  <a:buNone/>
                </a:pPr>
                <a: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Que représente X à la fin de cet algorithme ?</a:t>
                </a:r>
              </a:p>
              <a:p>
                <a:pPr marL="0" lvl="0" indent="0" algn="ctr">
                  <a:lnSpc>
                    <a:spcPct val="110000"/>
                  </a:lnSpc>
                  <a:spcBef>
                    <a:spcPts val="0"/>
                  </a:spcBef>
                  <a:buClr>
                    <a:srgbClr val="5BD078"/>
                  </a:buClr>
                  <a:buNone/>
                </a:pPr>
                <a:r>
                  <a:rPr lang="fr-FR" sz="3000" b="1" dirty="0">
                    <a:solidFill>
                      <a:schemeClr val="bg1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Il s’agit d’une valeur approchée de la racine de </a:t>
                </a:r>
                <a14:m>
                  <m:oMath xmlns:m="http://schemas.openxmlformats.org/officeDocument/2006/math">
                    <m:r>
                      <a:rPr lang="fr-FR" sz="3000" b="1" i="1">
                        <a:solidFill>
                          <a:schemeClr val="bg1"/>
                        </a:solidFill>
                        <a:latin typeface="Cambria Math"/>
                        <a:ea typeface="Cambria Math" panose="02040503050406030204" pitchFamily="18" charset="0"/>
                      </a:rPr>
                      <m:t>𝒇</m:t>
                    </m:r>
                    <m:r>
                      <a:rPr lang="fr-FR" sz="3000" b="1" i="1">
                        <a:solidFill>
                          <a:schemeClr val="bg1"/>
                        </a:solidFill>
                        <a:latin typeface="Cambria Math"/>
                        <a:ea typeface="Cambria Math" panose="02040503050406030204" pitchFamily="18" charset="0"/>
                      </a:rPr>
                      <m:t>(</m:t>
                    </m:r>
                    <m:r>
                      <a:rPr lang="fr-FR" sz="3000" b="1" i="1">
                        <a:solidFill>
                          <a:schemeClr val="bg1"/>
                        </a:solidFill>
                        <a:latin typeface="Cambria Math"/>
                        <a:ea typeface="Cambria Math" panose="02040503050406030204" pitchFamily="18" charset="0"/>
                      </a:rPr>
                      <m:t>𝒙</m:t>
                    </m:r>
                    <m:r>
                      <a:rPr lang="fr-FR" sz="3000" b="1" i="1">
                        <a:solidFill>
                          <a:schemeClr val="bg1"/>
                        </a:solidFill>
                        <a:latin typeface="Cambria Math"/>
                        <a:ea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fr-FR" sz="3000" b="1" dirty="0">
                    <a:solidFill>
                      <a:schemeClr val="bg1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la plus grande.</a:t>
                </a:r>
                <a:endParaRPr lang="fr-FR" sz="3200" dirty="0">
                  <a:solidFill>
                    <a:schemeClr val="bg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268760"/>
                <a:ext cx="8229600" cy="4767808"/>
              </a:xfrm>
              <a:blipFill>
                <a:blip r:embed="rId3"/>
                <a:stretch>
                  <a:fillRect l="-1037" t="-2685" b="-1918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2204864"/>
            <a:ext cx="3086100" cy="2324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Image 7"/>
          <p:cNvPicPr/>
          <p:nvPr/>
        </p:nvPicPr>
        <p:blipFill rotWithShape="1">
          <a:blip r:embed="rId5"/>
          <a:srcRect b="16568"/>
          <a:stretch/>
        </p:blipFill>
        <p:spPr bwMode="auto">
          <a:xfrm>
            <a:off x="4422812" y="2204864"/>
            <a:ext cx="3965612" cy="2324100"/>
          </a:xfrm>
          <a:prstGeom prst="rect">
            <a:avLst/>
          </a:prstGeom>
          <a:ln>
            <a:solidFill>
              <a:srgbClr val="00B0F0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598662712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tIns="0">
            <a:normAutofit fontScale="90000"/>
          </a:bodyPr>
          <a:lstStyle/>
          <a:p>
            <a:pPr algn="ctr"/>
            <a: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  <a:t>Question 8</a:t>
            </a:r>
            <a:b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</a:br>
            <a:endParaRPr lang="fr-FR" sz="4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268760"/>
                <a:ext cx="8229600" cy="4767808"/>
              </a:xfrm>
            </p:spPr>
            <p:txBody>
              <a:bodyPr>
                <a:normAutofit lnSpcReduction="10000"/>
              </a:bodyPr>
              <a:lstStyle/>
              <a:p>
                <a:pPr marL="0" indent="0" algn="ctr">
                  <a:buNone/>
                </a:pPr>
                <a: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Voici la courbe représentative de la fonction </a:t>
                </a:r>
                <a14:m>
                  <m:oMath xmlns:m="http://schemas.openxmlformats.org/officeDocument/2006/math">
                    <m:r>
                      <a:rPr lang="fr-FR" sz="3200" i="1" dirty="0" smtClean="0">
                        <a:solidFill>
                          <a:schemeClr val="tx2"/>
                        </a:solidFill>
                        <a:latin typeface="Cambria Math"/>
                        <a:ea typeface="Cambria Math" panose="02040503050406030204" pitchFamily="18" charset="0"/>
                      </a:rPr>
                      <m:t>𝑓</m:t>
                    </m:r>
                  </m:oMath>
                </a14:m>
                <a: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définie par </a:t>
                </a:r>
                <a14:m>
                  <m:oMath xmlns:m="http://schemas.openxmlformats.org/officeDocument/2006/math">
                    <m:r>
                      <a:rPr lang="fr-FR" sz="3200" b="0" i="1" smtClean="0">
                        <a:solidFill>
                          <a:schemeClr val="tx2"/>
                        </a:solidFill>
                        <a:latin typeface="Cambria Math"/>
                        <a:ea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fr-FR" sz="32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FR" sz="3200" b="0" i="1" smtClean="0">
                            <a:solidFill>
                              <a:schemeClr val="tx2"/>
                            </a:solidFill>
                            <a:latin typeface="Cambria Math"/>
                            <a:ea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fr-FR" sz="3200" b="0" i="1" smtClean="0">
                        <a:solidFill>
                          <a:schemeClr val="tx2"/>
                        </a:solidFill>
                        <a:latin typeface="Cambria Math"/>
                        <a:ea typeface="Cambria Math" panose="02040503050406030204" pitchFamily="18" charset="0"/>
                      </a:rPr>
                      <m:t>=2</m:t>
                    </m:r>
                    <m:sSup>
                      <m:sSupPr>
                        <m:ctrlPr>
                          <a:rPr lang="fr-FR" sz="32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fr-FR" sz="3200" b="0" i="1" smtClean="0">
                            <a:solidFill>
                              <a:schemeClr val="tx2"/>
                            </a:solidFill>
                            <a:latin typeface="Cambria Math"/>
                            <a:ea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fr-FR" sz="3200" b="0" i="1" smtClean="0">
                            <a:solidFill>
                              <a:schemeClr val="tx2"/>
                            </a:solidFill>
                            <a:latin typeface="Cambria Math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fr-FR" sz="3200" b="0" i="1" smtClean="0">
                        <a:solidFill>
                          <a:schemeClr val="tx2"/>
                        </a:solidFill>
                        <a:latin typeface="Cambria Math"/>
                        <a:ea typeface="Cambria Math" panose="02040503050406030204" pitchFamily="18" charset="0"/>
                      </a:rPr>
                      <m:t>−5</m:t>
                    </m:r>
                    <m:r>
                      <a:rPr lang="fr-FR" sz="3200" b="0" i="1" smtClean="0">
                        <a:solidFill>
                          <a:schemeClr val="tx2"/>
                        </a:solidFill>
                        <a:latin typeface="Cambria Math"/>
                        <a:ea typeface="Cambria Math" panose="02040503050406030204" pitchFamily="18" charset="0"/>
                      </a:rPr>
                      <m:t>𝑥</m:t>
                    </m:r>
                    <m:r>
                      <a:rPr lang="fr-FR" sz="3200" b="0" i="1" smtClean="0">
                        <a:solidFill>
                          <a:schemeClr val="tx2"/>
                        </a:solidFill>
                        <a:latin typeface="Cambria Math"/>
                        <a:ea typeface="Cambria Math" panose="02040503050406030204" pitchFamily="18" charset="0"/>
                      </a:rPr>
                      <m:t>+1 :</m:t>
                    </m:r>
                  </m:oMath>
                </a14:m>
                <a: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</a:t>
                </a: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lnSpc>
                    <a:spcPct val="110000"/>
                  </a:lnSpc>
                  <a:spcBef>
                    <a:spcPts val="1200"/>
                  </a:spcBef>
                  <a:buNone/>
                </a:pPr>
                <a: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Que représente X à la fin de cet algorithme ?</a:t>
                </a:r>
              </a:p>
              <a:p>
                <a:pPr marL="0" lvl="0" indent="0" algn="ctr">
                  <a:lnSpc>
                    <a:spcPct val="110000"/>
                  </a:lnSpc>
                  <a:spcBef>
                    <a:spcPts val="0"/>
                  </a:spcBef>
                  <a:buClr>
                    <a:srgbClr val="5BD078"/>
                  </a:buClr>
                  <a:buNone/>
                </a:pPr>
                <a:r>
                  <a:rPr lang="fr-FR" sz="3000" b="1" dirty="0">
                    <a:solidFill>
                      <a:srgbClr val="00B05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Il s’agit d’une valeur approchée de la racine de </a:t>
                </a:r>
                <a14:m>
                  <m:oMath xmlns:m="http://schemas.openxmlformats.org/officeDocument/2006/math">
                    <m:r>
                      <a:rPr lang="fr-FR" sz="3000" b="1" i="1">
                        <a:solidFill>
                          <a:srgbClr val="00B050"/>
                        </a:solidFill>
                        <a:latin typeface="Cambria Math"/>
                        <a:ea typeface="Cambria Math" panose="02040503050406030204" pitchFamily="18" charset="0"/>
                      </a:rPr>
                      <m:t>𝒇</m:t>
                    </m:r>
                    <m:r>
                      <a:rPr lang="fr-FR" sz="3000" b="1" i="1">
                        <a:solidFill>
                          <a:srgbClr val="00B050"/>
                        </a:solidFill>
                        <a:latin typeface="Cambria Math"/>
                        <a:ea typeface="Cambria Math" panose="02040503050406030204" pitchFamily="18" charset="0"/>
                      </a:rPr>
                      <m:t>(</m:t>
                    </m:r>
                    <m:r>
                      <a:rPr lang="fr-FR" sz="3000" b="1" i="1">
                        <a:solidFill>
                          <a:srgbClr val="00B050"/>
                        </a:solidFill>
                        <a:latin typeface="Cambria Math"/>
                        <a:ea typeface="Cambria Math" panose="02040503050406030204" pitchFamily="18" charset="0"/>
                      </a:rPr>
                      <m:t>𝒙</m:t>
                    </m:r>
                    <m:r>
                      <a:rPr lang="fr-FR" sz="3000" b="1" i="1">
                        <a:solidFill>
                          <a:srgbClr val="00B050"/>
                        </a:solidFill>
                        <a:latin typeface="Cambria Math"/>
                        <a:ea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fr-FR" sz="3000" b="1" dirty="0">
                    <a:solidFill>
                      <a:srgbClr val="00B05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la plus grande.</a:t>
                </a: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268760"/>
                <a:ext cx="8229600" cy="4767808"/>
              </a:xfrm>
              <a:blipFill>
                <a:blip r:embed="rId3"/>
                <a:stretch>
                  <a:fillRect l="-1037" t="-2685" b="-1918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2204864"/>
            <a:ext cx="3086100" cy="2324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Image 7"/>
          <p:cNvPicPr/>
          <p:nvPr/>
        </p:nvPicPr>
        <p:blipFill rotWithShape="1">
          <a:blip r:embed="rId5"/>
          <a:srcRect b="16568"/>
          <a:stretch/>
        </p:blipFill>
        <p:spPr bwMode="auto">
          <a:xfrm>
            <a:off x="4422812" y="2204864"/>
            <a:ext cx="3965612" cy="2324100"/>
          </a:xfrm>
          <a:prstGeom prst="rect">
            <a:avLst/>
          </a:prstGeom>
          <a:ln>
            <a:solidFill>
              <a:srgbClr val="00B0F0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288856897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tIns="0">
            <a:normAutofit fontScale="90000"/>
          </a:bodyPr>
          <a:lstStyle/>
          <a:p>
            <a:pPr algn="ctr"/>
            <a: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  <a:t>Question 8</a:t>
            </a:r>
            <a:b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</a:br>
            <a:endParaRPr lang="fr-FR" sz="4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268760"/>
                <a:ext cx="8229600" cy="4767808"/>
              </a:xfrm>
            </p:spPr>
            <p:txBody>
              <a:bodyPr>
                <a:normAutofit lnSpcReduction="10000"/>
              </a:bodyPr>
              <a:lstStyle/>
              <a:p>
                <a:pPr marL="0" indent="0" algn="ctr">
                  <a:buNone/>
                </a:pPr>
                <a: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Voici la courbe représentative de la fonction </a:t>
                </a:r>
                <a14:m>
                  <m:oMath xmlns:m="http://schemas.openxmlformats.org/officeDocument/2006/math">
                    <m:r>
                      <a:rPr lang="fr-FR" sz="3200" i="1" dirty="0" smtClean="0">
                        <a:solidFill>
                          <a:schemeClr val="tx2"/>
                        </a:solidFill>
                        <a:latin typeface="Cambria Math"/>
                        <a:ea typeface="Cambria Math" panose="02040503050406030204" pitchFamily="18" charset="0"/>
                      </a:rPr>
                      <m:t>𝑓</m:t>
                    </m:r>
                  </m:oMath>
                </a14:m>
                <a: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définie par </a:t>
                </a:r>
                <a14:m>
                  <m:oMath xmlns:m="http://schemas.openxmlformats.org/officeDocument/2006/math">
                    <m:r>
                      <a:rPr lang="fr-FR" sz="3200" b="0" i="1" smtClean="0">
                        <a:solidFill>
                          <a:schemeClr val="tx2"/>
                        </a:solidFill>
                        <a:latin typeface="Cambria Math"/>
                        <a:ea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fr-FR" sz="32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FR" sz="3200" b="0" i="1" smtClean="0">
                            <a:solidFill>
                              <a:schemeClr val="tx2"/>
                            </a:solidFill>
                            <a:latin typeface="Cambria Math"/>
                            <a:ea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fr-FR" sz="3200" b="0" i="1" smtClean="0">
                        <a:solidFill>
                          <a:schemeClr val="tx2"/>
                        </a:solidFill>
                        <a:latin typeface="Cambria Math"/>
                        <a:ea typeface="Cambria Math" panose="02040503050406030204" pitchFamily="18" charset="0"/>
                      </a:rPr>
                      <m:t>=2</m:t>
                    </m:r>
                    <m:sSup>
                      <m:sSupPr>
                        <m:ctrlPr>
                          <a:rPr lang="fr-FR" sz="32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fr-FR" sz="3200" b="0" i="1" smtClean="0">
                            <a:solidFill>
                              <a:schemeClr val="tx2"/>
                            </a:solidFill>
                            <a:latin typeface="Cambria Math"/>
                            <a:ea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fr-FR" sz="3200" b="0" i="1" smtClean="0">
                            <a:solidFill>
                              <a:schemeClr val="tx2"/>
                            </a:solidFill>
                            <a:latin typeface="Cambria Math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fr-FR" sz="3200" b="0" i="1" smtClean="0">
                        <a:solidFill>
                          <a:schemeClr val="tx2"/>
                        </a:solidFill>
                        <a:latin typeface="Cambria Math"/>
                        <a:ea typeface="Cambria Math" panose="02040503050406030204" pitchFamily="18" charset="0"/>
                      </a:rPr>
                      <m:t>−5</m:t>
                    </m:r>
                    <m:r>
                      <a:rPr lang="fr-FR" sz="3200" b="0" i="1" smtClean="0">
                        <a:solidFill>
                          <a:schemeClr val="tx2"/>
                        </a:solidFill>
                        <a:latin typeface="Cambria Math"/>
                        <a:ea typeface="Cambria Math" panose="02040503050406030204" pitchFamily="18" charset="0"/>
                      </a:rPr>
                      <m:t>𝑥</m:t>
                    </m:r>
                    <m:r>
                      <a:rPr lang="fr-FR" sz="3200" b="0" i="1" smtClean="0">
                        <a:solidFill>
                          <a:schemeClr val="tx2"/>
                        </a:solidFill>
                        <a:latin typeface="Cambria Math"/>
                        <a:ea typeface="Cambria Math" panose="02040503050406030204" pitchFamily="18" charset="0"/>
                      </a:rPr>
                      <m:t>+1 :</m:t>
                    </m:r>
                  </m:oMath>
                </a14:m>
                <a: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</a:t>
                </a: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lnSpc>
                    <a:spcPct val="110000"/>
                  </a:lnSpc>
                  <a:spcBef>
                    <a:spcPts val="1200"/>
                  </a:spcBef>
                  <a:buNone/>
                </a:pPr>
                <a: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Que représente X à la fin de cet algorithme ?</a:t>
                </a:r>
              </a:p>
              <a:p>
                <a:pPr marL="0" lvl="0" indent="0" algn="ctr">
                  <a:lnSpc>
                    <a:spcPct val="110000"/>
                  </a:lnSpc>
                  <a:spcBef>
                    <a:spcPts val="0"/>
                  </a:spcBef>
                  <a:buClr>
                    <a:srgbClr val="5BD078"/>
                  </a:buClr>
                  <a:buNone/>
                </a:pPr>
                <a:r>
                  <a:rPr lang="fr-FR" sz="3000" b="1" dirty="0">
                    <a:solidFill>
                      <a:srgbClr val="00B05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Il s’agit d’une valeur approchée de la racine de </a:t>
                </a:r>
                <a14:m>
                  <m:oMath xmlns:m="http://schemas.openxmlformats.org/officeDocument/2006/math">
                    <m:r>
                      <a:rPr lang="fr-FR" sz="3000" b="1" i="1">
                        <a:solidFill>
                          <a:srgbClr val="00B050"/>
                        </a:solidFill>
                        <a:latin typeface="Cambria Math"/>
                        <a:ea typeface="Cambria Math" panose="02040503050406030204" pitchFamily="18" charset="0"/>
                      </a:rPr>
                      <m:t>𝒇</m:t>
                    </m:r>
                    <m:r>
                      <a:rPr lang="fr-FR" sz="3000" b="1" i="1">
                        <a:solidFill>
                          <a:srgbClr val="00B050"/>
                        </a:solidFill>
                        <a:latin typeface="Cambria Math"/>
                        <a:ea typeface="Cambria Math" panose="02040503050406030204" pitchFamily="18" charset="0"/>
                      </a:rPr>
                      <m:t>(</m:t>
                    </m:r>
                    <m:r>
                      <a:rPr lang="fr-FR" sz="3000" b="1" i="1">
                        <a:solidFill>
                          <a:srgbClr val="00B050"/>
                        </a:solidFill>
                        <a:latin typeface="Cambria Math"/>
                        <a:ea typeface="Cambria Math" panose="02040503050406030204" pitchFamily="18" charset="0"/>
                      </a:rPr>
                      <m:t>𝒙</m:t>
                    </m:r>
                    <m:r>
                      <a:rPr lang="fr-FR" sz="3000" b="1" i="1">
                        <a:solidFill>
                          <a:srgbClr val="00B050"/>
                        </a:solidFill>
                        <a:latin typeface="Cambria Math"/>
                        <a:ea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fr-FR" sz="3000" b="1" dirty="0">
                    <a:solidFill>
                      <a:srgbClr val="00B05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la plus grande.</a:t>
                </a: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268760"/>
                <a:ext cx="8229600" cy="4767808"/>
              </a:xfrm>
              <a:blipFill>
                <a:blip r:embed="rId3"/>
                <a:stretch>
                  <a:fillRect l="-1037" t="-2685" b="-1918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2204864"/>
            <a:ext cx="3086100" cy="2324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Image 7"/>
          <p:cNvPicPr/>
          <p:nvPr/>
        </p:nvPicPr>
        <p:blipFill rotWithShape="1">
          <a:blip r:embed="rId5"/>
          <a:srcRect b="16568"/>
          <a:stretch/>
        </p:blipFill>
        <p:spPr bwMode="auto">
          <a:xfrm>
            <a:off x="4422812" y="2204864"/>
            <a:ext cx="3965612" cy="2324100"/>
          </a:xfrm>
          <a:prstGeom prst="rect">
            <a:avLst/>
          </a:prstGeom>
          <a:ln>
            <a:solidFill>
              <a:srgbClr val="00B0F0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6" name="Image 5"/>
          <p:cNvPicPr/>
          <p:nvPr/>
        </p:nvPicPr>
        <p:blipFill rotWithShape="1">
          <a:blip r:embed="rId6"/>
          <a:srcRect l="362" t="9765"/>
          <a:stretch/>
        </p:blipFill>
        <p:spPr>
          <a:xfrm>
            <a:off x="1547664" y="5949280"/>
            <a:ext cx="6480720" cy="576064"/>
          </a:xfrm>
          <a:prstGeom prst="rect">
            <a:avLst/>
          </a:prstGeom>
        </p:spPr>
      </p:pic>
      <p:cxnSp>
        <p:nvCxnSpPr>
          <p:cNvPr id="9" name="Connecteur droit avec flèche 8"/>
          <p:cNvCxnSpPr/>
          <p:nvPr/>
        </p:nvCxnSpPr>
        <p:spPr>
          <a:xfrm>
            <a:off x="2771800" y="2996952"/>
            <a:ext cx="576064" cy="576064"/>
          </a:xfrm>
          <a:prstGeom prst="straightConnector1">
            <a:avLst/>
          </a:prstGeom>
          <a:ln w="381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" name="Groupe 9"/>
          <p:cNvGrpSpPr/>
          <p:nvPr/>
        </p:nvGrpSpPr>
        <p:grpSpPr>
          <a:xfrm>
            <a:off x="1691680" y="3573016"/>
            <a:ext cx="1440160" cy="204457"/>
            <a:chOff x="1619672" y="4077072"/>
            <a:chExt cx="1440160" cy="204457"/>
          </a:xfrm>
        </p:grpSpPr>
        <p:cxnSp>
          <p:nvCxnSpPr>
            <p:cNvPr id="11" name="Connecteur droit 10"/>
            <p:cNvCxnSpPr/>
            <p:nvPr/>
          </p:nvCxnSpPr>
          <p:spPr>
            <a:xfrm>
              <a:off x="1619672" y="4281529"/>
              <a:ext cx="1440160" cy="0"/>
            </a:xfrm>
            <a:prstGeom prst="line">
              <a:avLst/>
            </a:prstGeom>
            <a:ln w="38100">
              <a:solidFill>
                <a:srgbClr val="FE30B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Connecteur droit 11"/>
            <p:cNvCxnSpPr/>
            <p:nvPr/>
          </p:nvCxnSpPr>
          <p:spPr>
            <a:xfrm>
              <a:off x="3059832" y="4077072"/>
              <a:ext cx="0" cy="186407"/>
            </a:xfrm>
            <a:prstGeom prst="line">
              <a:avLst/>
            </a:prstGeom>
            <a:ln w="38100">
              <a:solidFill>
                <a:srgbClr val="FE30B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Ellipse 12"/>
          <p:cNvSpPr/>
          <p:nvPr/>
        </p:nvSpPr>
        <p:spPr>
          <a:xfrm>
            <a:off x="4211960" y="2204864"/>
            <a:ext cx="1224136" cy="792088"/>
          </a:xfrm>
          <a:prstGeom prst="ellipse">
            <a:avLst/>
          </a:prstGeom>
          <a:noFill/>
          <a:ln>
            <a:solidFill>
              <a:srgbClr val="FE30B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Ellipse 13"/>
          <p:cNvSpPr/>
          <p:nvPr/>
        </p:nvSpPr>
        <p:spPr>
          <a:xfrm>
            <a:off x="5364088" y="2852936"/>
            <a:ext cx="864096" cy="504056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00231635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12675" y="2420888"/>
            <a:ext cx="4131733" cy="2324100"/>
          </a:xfrm>
          <a:prstGeom prst="rect">
            <a:avLst/>
          </a:prstGeom>
          <a:ln>
            <a:solidFill>
              <a:srgbClr val="00B0F0"/>
            </a:solidFill>
          </a:ln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tIns="0">
            <a:normAutofit fontScale="90000"/>
          </a:bodyPr>
          <a:lstStyle/>
          <a:p>
            <a:pPr algn="ctr"/>
            <a: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  <a:t>Question 9</a:t>
            </a:r>
            <a:b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</a:br>
            <a:endParaRPr lang="fr-FR" sz="4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556792"/>
                <a:ext cx="8229600" cy="4767808"/>
              </a:xfrm>
            </p:spPr>
            <p:txBody>
              <a:bodyPr>
                <a:normAutofit fontScale="92500" lnSpcReduction="10000"/>
              </a:bodyPr>
              <a:lstStyle/>
              <a:p>
                <a:pPr marL="0" indent="0" algn="ctr">
                  <a:buNone/>
                </a:pPr>
                <a: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Voici la courbe représentative de la fonction </a:t>
                </a:r>
                <a14:m>
                  <m:oMath xmlns:m="http://schemas.openxmlformats.org/officeDocument/2006/math">
                    <m:r>
                      <a:rPr lang="fr-FR" sz="3200" i="1" dirty="0" smtClean="0">
                        <a:solidFill>
                          <a:schemeClr val="tx2"/>
                        </a:solidFill>
                        <a:latin typeface="Cambria Math"/>
                        <a:ea typeface="Cambria Math" panose="02040503050406030204" pitchFamily="18" charset="0"/>
                      </a:rPr>
                      <m:t>𝑓</m:t>
                    </m:r>
                  </m:oMath>
                </a14:m>
                <a: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définie par </a:t>
                </a:r>
                <a14:m>
                  <m:oMath xmlns:m="http://schemas.openxmlformats.org/officeDocument/2006/math">
                    <m:r>
                      <a:rPr lang="fr-FR" sz="3200" b="0" i="1" smtClean="0">
                        <a:solidFill>
                          <a:schemeClr val="tx2"/>
                        </a:solidFill>
                        <a:latin typeface="Cambria Math"/>
                        <a:ea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fr-FR" sz="32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FR" sz="3200" b="0" i="1" smtClean="0">
                            <a:solidFill>
                              <a:schemeClr val="tx2"/>
                            </a:solidFill>
                            <a:latin typeface="Cambria Math"/>
                            <a:ea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fr-FR" sz="3200" b="0" i="1" smtClean="0">
                        <a:solidFill>
                          <a:schemeClr val="tx2"/>
                        </a:solidFill>
                        <a:latin typeface="Cambria Math"/>
                        <a:ea typeface="Cambria Math" panose="02040503050406030204" pitchFamily="18" charset="0"/>
                      </a:rPr>
                      <m:t>=−</m:t>
                    </m:r>
                    <m:sSup>
                      <m:sSupPr>
                        <m:ctrlPr>
                          <a:rPr lang="fr-FR" sz="32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fr-FR" sz="3200" b="0" i="1" smtClean="0">
                            <a:solidFill>
                              <a:schemeClr val="tx2"/>
                            </a:solidFill>
                            <a:latin typeface="Cambria Math"/>
                            <a:ea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fr-FR" sz="3200" b="0" i="1" smtClean="0">
                            <a:solidFill>
                              <a:schemeClr val="tx2"/>
                            </a:solidFill>
                            <a:latin typeface="Cambria Math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fr-FR" sz="3200" b="0" i="1" smtClean="0">
                        <a:solidFill>
                          <a:schemeClr val="tx2"/>
                        </a:solidFill>
                        <a:latin typeface="Cambria Math"/>
                        <a:ea typeface="Cambria Math" panose="02040503050406030204" pitchFamily="18" charset="0"/>
                      </a:rPr>
                      <m:t>+</m:t>
                    </m:r>
                    <m:r>
                      <a:rPr lang="fr-FR" sz="3200" b="0" i="1" smtClean="0">
                        <a:solidFill>
                          <a:schemeClr val="tx2"/>
                        </a:solidFill>
                        <a:latin typeface="Cambria Math"/>
                        <a:ea typeface="Cambria Math" panose="02040503050406030204" pitchFamily="18" charset="0"/>
                      </a:rPr>
                      <m:t>𝑥</m:t>
                    </m:r>
                    <m:r>
                      <a:rPr lang="fr-FR" sz="3200" b="0" i="1" smtClean="0">
                        <a:solidFill>
                          <a:schemeClr val="tx2"/>
                        </a:solidFill>
                        <a:latin typeface="Cambria Math"/>
                        <a:ea typeface="Cambria Math" panose="02040503050406030204" pitchFamily="18" charset="0"/>
                      </a:rPr>
                      <m:t>+1 :</m:t>
                    </m:r>
                  </m:oMath>
                </a14:m>
                <a: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</a:t>
                </a: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spcBef>
                    <a:spcPts val="0"/>
                  </a:spcBef>
                  <a:buNone/>
                </a:pP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spcBef>
                    <a:spcPts val="0"/>
                  </a:spcBef>
                  <a:buNone/>
                </a:pPr>
                <a: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Que contient X à la fin de l’algorithme ?</a:t>
                </a:r>
              </a:p>
              <a:p>
                <a:pPr marL="0" indent="0" algn="ctr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fr-FR" sz="3200" b="1" dirty="0">
                    <a:solidFill>
                      <a:schemeClr val="bg1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X contient </a:t>
                </a:r>
                <a14:m>
                  <m:oMath xmlns:m="http://schemas.openxmlformats.org/officeDocument/2006/math">
                    <m:r>
                      <a:rPr lang="fr-FR" sz="3200" b="1" i="1" smtClean="0">
                        <a:solidFill>
                          <a:schemeClr val="bg1"/>
                        </a:solidFill>
                        <a:latin typeface="Cambria Math"/>
                        <a:ea typeface="Cambria Math" panose="02040503050406030204" pitchFamily="18" charset="0"/>
                      </a:rPr>
                      <m:t>−</m:t>
                    </m:r>
                    <m:r>
                      <a:rPr lang="fr-FR" sz="3200" b="1" i="1" smtClean="0">
                        <a:solidFill>
                          <a:schemeClr val="bg1"/>
                        </a:solidFill>
                        <a:latin typeface="Cambria Math"/>
                        <a:ea typeface="Cambria Math" panose="02040503050406030204" pitchFamily="18" charset="0"/>
                      </a:rPr>
                      <m:t>𝟏</m:t>
                    </m:r>
                  </m:oMath>
                </a14:m>
                <a:r>
                  <a:rPr lang="fr-FR" sz="3200" b="1" dirty="0">
                    <a:solidFill>
                      <a:schemeClr val="bg1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car </a:t>
                </a:r>
              </a:p>
              <a:p>
                <a:pPr marL="0" indent="0" algn="ctr">
                  <a:spcBef>
                    <a:spcPts val="0"/>
                  </a:spcBef>
                  <a:buNone/>
                </a:pPr>
                <a:r>
                  <a:rPr lang="fr-FR" sz="3200" b="1" dirty="0">
                    <a:solidFill>
                      <a:schemeClr val="bg1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« on ne rentre pas dans la boucle ».</a:t>
                </a: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556792"/>
                <a:ext cx="8229600" cy="4767808"/>
              </a:xfrm>
              <a:blipFill>
                <a:blip r:embed="rId4"/>
                <a:stretch>
                  <a:fillRect t="-2682" b="-2937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7828" y="2420888"/>
            <a:ext cx="3086100" cy="2324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86902010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12675" y="2420888"/>
            <a:ext cx="4131733" cy="2324100"/>
          </a:xfrm>
          <a:prstGeom prst="rect">
            <a:avLst/>
          </a:prstGeom>
          <a:ln>
            <a:solidFill>
              <a:srgbClr val="00B0F0"/>
            </a:solidFill>
          </a:ln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tIns="0">
            <a:normAutofit fontScale="90000"/>
          </a:bodyPr>
          <a:lstStyle/>
          <a:p>
            <a:pPr algn="ctr"/>
            <a: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  <a:t>Question 9</a:t>
            </a:r>
            <a:b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</a:br>
            <a:endParaRPr lang="fr-FR" sz="4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556792"/>
                <a:ext cx="8229600" cy="4767808"/>
              </a:xfrm>
            </p:spPr>
            <p:txBody>
              <a:bodyPr>
                <a:normAutofit fontScale="92500" lnSpcReduction="10000"/>
              </a:bodyPr>
              <a:lstStyle/>
              <a:p>
                <a:pPr marL="0" indent="0" algn="ctr">
                  <a:buNone/>
                </a:pPr>
                <a: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Voici la courbe représentative de la fonction </a:t>
                </a:r>
                <a14:m>
                  <m:oMath xmlns:m="http://schemas.openxmlformats.org/officeDocument/2006/math">
                    <m:r>
                      <a:rPr lang="fr-FR" sz="3200" i="1" dirty="0" smtClean="0">
                        <a:solidFill>
                          <a:schemeClr val="tx2"/>
                        </a:solidFill>
                        <a:latin typeface="Cambria Math"/>
                        <a:ea typeface="Cambria Math" panose="02040503050406030204" pitchFamily="18" charset="0"/>
                      </a:rPr>
                      <m:t>𝑓</m:t>
                    </m:r>
                  </m:oMath>
                </a14:m>
                <a: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définie par </a:t>
                </a:r>
                <a14:m>
                  <m:oMath xmlns:m="http://schemas.openxmlformats.org/officeDocument/2006/math">
                    <m:r>
                      <a:rPr lang="fr-FR" sz="3200" b="0" i="1" smtClean="0">
                        <a:solidFill>
                          <a:schemeClr val="tx2"/>
                        </a:solidFill>
                        <a:latin typeface="Cambria Math"/>
                        <a:ea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fr-FR" sz="32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FR" sz="3200" b="0" i="1" smtClean="0">
                            <a:solidFill>
                              <a:schemeClr val="tx2"/>
                            </a:solidFill>
                            <a:latin typeface="Cambria Math"/>
                            <a:ea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fr-FR" sz="3200" b="0" i="1" smtClean="0">
                        <a:solidFill>
                          <a:schemeClr val="tx2"/>
                        </a:solidFill>
                        <a:latin typeface="Cambria Math"/>
                        <a:ea typeface="Cambria Math" panose="02040503050406030204" pitchFamily="18" charset="0"/>
                      </a:rPr>
                      <m:t>=−</m:t>
                    </m:r>
                    <m:sSup>
                      <m:sSupPr>
                        <m:ctrlPr>
                          <a:rPr lang="fr-FR" sz="32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fr-FR" sz="3200" b="0" i="1" smtClean="0">
                            <a:solidFill>
                              <a:schemeClr val="tx2"/>
                            </a:solidFill>
                            <a:latin typeface="Cambria Math"/>
                            <a:ea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fr-FR" sz="3200" b="0" i="1" smtClean="0">
                            <a:solidFill>
                              <a:schemeClr val="tx2"/>
                            </a:solidFill>
                            <a:latin typeface="Cambria Math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fr-FR" sz="3200" b="0" i="1" smtClean="0">
                        <a:solidFill>
                          <a:schemeClr val="tx2"/>
                        </a:solidFill>
                        <a:latin typeface="Cambria Math"/>
                        <a:ea typeface="Cambria Math" panose="02040503050406030204" pitchFamily="18" charset="0"/>
                      </a:rPr>
                      <m:t>+</m:t>
                    </m:r>
                    <m:r>
                      <a:rPr lang="fr-FR" sz="3200" b="0" i="1" smtClean="0">
                        <a:solidFill>
                          <a:schemeClr val="tx2"/>
                        </a:solidFill>
                        <a:latin typeface="Cambria Math"/>
                        <a:ea typeface="Cambria Math" panose="02040503050406030204" pitchFamily="18" charset="0"/>
                      </a:rPr>
                      <m:t>𝑥</m:t>
                    </m:r>
                    <m:r>
                      <a:rPr lang="fr-FR" sz="3200" b="0" i="1" smtClean="0">
                        <a:solidFill>
                          <a:schemeClr val="tx2"/>
                        </a:solidFill>
                        <a:latin typeface="Cambria Math"/>
                        <a:ea typeface="Cambria Math" panose="02040503050406030204" pitchFamily="18" charset="0"/>
                      </a:rPr>
                      <m:t>+1 :</m:t>
                    </m:r>
                  </m:oMath>
                </a14:m>
                <a: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</a:t>
                </a: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spcBef>
                    <a:spcPts val="0"/>
                  </a:spcBef>
                  <a:buNone/>
                </a:pP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spcBef>
                    <a:spcPts val="0"/>
                  </a:spcBef>
                  <a:buNone/>
                </a:pPr>
                <a: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Que contient X à la fin de l’algorithme ?</a:t>
                </a:r>
              </a:p>
              <a:p>
                <a:pPr marL="0" indent="0" algn="ctr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fr-FR" sz="3200" b="1" dirty="0">
                    <a:solidFill>
                      <a:srgbClr val="00B05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X contient </a:t>
                </a:r>
                <a14:m>
                  <m:oMath xmlns:m="http://schemas.openxmlformats.org/officeDocument/2006/math">
                    <m:r>
                      <a:rPr lang="fr-FR" sz="3200" b="1" i="1" smtClean="0">
                        <a:solidFill>
                          <a:srgbClr val="00B050"/>
                        </a:solidFill>
                        <a:latin typeface="Cambria Math"/>
                        <a:ea typeface="Cambria Math" panose="02040503050406030204" pitchFamily="18" charset="0"/>
                      </a:rPr>
                      <m:t>−</m:t>
                    </m:r>
                    <m:r>
                      <a:rPr lang="fr-FR" sz="3200" b="1" i="1" smtClean="0">
                        <a:solidFill>
                          <a:srgbClr val="00B050"/>
                        </a:solidFill>
                        <a:latin typeface="Cambria Math"/>
                        <a:ea typeface="Cambria Math" panose="02040503050406030204" pitchFamily="18" charset="0"/>
                      </a:rPr>
                      <m:t>𝟏</m:t>
                    </m:r>
                  </m:oMath>
                </a14:m>
                <a:r>
                  <a:rPr lang="fr-FR" sz="3200" b="1" dirty="0">
                    <a:solidFill>
                      <a:srgbClr val="00B05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car </a:t>
                </a:r>
              </a:p>
              <a:p>
                <a:pPr marL="0" indent="0" algn="ctr">
                  <a:spcBef>
                    <a:spcPts val="0"/>
                  </a:spcBef>
                  <a:buNone/>
                </a:pPr>
                <a:r>
                  <a:rPr lang="fr-FR" sz="3200" b="1" dirty="0">
                    <a:solidFill>
                      <a:srgbClr val="00B05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« on ne rentre pas dans la boucle ».</a:t>
                </a: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556792"/>
                <a:ext cx="8229600" cy="4767808"/>
              </a:xfrm>
              <a:blipFill rotWithShape="1">
                <a:blip r:embed="rId4"/>
                <a:stretch>
                  <a:fillRect t="-2682" b="-2937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7828" y="2420888"/>
            <a:ext cx="3086100" cy="2324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34200078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12675" y="2420888"/>
            <a:ext cx="4131733" cy="2324100"/>
          </a:xfrm>
          <a:prstGeom prst="rect">
            <a:avLst/>
          </a:prstGeom>
          <a:ln>
            <a:solidFill>
              <a:srgbClr val="00B0F0"/>
            </a:solidFill>
          </a:ln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tIns="0">
            <a:normAutofit fontScale="90000"/>
          </a:bodyPr>
          <a:lstStyle/>
          <a:p>
            <a:pPr algn="ctr"/>
            <a: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  <a:t>Question 9</a:t>
            </a:r>
            <a:b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</a:br>
            <a:endParaRPr lang="fr-FR" sz="4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556792"/>
                <a:ext cx="8229600" cy="4767808"/>
              </a:xfrm>
            </p:spPr>
            <p:txBody>
              <a:bodyPr>
                <a:normAutofit fontScale="92500" lnSpcReduction="10000"/>
              </a:bodyPr>
              <a:lstStyle/>
              <a:p>
                <a:pPr marL="0" indent="0" algn="ctr">
                  <a:buNone/>
                </a:pPr>
                <a: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Voici la courbe représentative de la fonction </a:t>
                </a:r>
                <a14:m>
                  <m:oMath xmlns:m="http://schemas.openxmlformats.org/officeDocument/2006/math">
                    <m:r>
                      <a:rPr lang="fr-FR" sz="3200" i="1" dirty="0" smtClean="0">
                        <a:solidFill>
                          <a:schemeClr val="tx2"/>
                        </a:solidFill>
                        <a:latin typeface="Cambria Math"/>
                        <a:ea typeface="Cambria Math" panose="02040503050406030204" pitchFamily="18" charset="0"/>
                      </a:rPr>
                      <m:t>𝑓</m:t>
                    </m:r>
                  </m:oMath>
                </a14:m>
                <a: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définie par </a:t>
                </a:r>
                <a14:m>
                  <m:oMath xmlns:m="http://schemas.openxmlformats.org/officeDocument/2006/math">
                    <m:r>
                      <a:rPr lang="fr-FR" sz="3200" b="0" i="1" smtClean="0">
                        <a:solidFill>
                          <a:schemeClr val="tx2"/>
                        </a:solidFill>
                        <a:latin typeface="Cambria Math"/>
                        <a:ea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fr-FR" sz="32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FR" sz="3200" b="0" i="1" smtClean="0">
                            <a:solidFill>
                              <a:schemeClr val="tx2"/>
                            </a:solidFill>
                            <a:latin typeface="Cambria Math"/>
                            <a:ea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fr-FR" sz="3200" b="0" i="1" smtClean="0">
                        <a:solidFill>
                          <a:schemeClr val="tx2"/>
                        </a:solidFill>
                        <a:latin typeface="Cambria Math"/>
                        <a:ea typeface="Cambria Math" panose="02040503050406030204" pitchFamily="18" charset="0"/>
                      </a:rPr>
                      <m:t>=−</m:t>
                    </m:r>
                    <m:sSup>
                      <m:sSupPr>
                        <m:ctrlPr>
                          <a:rPr lang="fr-FR" sz="32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fr-FR" sz="3200" b="0" i="1" smtClean="0">
                            <a:solidFill>
                              <a:schemeClr val="tx2"/>
                            </a:solidFill>
                            <a:latin typeface="Cambria Math"/>
                            <a:ea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fr-FR" sz="3200" b="0" i="1" smtClean="0">
                            <a:solidFill>
                              <a:schemeClr val="tx2"/>
                            </a:solidFill>
                            <a:latin typeface="Cambria Math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fr-FR" sz="3200" b="0" i="1" smtClean="0">
                        <a:solidFill>
                          <a:schemeClr val="tx2"/>
                        </a:solidFill>
                        <a:latin typeface="Cambria Math"/>
                        <a:ea typeface="Cambria Math" panose="02040503050406030204" pitchFamily="18" charset="0"/>
                      </a:rPr>
                      <m:t>+</m:t>
                    </m:r>
                    <m:r>
                      <a:rPr lang="fr-FR" sz="3200" b="0" i="1" smtClean="0">
                        <a:solidFill>
                          <a:schemeClr val="tx2"/>
                        </a:solidFill>
                        <a:latin typeface="Cambria Math"/>
                        <a:ea typeface="Cambria Math" panose="02040503050406030204" pitchFamily="18" charset="0"/>
                      </a:rPr>
                      <m:t>𝑥</m:t>
                    </m:r>
                    <m:r>
                      <a:rPr lang="fr-FR" sz="3200" b="0" i="1" smtClean="0">
                        <a:solidFill>
                          <a:schemeClr val="tx2"/>
                        </a:solidFill>
                        <a:latin typeface="Cambria Math"/>
                        <a:ea typeface="Cambria Math" panose="02040503050406030204" pitchFamily="18" charset="0"/>
                      </a:rPr>
                      <m:t>+1 :</m:t>
                    </m:r>
                  </m:oMath>
                </a14:m>
                <a: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</a:t>
                </a: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spcBef>
                    <a:spcPts val="0"/>
                  </a:spcBef>
                  <a:buNone/>
                </a:pP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spcBef>
                    <a:spcPts val="0"/>
                  </a:spcBef>
                  <a:buNone/>
                </a:pPr>
                <a: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Que contient X à la fin de l’algorithme ?</a:t>
                </a:r>
              </a:p>
              <a:p>
                <a:pPr marL="0" indent="0" algn="ctr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fr-FR" sz="3200" b="1" dirty="0">
                    <a:solidFill>
                      <a:srgbClr val="00B05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X contient </a:t>
                </a:r>
                <a14:m>
                  <m:oMath xmlns:m="http://schemas.openxmlformats.org/officeDocument/2006/math">
                    <m:r>
                      <a:rPr lang="fr-FR" sz="3200" b="1" i="1" smtClean="0">
                        <a:solidFill>
                          <a:srgbClr val="00B050"/>
                        </a:solidFill>
                        <a:latin typeface="Cambria Math"/>
                        <a:ea typeface="Cambria Math" panose="02040503050406030204" pitchFamily="18" charset="0"/>
                      </a:rPr>
                      <m:t>−</m:t>
                    </m:r>
                    <m:r>
                      <a:rPr lang="fr-FR" sz="3200" b="1" i="1" smtClean="0">
                        <a:solidFill>
                          <a:srgbClr val="00B050"/>
                        </a:solidFill>
                        <a:latin typeface="Cambria Math"/>
                        <a:ea typeface="Cambria Math" panose="02040503050406030204" pitchFamily="18" charset="0"/>
                      </a:rPr>
                      <m:t>𝟏</m:t>
                    </m:r>
                  </m:oMath>
                </a14:m>
                <a:r>
                  <a:rPr lang="fr-FR" sz="3200" b="1" dirty="0">
                    <a:solidFill>
                      <a:srgbClr val="00B05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car </a:t>
                </a:r>
              </a:p>
              <a:p>
                <a:pPr marL="0" indent="0" algn="ctr">
                  <a:spcBef>
                    <a:spcPts val="0"/>
                  </a:spcBef>
                  <a:buNone/>
                </a:pPr>
                <a:r>
                  <a:rPr lang="fr-FR" sz="3200" b="1" dirty="0">
                    <a:solidFill>
                      <a:srgbClr val="00B05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« on ne rentre pas dans la boucle ».</a:t>
                </a: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556792"/>
                <a:ext cx="8229600" cy="4767808"/>
              </a:xfrm>
              <a:blipFill rotWithShape="1">
                <a:blip r:embed="rId4"/>
                <a:stretch>
                  <a:fillRect t="-2682" b="-2937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7828" y="2420888"/>
            <a:ext cx="3086100" cy="2324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Connecteur droit avec flèche 5"/>
          <p:cNvCxnSpPr/>
          <p:nvPr/>
        </p:nvCxnSpPr>
        <p:spPr>
          <a:xfrm>
            <a:off x="1187624" y="3356992"/>
            <a:ext cx="504056" cy="288032"/>
          </a:xfrm>
          <a:prstGeom prst="straightConnector1">
            <a:avLst/>
          </a:prstGeom>
          <a:ln w="38100">
            <a:solidFill>
              <a:srgbClr val="FE30B4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Ellipse 7"/>
          <p:cNvSpPr/>
          <p:nvPr/>
        </p:nvSpPr>
        <p:spPr>
          <a:xfrm>
            <a:off x="3923928" y="2348880"/>
            <a:ext cx="1080120" cy="792657"/>
          </a:xfrm>
          <a:prstGeom prst="ellipse">
            <a:avLst/>
          </a:prstGeom>
          <a:noFill/>
          <a:ln>
            <a:solidFill>
              <a:srgbClr val="FE30B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Ellipse 4"/>
          <p:cNvSpPr/>
          <p:nvPr/>
        </p:nvSpPr>
        <p:spPr>
          <a:xfrm>
            <a:off x="5076056" y="3049669"/>
            <a:ext cx="864096" cy="523347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" name="Image 9"/>
          <p:cNvPicPr/>
          <p:nvPr/>
        </p:nvPicPr>
        <p:blipFill rotWithShape="1">
          <a:blip r:embed="rId6"/>
          <a:srcRect l="2610" t="7897" r="18075"/>
          <a:stretch/>
        </p:blipFill>
        <p:spPr bwMode="auto">
          <a:xfrm>
            <a:off x="3275856" y="6278594"/>
            <a:ext cx="1940322" cy="462774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725549339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Image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95936" y="2492896"/>
            <a:ext cx="4103239" cy="2324100"/>
          </a:xfrm>
          <a:prstGeom prst="rect">
            <a:avLst/>
          </a:prstGeom>
          <a:ln>
            <a:solidFill>
              <a:srgbClr val="00B0F0"/>
            </a:solidFill>
          </a:ln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tIns="0">
            <a:normAutofit fontScale="90000"/>
          </a:bodyPr>
          <a:lstStyle/>
          <a:p>
            <a:pPr algn="ctr"/>
            <a: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  <a:t>Question 10</a:t>
            </a:r>
            <a:b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</a:br>
            <a:endParaRPr lang="fr-FR" sz="4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556792"/>
                <a:ext cx="8229600" cy="4767808"/>
              </a:xfrm>
            </p:spPr>
            <p:txBody>
              <a:bodyPr>
                <a:normAutofit fontScale="92500" lnSpcReduction="10000"/>
              </a:bodyPr>
              <a:lstStyle/>
              <a:p>
                <a:pPr marL="0" indent="0" algn="ctr">
                  <a:buNone/>
                </a:pPr>
                <a: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Voici la courbe représentative de la fonction </a:t>
                </a:r>
                <a14:m>
                  <m:oMath xmlns:m="http://schemas.openxmlformats.org/officeDocument/2006/math">
                    <m:r>
                      <a:rPr lang="fr-FR" sz="3200" i="1" dirty="0" smtClean="0">
                        <a:solidFill>
                          <a:schemeClr val="tx2"/>
                        </a:solidFill>
                        <a:latin typeface="Cambria Math"/>
                        <a:ea typeface="Cambria Math" panose="02040503050406030204" pitchFamily="18" charset="0"/>
                      </a:rPr>
                      <m:t>𝑓</m:t>
                    </m:r>
                  </m:oMath>
                </a14:m>
                <a: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définie par </a:t>
                </a:r>
                <a14:m>
                  <m:oMath xmlns:m="http://schemas.openxmlformats.org/officeDocument/2006/math">
                    <m:r>
                      <a:rPr lang="fr-FR" sz="3200" b="0" i="1" smtClean="0">
                        <a:solidFill>
                          <a:schemeClr val="tx2"/>
                        </a:solidFill>
                        <a:latin typeface="Cambria Math"/>
                        <a:ea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fr-FR" sz="32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FR" sz="3200" b="0" i="1" smtClean="0">
                            <a:solidFill>
                              <a:schemeClr val="tx2"/>
                            </a:solidFill>
                            <a:latin typeface="Cambria Math"/>
                            <a:ea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fr-FR" sz="3200" b="0" i="1" smtClean="0">
                        <a:solidFill>
                          <a:schemeClr val="tx2"/>
                        </a:solidFill>
                        <a:latin typeface="Cambria Math"/>
                        <a:ea typeface="Cambria Math" panose="02040503050406030204" pitchFamily="18" charset="0"/>
                      </a:rPr>
                      <m:t>=−</m:t>
                    </m:r>
                    <m:sSup>
                      <m:sSupPr>
                        <m:ctrlPr>
                          <a:rPr lang="fr-FR" sz="32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fr-FR" sz="3200" b="0" i="1" smtClean="0">
                            <a:solidFill>
                              <a:schemeClr val="tx2"/>
                            </a:solidFill>
                            <a:latin typeface="Cambria Math"/>
                            <a:ea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fr-FR" sz="3200" b="0" i="1" smtClean="0">
                            <a:solidFill>
                              <a:schemeClr val="tx2"/>
                            </a:solidFill>
                            <a:latin typeface="Cambria Math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fr-FR" sz="3200" b="0" i="1" smtClean="0">
                        <a:solidFill>
                          <a:schemeClr val="tx2"/>
                        </a:solidFill>
                        <a:latin typeface="Cambria Math"/>
                        <a:ea typeface="Cambria Math" panose="02040503050406030204" pitchFamily="18" charset="0"/>
                      </a:rPr>
                      <m:t>+</m:t>
                    </m:r>
                    <m:r>
                      <a:rPr lang="fr-FR" sz="3200" b="0" i="1" smtClean="0">
                        <a:solidFill>
                          <a:schemeClr val="tx2"/>
                        </a:solidFill>
                        <a:latin typeface="Cambria Math"/>
                        <a:ea typeface="Cambria Math" panose="02040503050406030204" pitchFamily="18" charset="0"/>
                      </a:rPr>
                      <m:t>𝑥</m:t>
                    </m:r>
                    <m:r>
                      <a:rPr lang="fr-FR" sz="3200" b="0" i="1" smtClean="0">
                        <a:solidFill>
                          <a:schemeClr val="tx2"/>
                        </a:solidFill>
                        <a:latin typeface="Cambria Math"/>
                        <a:ea typeface="Cambria Math" panose="02040503050406030204" pitchFamily="18" charset="0"/>
                      </a:rPr>
                      <m:t>+1 :</m:t>
                    </m:r>
                  </m:oMath>
                </a14:m>
                <a: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</a:t>
                </a: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spcBef>
                    <a:spcPts val="0"/>
                  </a:spcBef>
                  <a:buNone/>
                </a:pP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spcBef>
                    <a:spcPts val="0"/>
                  </a:spcBef>
                  <a:buNone/>
                </a:pPr>
                <a: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Cet algorithme permet-il de déterminer une valeur approchée de la racine positive de </a:t>
                </a:r>
                <a14:m>
                  <m:oMath xmlns:m="http://schemas.openxmlformats.org/officeDocument/2006/math">
                    <m:r>
                      <a:rPr lang="fr-FR" sz="3200" i="1" dirty="0" smtClean="0">
                        <a:solidFill>
                          <a:schemeClr val="tx2"/>
                        </a:solidFill>
                        <a:latin typeface="Cambria Math"/>
                        <a:ea typeface="Cambria Math" panose="02040503050406030204" pitchFamily="18" charset="0"/>
                      </a:rPr>
                      <m:t>𝑓</m:t>
                    </m:r>
                  </m:oMath>
                </a14:m>
                <a: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?</a:t>
                </a:r>
              </a:p>
              <a:p>
                <a:pPr marL="0" indent="0" algn="ctr">
                  <a:spcBef>
                    <a:spcPts val="600"/>
                  </a:spcBef>
                  <a:buNone/>
                </a:pPr>
                <a:r>
                  <a:rPr lang="fr-FR" sz="3200" b="1" dirty="0">
                    <a:solidFill>
                      <a:schemeClr val="bg1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NON, cet algorithme ne « s’arrête » pas.</a:t>
                </a: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556792"/>
                <a:ext cx="8229600" cy="4767808"/>
              </a:xfrm>
              <a:blipFill>
                <a:blip r:embed="rId4"/>
                <a:stretch>
                  <a:fillRect t="-2682" b="-1277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2492896"/>
            <a:ext cx="3055239" cy="23008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26574571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Image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95936" y="2492896"/>
            <a:ext cx="4103239" cy="2324100"/>
          </a:xfrm>
          <a:prstGeom prst="rect">
            <a:avLst/>
          </a:prstGeom>
          <a:ln>
            <a:solidFill>
              <a:srgbClr val="00B0F0"/>
            </a:solidFill>
          </a:ln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tIns="0">
            <a:normAutofit fontScale="90000"/>
          </a:bodyPr>
          <a:lstStyle/>
          <a:p>
            <a:pPr algn="ctr"/>
            <a: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  <a:t>Question 10</a:t>
            </a:r>
            <a:b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</a:br>
            <a:endParaRPr lang="fr-FR" sz="4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556792"/>
                <a:ext cx="8229600" cy="4767808"/>
              </a:xfrm>
            </p:spPr>
            <p:txBody>
              <a:bodyPr>
                <a:normAutofit fontScale="92500" lnSpcReduction="10000"/>
              </a:bodyPr>
              <a:lstStyle/>
              <a:p>
                <a:pPr marL="0" indent="0" algn="ctr">
                  <a:buNone/>
                </a:pPr>
                <a: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Voici la courbe représentative de la fonction </a:t>
                </a:r>
                <a14:m>
                  <m:oMath xmlns:m="http://schemas.openxmlformats.org/officeDocument/2006/math">
                    <m:r>
                      <a:rPr lang="fr-FR" sz="3200" i="1" dirty="0" smtClean="0">
                        <a:solidFill>
                          <a:schemeClr val="tx2"/>
                        </a:solidFill>
                        <a:latin typeface="Cambria Math"/>
                        <a:ea typeface="Cambria Math" panose="02040503050406030204" pitchFamily="18" charset="0"/>
                      </a:rPr>
                      <m:t>𝑓</m:t>
                    </m:r>
                  </m:oMath>
                </a14:m>
                <a: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définie par </a:t>
                </a:r>
                <a14:m>
                  <m:oMath xmlns:m="http://schemas.openxmlformats.org/officeDocument/2006/math">
                    <m:r>
                      <a:rPr lang="fr-FR" sz="3200" b="0" i="1" smtClean="0">
                        <a:solidFill>
                          <a:schemeClr val="tx2"/>
                        </a:solidFill>
                        <a:latin typeface="Cambria Math"/>
                        <a:ea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fr-FR" sz="32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FR" sz="3200" b="0" i="1" smtClean="0">
                            <a:solidFill>
                              <a:schemeClr val="tx2"/>
                            </a:solidFill>
                            <a:latin typeface="Cambria Math"/>
                            <a:ea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fr-FR" sz="3200" b="0" i="1" smtClean="0">
                        <a:solidFill>
                          <a:schemeClr val="tx2"/>
                        </a:solidFill>
                        <a:latin typeface="Cambria Math"/>
                        <a:ea typeface="Cambria Math" panose="02040503050406030204" pitchFamily="18" charset="0"/>
                      </a:rPr>
                      <m:t>=−</m:t>
                    </m:r>
                    <m:sSup>
                      <m:sSupPr>
                        <m:ctrlPr>
                          <a:rPr lang="fr-FR" sz="32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fr-FR" sz="3200" b="0" i="1" smtClean="0">
                            <a:solidFill>
                              <a:schemeClr val="tx2"/>
                            </a:solidFill>
                            <a:latin typeface="Cambria Math"/>
                            <a:ea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fr-FR" sz="3200" b="0" i="1" smtClean="0">
                            <a:solidFill>
                              <a:schemeClr val="tx2"/>
                            </a:solidFill>
                            <a:latin typeface="Cambria Math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fr-FR" sz="3200" b="0" i="1" smtClean="0">
                        <a:solidFill>
                          <a:schemeClr val="tx2"/>
                        </a:solidFill>
                        <a:latin typeface="Cambria Math"/>
                        <a:ea typeface="Cambria Math" panose="02040503050406030204" pitchFamily="18" charset="0"/>
                      </a:rPr>
                      <m:t>+</m:t>
                    </m:r>
                    <m:r>
                      <a:rPr lang="fr-FR" sz="3200" b="0" i="1" smtClean="0">
                        <a:solidFill>
                          <a:schemeClr val="tx2"/>
                        </a:solidFill>
                        <a:latin typeface="Cambria Math"/>
                        <a:ea typeface="Cambria Math" panose="02040503050406030204" pitchFamily="18" charset="0"/>
                      </a:rPr>
                      <m:t>𝑥</m:t>
                    </m:r>
                    <m:r>
                      <a:rPr lang="fr-FR" sz="3200" b="0" i="1" smtClean="0">
                        <a:solidFill>
                          <a:schemeClr val="tx2"/>
                        </a:solidFill>
                        <a:latin typeface="Cambria Math"/>
                        <a:ea typeface="Cambria Math" panose="02040503050406030204" pitchFamily="18" charset="0"/>
                      </a:rPr>
                      <m:t>+1 :</m:t>
                    </m:r>
                  </m:oMath>
                </a14:m>
                <a: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</a:t>
                </a: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spcBef>
                    <a:spcPts val="0"/>
                  </a:spcBef>
                  <a:buNone/>
                </a:pP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spcBef>
                    <a:spcPts val="0"/>
                  </a:spcBef>
                  <a:buNone/>
                </a:pPr>
                <a: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Cet algorithme permet-il de déterminer une valeur approchée de la racine positive de </a:t>
                </a:r>
                <a14:m>
                  <m:oMath xmlns:m="http://schemas.openxmlformats.org/officeDocument/2006/math">
                    <m:r>
                      <a:rPr lang="fr-FR" sz="3200" i="1" dirty="0" smtClean="0">
                        <a:solidFill>
                          <a:schemeClr val="tx2"/>
                        </a:solidFill>
                        <a:latin typeface="Cambria Math"/>
                        <a:ea typeface="Cambria Math" panose="02040503050406030204" pitchFamily="18" charset="0"/>
                      </a:rPr>
                      <m:t>𝑓</m:t>
                    </m:r>
                  </m:oMath>
                </a14:m>
                <a: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?</a:t>
                </a:r>
              </a:p>
              <a:p>
                <a:pPr marL="0" indent="0" algn="ctr">
                  <a:spcBef>
                    <a:spcPts val="600"/>
                  </a:spcBef>
                  <a:buNone/>
                </a:pPr>
                <a:r>
                  <a:rPr lang="fr-FR" sz="3200" b="1" dirty="0">
                    <a:solidFill>
                      <a:srgbClr val="00B05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NON, cet algorithme ne « s’arrête » pas.</a:t>
                </a: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556792"/>
                <a:ext cx="8229600" cy="4767808"/>
              </a:xfrm>
              <a:blipFill>
                <a:blip r:embed="rId4"/>
                <a:stretch>
                  <a:fillRect t="-2682" b="-1277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2492896"/>
            <a:ext cx="3055239" cy="23008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30067807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Image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95936" y="2492896"/>
            <a:ext cx="4103239" cy="2324100"/>
          </a:xfrm>
          <a:prstGeom prst="rect">
            <a:avLst/>
          </a:prstGeom>
          <a:ln>
            <a:solidFill>
              <a:srgbClr val="00B0F0"/>
            </a:solidFill>
          </a:ln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tIns="0">
            <a:normAutofit fontScale="90000"/>
          </a:bodyPr>
          <a:lstStyle/>
          <a:p>
            <a:pPr algn="ctr"/>
            <a: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  <a:t>Question 10</a:t>
            </a:r>
            <a:b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</a:br>
            <a:endParaRPr lang="fr-FR" sz="4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556792"/>
                <a:ext cx="8229600" cy="4767808"/>
              </a:xfrm>
            </p:spPr>
            <p:txBody>
              <a:bodyPr>
                <a:normAutofit fontScale="92500" lnSpcReduction="10000"/>
              </a:bodyPr>
              <a:lstStyle/>
              <a:p>
                <a:pPr marL="0" indent="0" algn="ctr">
                  <a:buNone/>
                </a:pPr>
                <a: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Voici la courbe représentative de la fonction </a:t>
                </a:r>
                <a14:m>
                  <m:oMath xmlns:m="http://schemas.openxmlformats.org/officeDocument/2006/math">
                    <m:r>
                      <a:rPr lang="fr-FR" sz="3200" i="1" dirty="0" smtClean="0">
                        <a:solidFill>
                          <a:schemeClr val="tx2"/>
                        </a:solidFill>
                        <a:latin typeface="Cambria Math"/>
                        <a:ea typeface="Cambria Math" panose="02040503050406030204" pitchFamily="18" charset="0"/>
                      </a:rPr>
                      <m:t>𝑓</m:t>
                    </m:r>
                  </m:oMath>
                </a14:m>
                <a: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définie par </a:t>
                </a:r>
                <a14:m>
                  <m:oMath xmlns:m="http://schemas.openxmlformats.org/officeDocument/2006/math">
                    <m:r>
                      <a:rPr lang="fr-FR" sz="3200" b="0" i="1" smtClean="0">
                        <a:solidFill>
                          <a:schemeClr val="tx2"/>
                        </a:solidFill>
                        <a:latin typeface="Cambria Math"/>
                        <a:ea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fr-FR" sz="32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FR" sz="3200" b="0" i="1" smtClean="0">
                            <a:solidFill>
                              <a:schemeClr val="tx2"/>
                            </a:solidFill>
                            <a:latin typeface="Cambria Math"/>
                            <a:ea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fr-FR" sz="3200" b="0" i="1" smtClean="0">
                        <a:solidFill>
                          <a:schemeClr val="tx2"/>
                        </a:solidFill>
                        <a:latin typeface="Cambria Math"/>
                        <a:ea typeface="Cambria Math" panose="02040503050406030204" pitchFamily="18" charset="0"/>
                      </a:rPr>
                      <m:t>=−</m:t>
                    </m:r>
                    <m:sSup>
                      <m:sSupPr>
                        <m:ctrlPr>
                          <a:rPr lang="fr-FR" sz="32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fr-FR" sz="3200" b="0" i="1" smtClean="0">
                            <a:solidFill>
                              <a:schemeClr val="tx2"/>
                            </a:solidFill>
                            <a:latin typeface="Cambria Math"/>
                            <a:ea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fr-FR" sz="3200" b="0" i="1" smtClean="0">
                            <a:solidFill>
                              <a:schemeClr val="tx2"/>
                            </a:solidFill>
                            <a:latin typeface="Cambria Math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fr-FR" sz="3200" b="0" i="1" smtClean="0">
                        <a:solidFill>
                          <a:schemeClr val="tx2"/>
                        </a:solidFill>
                        <a:latin typeface="Cambria Math"/>
                        <a:ea typeface="Cambria Math" panose="02040503050406030204" pitchFamily="18" charset="0"/>
                      </a:rPr>
                      <m:t>+</m:t>
                    </m:r>
                    <m:r>
                      <a:rPr lang="fr-FR" sz="3200" b="0" i="1" smtClean="0">
                        <a:solidFill>
                          <a:schemeClr val="tx2"/>
                        </a:solidFill>
                        <a:latin typeface="Cambria Math"/>
                        <a:ea typeface="Cambria Math" panose="02040503050406030204" pitchFamily="18" charset="0"/>
                      </a:rPr>
                      <m:t>𝑥</m:t>
                    </m:r>
                    <m:r>
                      <a:rPr lang="fr-FR" sz="3200" b="0" i="1" smtClean="0">
                        <a:solidFill>
                          <a:schemeClr val="tx2"/>
                        </a:solidFill>
                        <a:latin typeface="Cambria Math"/>
                        <a:ea typeface="Cambria Math" panose="02040503050406030204" pitchFamily="18" charset="0"/>
                      </a:rPr>
                      <m:t>+1 :</m:t>
                    </m:r>
                  </m:oMath>
                </a14:m>
                <a: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</a:t>
                </a: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spcBef>
                    <a:spcPts val="0"/>
                  </a:spcBef>
                  <a:buNone/>
                </a:pP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spcBef>
                    <a:spcPts val="0"/>
                  </a:spcBef>
                  <a:buNone/>
                </a:pPr>
                <a: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Cet algorithme permet-il de déterminer une valeur approchée de la racine positive de </a:t>
                </a:r>
                <a14:m>
                  <m:oMath xmlns:m="http://schemas.openxmlformats.org/officeDocument/2006/math">
                    <m:r>
                      <a:rPr lang="fr-FR" sz="3200" i="1" dirty="0" smtClean="0">
                        <a:solidFill>
                          <a:schemeClr val="tx2"/>
                        </a:solidFill>
                        <a:latin typeface="Cambria Math"/>
                        <a:ea typeface="Cambria Math" panose="02040503050406030204" pitchFamily="18" charset="0"/>
                      </a:rPr>
                      <m:t>𝑓</m:t>
                    </m:r>
                  </m:oMath>
                </a14:m>
                <a: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?</a:t>
                </a:r>
              </a:p>
              <a:p>
                <a:pPr marL="0" indent="0" algn="ctr">
                  <a:spcBef>
                    <a:spcPts val="600"/>
                  </a:spcBef>
                  <a:buNone/>
                </a:pPr>
                <a:r>
                  <a:rPr lang="fr-FR" sz="3200" b="1" dirty="0">
                    <a:solidFill>
                      <a:srgbClr val="00B05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NON, cet algorithme ne « s’arrête » pas.</a:t>
                </a: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556792"/>
                <a:ext cx="8229600" cy="4767808"/>
              </a:xfrm>
              <a:blipFill>
                <a:blip r:embed="rId4"/>
                <a:stretch>
                  <a:fillRect t="-2682" b="-1277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2492896"/>
            <a:ext cx="3055239" cy="23008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2" name="Groupe 11"/>
          <p:cNvGrpSpPr/>
          <p:nvPr/>
        </p:nvGrpSpPr>
        <p:grpSpPr>
          <a:xfrm>
            <a:off x="1932187" y="3717032"/>
            <a:ext cx="1199653" cy="403944"/>
            <a:chOff x="1907704" y="3736892"/>
            <a:chExt cx="1224136" cy="412188"/>
          </a:xfrm>
        </p:grpSpPr>
        <p:cxnSp>
          <p:nvCxnSpPr>
            <p:cNvPr id="5" name="Connecteur droit 4"/>
            <p:cNvCxnSpPr/>
            <p:nvPr/>
          </p:nvCxnSpPr>
          <p:spPr>
            <a:xfrm>
              <a:off x="3131840" y="3736892"/>
              <a:ext cx="0" cy="412188"/>
            </a:xfrm>
            <a:prstGeom prst="line">
              <a:avLst/>
            </a:prstGeom>
            <a:ln w="38100">
              <a:solidFill>
                <a:srgbClr val="FE30B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Connecteur droit 10"/>
            <p:cNvCxnSpPr/>
            <p:nvPr/>
          </p:nvCxnSpPr>
          <p:spPr>
            <a:xfrm>
              <a:off x="1907704" y="4149080"/>
              <a:ext cx="1224136" cy="0"/>
            </a:xfrm>
            <a:prstGeom prst="line">
              <a:avLst/>
            </a:prstGeom>
            <a:ln w="38100">
              <a:solidFill>
                <a:srgbClr val="FE30B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Ellipse 12"/>
          <p:cNvSpPr/>
          <p:nvPr/>
        </p:nvSpPr>
        <p:spPr>
          <a:xfrm>
            <a:off x="3707904" y="2420888"/>
            <a:ext cx="1296144" cy="792088"/>
          </a:xfrm>
          <a:prstGeom prst="ellipse">
            <a:avLst/>
          </a:prstGeom>
          <a:noFill/>
          <a:ln>
            <a:solidFill>
              <a:srgbClr val="FE30B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Ellipse 13"/>
          <p:cNvSpPr/>
          <p:nvPr/>
        </p:nvSpPr>
        <p:spPr>
          <a:xfrm>
            <a:off x="5004048" y="3140968"/>
            <a:ext cx="864096" cy="504056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21" name="Connecteur droit avec flèche 20"/>
          <p:cNvCxnSpPr/>
          <p:nvPr/>
        </p:nvCxnSpPr>
        <p:spPr>
          <a:xfrm>
            <a:off x="3203848" y="4221088"/>
            <a:ext cx="216024" cy="432048"/>
          </a:xfrm>
          <a:prstGeom prst="straightConnector1">
            <a:avLst/>
          </a:prstGeom>
          <a:ln w="381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064559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tIns="0">
            <a:normAutofit fontScale="90000"/>
          </a:bodyPr>
          <a:lstStyle/>
          <a:p>
            <a:pPr algn="ctr"/>
            <a: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  <a:t>Question 3</a:t>
            </a:r>
            <a:b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</a:br>
            <a:endParaRPr lang="fr-FR" sz="4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556792"/>
                <a:ext cx="8229600" cy="4767808"/>
              </a:xfrm>
            </p:spPr>
            <p:txBody>
              <a:bodyPr>
                <a:normAutofit lnSpcReduction="10000"/>
              </a:bodyPr>
              <a:lstStyle/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14:m>
                  <m:oMath xmlns:m="http://schemas.openxmlformats.org/officeDocument/2006/math">
                    <m:r>
                      <a:rPr lang="fr-FR" sz="3200" b="1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𝒚</m:t>
                    </m:r>
                  </m:oMath>
                </a14:m>
                <a: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désignant un réel, </a:t>
                </a:r>
              </a:p>
              <a:p>
                <a:pPr marL="0" indent="0" algn="ctr">
                  <a:buNone/>
                </a:pPr>
                <a: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donner un algorithme définissant</a:t>
                </a:r>
              </a:p>
              <a:p>
                <a:pPr marL="0" indent="0" algn="ctr">
                  <a:buNone/>
                </a:pPr>
                <a: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la fonction d’expression :</a:t>
                </a:r>
              </a:p>
              <a:p>
                <a:pPr marL="0" indent="0" algn="ctr">
                  <a:buNone/>
                </a:pPr>
                <a:endParaRPr lang="fr-FR" sz="16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spcBef>
                    <a:spcPts val="120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3200" b="1" i="1" smtClean="0">
                          <a:solidFill>
                            <a:schemeClr val="tx2"/>
                          </a:solidFill>
                          <a:latin typeface="Cambria Math"/>
                          <a:ea typeface="Cambria Math" panose="02040503050406030204" pitchFamily="18" charset="0"/>
                        </a:rPr>
                        <m:t>−</m:t>
                      </m:r>
                      <m:r>
                        <a:rPr lang="fr-FR" sz="3200" b="1" i="1" smtClean="0">
                          <a:solidFill>
                            <a:schemeClr val="tx2"/>
                          </a:solidFill>
                          <a:latin typeface="Cambria Math"/>
                          <a:ea typeface="Cambria Math" panose="02040503050406030204" pitchFamily="18" charset="0"/>
                        </a:rPr>
                        <m:t>𝟑</m:t>
                      </m:r>
                      <m:sSup>
                        <m:sSupPr>
                          <m:ctrlPr>
                            <a:rPr lang="fr-FR" sz="32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fr-FR" sz="3200" b="1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fr-FR" sz="3200" b="1" i="1" smtClean="0">
                                  <a:solidFill>
                                    <a:schemeClr val="tx2"/>
                                  </a:solidFill>
                                  <a:latin typeface="Cambria Math"/>
                                  <a:ea typeface="Cambria Math" panose="02040503050406030204" pitchFamily="18" charset="0"/>
                                </a:rPr>
                                <m:t>𝒙</m:t>
                              </m:r>
                              <m:r>
                                <a:rPr lang="fr-FR" sz="3200" b="1" i="1" smtClean="0">
                                  <a:solidFill>
                                    <a:schemeClr val="tx2"/>
                                  </a:solidFill>
                                  <a:latin typeface="Cambria Math"/>
                                  <a:ea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fr-FR" sz="3200" b="1" i="1" smtClean="0">
                                  <a:solidFill>
                                    <a:schemeClr val="tx2"/>
                                  </a:solidFill>
                                  <a:latin typeface="Cambria Math"/>
                                  <a:ea typeface="Cambria Math" panose="02040503050406030204" pitchFamily="18" charset="0"/>
                                </a:rPr>
                                <m:t>𝟒</m:t>
                              </m:r>
                            </m:e>
                          </m:d>
                        </m:e>
                        <m:sup>
                          <m:r>
                            <a:rPr lang="fr-FR" sz="3200" b="1" i="1" smtClean="0">
                              <a:solidFill>
                                <a:schemeClr val="tx2"/>
                              </a:solidFill>
                              <a:latin typeface="Cambria Math"/>
                              <a:ea typeface="Cambria Math" panose="02040503050406030204" pitchFamily="18" charset="0"/>
                            </a:rPr>
                            <m:t>𝟐</m:t>
                          </m:r>
                        </m:sup>
                      </m:sSup>
                      <m:r>
                        <a:rPr lang="fr-FR" sz="3200" b="1" i="1" smtClean="0">
                          <a:solidFill>
                            <a:schemeClr val="tx2"/>
                          </a:solidFill>
                          <a:latin typeface="Cambria Math"/>
                          <a:ea typeface="Cambria Math" panose="02040503050406030204" pitchFamily="18" charset="0"/>
                        </a:rPr>
                        <m:t>+</m:t>
                      </m:r>
                      <m:r>
                        <a:rPr lang="fr-FR" sz="3200" b="1" i="1" smtClean="0">
                          <a:solidFill>
                            <a:schemeClr val="tx2"/>
                          </a:solidFill>
                          <a:latin typeface="Cambria Math"/>
                          <a:ea typeface="Cambria Math" panose="02040503050406030204" pitchFamily="18" charset="0"/>
                        </a:rPr>
                        <m:t>𝟖</m:t>
                      </m:r>
                    </m:oMath>
                  </m:oMathPara>
                </a14:m>
                <a:endParaRPr lang="fr-FR" sz="3200" b="1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556792"/>
                <a:ext cx="8229600" cy="4767808"/>
              </a:xfr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Rectangle 6"/>
          <p:cNvSpPr/>
          <p:nvPr/>
        </p:nvSpPr>
        <p:spPr>
          <a:xfrm>
            <a:off x="1691680" y="2132856"/>
            <a:ext cx="1944216" cy="792088"/>
          </a:xfrm>
          <a:prstGeom prst="rect">
            <a:avLst/>
          </a:prstGeom>
          <a:ln w="57150">
            <a:solidFill>
              <a:schemeClr val="bg1"/>
            </a:solidFill>
          </a:ln>
          <a:effectLst>
            <a:softEdge rad="0"/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6" name="Image 5"/>
          <p:cNvPicPr/>
          <p:nvPr/>
        </p:nvPicPr>
        <p:blipFill>
          <a:blip r:embed="rId4"/>
          <a:stretch>
            <a:fillRect/>
          </a:stretch>
        </p:blipFill>
        <p:spPr>
          <a:xfrm>
            <a:off x="3275856" y="1813942"/>
            <a:ext cx="2667000" cy="1543050"/>
          </a:xfrm>
          <a:prstGeom prst="rect">
            <a:avLst/>
          </a:prstGeom>
          <a:ln>
            <a:solidFill>
              <a:srgbClr val="00B0F0"/>
            </a:solidFill>
          </a:ln>
        </p:spPr>
      </p:pic>
      <p:sp>
        <p:nvSpPr>
          <p:cNvPr id="5" name="Rectangle 4"/>
          <p:cNvSpPr/>
          <p:nvPr/>
        </p:nvSpPr>
        <p:spPr>
          <a:xfrm>
            <a:off x="4283968" y="2276872"/>
            <a:ext cx="720080" cy="252028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Rectangle 9"/>
          <p:cNvSpPr/>
          <p:nvPr/>
        </p:nvSpPr>
        <p:spPr>
          <a:xfrm>
            <a:off x="4355976" y="2636912"/>
            <a:ext cx="1512168" cy="288032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ZoneTexte 3"/>
          <p:cNvSpPr txBox="1"/>
          <p:nvPr/>
        </p:nvSpPr>
        <p:spPr>
          <a:xfrm>
            <a:off x="4283968" y="2195572"/>
            <a:ext cx="1080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…………….</a:t>
            </a:r>
          </a:p>
        </p:txBody>
      </p:sp>
      <p:sp>
        <p:nvSpPr>
          <p:cNvPr id="11" name="ZoneTexte 10"/>
          <p:cNvSpPr txBox="1"/>
          <p:nvPr/>
        </p:nvSpPr>
        <p:spPr>
          <a:xfrm>
            <a:off x="4283968" y="2564904"/>
            <a:ext cx="1080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…………….</a:t>
            </a:r>
          </a:p>
        </p:txBody>
      </p:sp>
    </p:spTree>
    <p:extLst>
      <p:ext uri="{BB962C8B-B14F-4D97-AF65-F5344CB8AC3E}">
        <p14:creationId xmlns:p14="http://schemas.microsoft.com/office/powerpoint/2010/main" val="2759090944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533400" y="1844824"/>
            <a:ext cx="7851648" cy="1828800"/>
          </a:xfrm>
        </p:spPr>
        <p:txBody>
          <a:bodyPr anchor="ctr">
            <a:normAutofit/>
          </a:bodyPr>
          <a:lstStyle/>
          <a:p>
            <a:pPr algn="ctr"/>
            <a:r>
              <a:rPr lang="fr-FR" sz="8000" dirty="0"/>
              <a:t>Fin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467544" y="4124672"/>
            <a:ext cx="8359080" cy="1752600"/>
          </a:xfrm>
        </p:spPr>
        <p:txBody>
          <a:bodyPr anchor="ctr"/>
          <a:lstStyle/>
          <a:p>
            <a:pPr algn="ctr"/>
            <a:r>
              <a:rPr lang="fr-FR" dirty="0"/>
              <a:t>Activités mentales et automatismes en classe de première</a:t>
            </a:r>
          </a:p>
          <a:p>
            <a:pPr algn="ctr"/>
            <a:r>
              <a:rPr lang="fr-FR" dirty="0">
                <a:latin typeface="+mj-lt"/>
              </a:rPr>
              <a:t>IREM de Clermont-Ferrand</a:t>
            </a:r>
          </a:p>
        </p:txBody>
      </p:sp>
    </p:spTree>
    <p:extLst>
      <p:ext uri="{BB962C8B-B14F-4D97-AF65-F5344CB8AC3E}">
        <p14:creationId xmlns:p14="http://schemas.microsoft.com/office/powerpoint/2010/main" val="23562654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556792"/>
                <a:ext cx="8229600" cy="4767808"/>
              </a:xfrm>
            </p:spPr>
            <p:txBody>
              <a:bodyPr/>
              <a:lstStyle/>
              <a:p>
                <a:pPr marL="0" indent="0" algn="ctr">
                  <a:buNone/>
                </a:pPr>
                <a:r>
                  <a:rPr lang="fr-FR" sz="3600" dirty="0">
                    <a:solidFill>
                      <a:schemeClr val="tx2"/>
                    </a:solidFill>
                  </a:rPr>
                  <a:t>On considère la fonction polynôme du second degré définie par :</a:t>
                </a:r>
              </a:p>
              <a:p>
                <a:pPr marL="0" indent="0" algn="ctr">
                  <a:buNone/>
                </a:pPr>
                <a:endParaRPr lang="fr-FR" sz="3600" b="1" i="1" dirty="0">
                  <a:solidFill>
                    <a:schemeClr val="tx2"/>
                  </a:solidFill>
                  <a:latin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3600" b="1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𝒇</m:t>
                      </m:r>
                      <m:d>
                        <m:dPr>
                          <m:ctrlPr>
                            <a:rPr lang="fr-FR" sz="36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fr-FR" sz="36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𝒙</m:t>
                          </m:r>
                        </m:e>
                      </m:d>
                      <m:r>
                        <a:rPr lang="fr-FR" sz="3600" b="1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fr-FR" sz="3600" b="1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𝒂</m:t>
                      </m:r>
                      <m:sSup>
                        <m:sSupPr>
                          <m:ctrlPr>
                            <a:rPr lang="fr-FR" sz="36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fr-FR" sz="36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𝒙</m:t>
                          </m:r>
                        </m:e>
                        <m:sup>
                          <m:r>
                            <a:rPr lang="fr-FR" sz="36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sup>
                      </m:sSup>
                      <m:r>
                        <a:rPr lang="fr-FR" sz="3600" b="1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fr-FR" sz="3600" b="1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𝒃𝒙</m:t>
                      </m:r>
                      <m:r>
                        <a:rPr lang="fr-FR" sz="3600" b="1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fr-FR" sz="3600" b="1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𝒄</m:t>
                      </m:r>
                    </m:oMath>
                  </m:oMathPara>
                </a14:m>
                <a:endParaRPr lang="fr-FR" sz="3600" b="1" dirty="0">
                  <a:solidFill>
                    <a:schemeClr val="tx2"/>
                  </a:solidFill>
                </a:endParaRPr>
              </a:p>
              <a:p>
                <a:pPr marL="0" indent="0" algn="ctr">
                  <a:buNone/>
                </a:pPr>
                <a:r>
                  <a:rPr lang="fr-FR" sz="3600" dirty="0">
                    <a:solidFill>
                      <a:schemeClr val="tx2"/>
                    </a:solidFill>
                  </a:rPr>
                  <a:t> </a:t>
                </a:r>
              </a:p>
              <a:p>
                <a:pPr marL="0" indent="0" algn="ctr">
                  <a:buNone/>
                </a:pPr>
                <a:r>
                  <a:rPr lang="fr-FR" sz="3600" dirty="0">
                    <a:solidFill>
                      <a:schemeClr val="tx2"/>
                    </a:solidFill>
                  </a:rPr>
                  <a:t>avec </a:t>
                </a:r>
                <a14:m>
                  <m:oMath xmlns:m="http://schemas.openxmlformats.org/officeDocument/2006/math">
                    <m:r>
                      <a:rPr lang="fr-FR" sz="3600" b="1" i="1">
                        <a:solidFill>
                          <a:schemeClr val="tx2"/>
                        </a:solidFill>
                        <a:latin typeface="Cambria Math"/>
                      </a:rPr>
                      <m:t>𝒂</m:t>
                    </m:r>
                    <m:r>
                      <a:rPr lang="fr-FR" sz="3600" i="1" dirty="0">
                        <a:solidFill>
                          <a:schemeClr val="tx2"/>
                        </a:solidFill>
                        <a:latin typeface="Cambria Math"/>
                      </a:rPr>
                      <m:t>,</m:t>
                    </m:r>
                    <m:r>
                      <a:rPr lang="fr-FR" sz="3600" b="1" i="1">
                        <a:solidFill>
                          <a:schemeClr val="tx2"/>
                        </a:solidFill>
                        <a:latin typeface="Cambria Math"/>
                      </a:rPr>
                      <m:t>𝒃</m:t>
                    </m:r>
                    <m:r>
                      <a:rPr lang="fr-FR" sz="3600" b="1" i="1">
                        <a:solidFill>
                          <a:schemeClr val="tx2"/>
                        </a:solidFill>
                        <a:latin typeface="Cambria Math"/>
                      </a:rPr>
                      <m:t> </m:t>
                    </m:r>
                  </m:oMath>
                </a14:m>
                <a:r>
                  <a:rPr lang="fr-FR" sz="3600" dirty="0">
                    <a:solidFill>
                      <a:schemeClr val="tx2"/>
                    </a:solidFill>
                  </a:rPr>
                  <a:t>et </a:t>
                </a:r>
                <a14:m>
                  <m:oMath xmlns:m="http://schemas.openxmlformats.org/officeDocument/2006/math">
                    <m:r>
                      <a:rPr lang="fr-FR" sz="3600" b="1" i="1">
                        <a:solidFill>
                          <a:schemeClr val="tx2"/>
                        </a:solidFill>
                        <a:latin typeface="Cambria Math"/>
                      </a:rPr>
                      <m:t>𝒄</m:t>
                    </m:r>
                  </m:oMath>
                </a14:m>
                <a:r>
                  <a:rPr lang="fr-FR" sz="3600" dirty="0">
                    <a:solidFill>
                      <a:schemeClr val="tx2"/>
                    </a:solidFill>
                  </a:rPr>
                  <a:t> trois réels et </a:t>
                </a:r>
                <a14:m>
                  <m:oMath xmlns:m="http://schemas.openxmlformats.org/officeDocument/2006/math">
                    <m:r>
                      <a:rPr lang="fr-FR" sz="3600" b="1" i="1">
                        <a:solidFill>
                          <a:schemeClr val="tx2"/>
                        </a:solidFill>
                        <a:latin typeface="Cambria Math"/>
                      </a:rPr>
                      <m:t>𝒂</m:t>
                    </m:r>
                    <m:r>
                      <a:rPr lang="fr-FR" sz="3600" b="1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≠</m:t>
                    </m:r>
                    <m:r>
                      <a:rPr lang="fr-FR" sz="3600" b="1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𝟎</m:t>
                    </m:r>
                  </m:oMath>
                </a14:m>
                <a:r>
                  <a:rPr lang="fr-FR" sz="3600" dirty="0">
                    <a:solidFill>
                      <a:schemeClr val="tx2"/>
                    </a:solidFill>
                  </a:rPr>
                  <a:t>.</a:t>
                </a: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</a:endParaRP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556792"/>
                <a:ext cx="8229600" cy="4767808"/>
              </a:xfrm>
              <a:blipFill>
                <a:blip r:embed="rId3"/>
                <a:stretch>
                  <a:fillRect t="-1916" r="-519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5907495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tIns="0">
            <a:normAutofit fontScale="90000"/>
          </a:bodyPr>
          <a:lstStyle/>
          <a:p>
            <a:pPr algn="ctr"/>
            <a: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  <a:t>Question 4</a:t>
            </a:r>
            <a:b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</a:br>
            <a:endParaRPr lang="fr-FR" sz="4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556792"/>
                <a:ext cx="8229600" cy="4767808"/>
              </a:xfrm>
              <a:ln w="57150">
                <a:noFill/>
              </a:ln>
            </p:spPr>
            <p:txBody>
              <a:bodyPr/>
              <a:lstStyle/>
              <a:p>
                <a:pPr marL="0" indent="0" algn="ctr">
                  <a:buNone/>
                </a:pPr>
                <a: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Compléter cet algorithme afin qu’il détermine si </a:t>
                </a:r>
                <a14:m>
                  <m:oMath xmlns:m="http://schemas.openxmlformats.org/officeDocument/2006/math">
                    <m:r>
                      <a:rPr lang="fr-FR" sz="3200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𝑓</m:t>
                    </m:r>
                  </m:oMath>
                </a14:m>
                <a: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a deux racines ou non :</a:t>
                </a:r>
              </a:p>
              <a:p>
                <a:pPr marL="0" indent="0" algn="ctr">
                  <a:buNone/>
                </a:pPr>
                <a:r>
                  <a:rPr lang="fr-FR" sz="24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(D désigne un nombre réel)</a:t>
                </a: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</a:endParaRP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</a:endParaRPr>
              </a:p>
            </p:txBody>
          </p:sp>
        </mc:Choice>
        <mc:Fallback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556792"/>
                <a:ext cx="8229600" cy="4767808"/>
              </a:xfrm>
              <a:blipFill>
                <a:blip r:embed="rId3"/>
                <a:stretch>
                  <a:fillRect l="-1111" t="-1660" r="-2074"/>
                </a:stretch>
              </a:blipFill>
              <a:ln w="57150">
                <a:noFill/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Rectangle 5"/>
          <p:cNvSpPr/>
          <p:nvPr/>
        </p:nvSpPr>
        <p:spPr>
          <a:xfrm>
            <a:off x="1403648" y="4293096"/>
            <a:ext cx="1800200" cy="288032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Rectangle 6"/>
          <p:cNvSpPr/>
          <p:nvPr/>
        </p:nvSpPr>
        <p:spPr>
          <a:xfrm>
            <a:off x="1547664" y="4437112"/>
            <a:ext cx="1080120" cy="504056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ZoneTexte 7"/>
          <p:cNvSpPr txBox="1"/>
          <p:nvPr/>
        </p:nvSpPr>
        <p:spPr>
          <a:xfrm>
            <a:off x="1393304" y="4293096"/>
            <a:ext cx="15945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/>
              <a:t>……………………</a:t>
            </a:r>
          </a:p>
        </p:txBody>
      </p:sp>
      <p:sp>
        <p:nvSpPr>
          <p:cNvPr id="9" name="ZoneTexte 8"/>
          <p:cNvSpPr txBox="1"/>
          <p:nvPr/>
        </p:nvSpPr>
        <p:spPr>
          <a:xfrm>
            <a:off x="1465312" y="4643844"/>
            <a:ext cx="15945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/>
              <a:t>…………………  :</a:t>
            </a:r>
          </a:p>
        </p:txBody>
      </p:sp>
      <p:sp>
        <p:nvSpPr>
          <p:cNvPr id="13" name="Rectangle 12"/>
          <p:cNvSpPr/>
          <p:nvPr/>
        </p:nvSpPr>
        <p:spPr>
          <a:xfrm>
            <a:off x="1403648" y="4244499"/>
            <a:ext cx="3096344" cy="333328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2" name="Image 11"/>
          <p:cNvPicPr/>
          <p:nvPr/>
        </p:nvPicPr>
        <p:blipFill rotWithShape="1">
          <a:blip r:embed="rId4"/>
          <a:srcRect b="9005"/>
          <a:stretch/>
        </p:blipFill>
        <p:spPr bwMode="auto">
          <a:xfrm>
            <a:off x="1423758" y="4267910"/>
            <a:ext cx="3076234" cy="24121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4" name="Image 13"/>
          <p:cNvPicPr/>
          <p:nvPr/>
        </p:nvPicPr>
        <p:blipFill>
          <a:blip r:embed="rId5"/>
          <a:stretch>
            <a:fillRect/>
          </a:stretch>
        </p:blipFill>
        <p:spPr>
          <a:xfrm>
            <a:off x="1115616" y="3318098"/>
            <a:ext cx="7277100" cy="2343150"/>
          </a:xfrm>
          <a:prstGeom prst="rect">
            <a:avLst/>
          </a:prstGeom>
          <a:ln>
            <a:solidFill>
              <a:srgbClr val="00B0F0"/>
            </a:solidFill>
          </a:ln>
        </p:spPr>
      </p:pic>
      <p:sp>
        <p:nvSpPr>
          <p:cNvPr id="4" name="Rectangle 3"/>
          <p:cNvSpPr/>
          <p:nvPr/>
        </p:nvSpPr>
        <p:spPr>
          <a:xfrm>
            <a:off x="2123728" y="3717032"/>
            <a:ext cx="2088232" cy="26346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Rectangle 4"/>
          <p:cNvSpPr/>
          <p:nvPr/>
        </p:nvSpPr>
        <p:spPr>
          <a:xfrm>
            <a:off x="2267744" y="4149080"/>
            <a:ext cx="792088" cy="288032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ZoneTexte 14"/>
          <p:cNvSpPr txBox="1"/>
          <p:nvPr/>
        </p:nvSpPr>
        <p:spPr>
          <a:xfrm>
            <a:off x="2123728" y="3707740"/>
            <a:ext cx="1728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……………………..</a:t>
            </a:r>
          </a:p>
        </p:txBody>
      </p:sp>
      <p:sp>
        <p:nvSpPr>
          <p:cNvPr id="16" name="ZoneTexte 15"/>
          <p:cNvSpPr txBox="1"/>
          <p:nvPr/>
        </p:nvSpPr>
        <p:spPr>
          <a:xfrm>
            <a:off x="2195736" y="4077072"/>
            <a:ext cx="1080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…………….</a:t>
            </a:r>
          </a:p>
        </p:txBody>
      </p:sp>
    </p:spTree>
    <p:extLst>
      <p:ext uri="{BB962C8B-B14F-4D97-AF65-F5344CB8AC3E}">
        <p14:creationId xmlns:p14="http://schemas.microsoft.com/office/powerpoint/2010/main" val="283731143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tIns="0">
            <a:normAutofit fontScale="90000"/>
          </a:bodyPr>
          <a:lstStyle/>
          <a:p>
            <a:pPr algn="ctr"/>
            <a: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  <a:t>Question 5</a:t>
            </a:r>
            <a:b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</a:br>
            <a:endParaRPr lang="fr-FR" sz="4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556792"/>
            <a:ext cx="8229600" cy="4767808"/>
          </a:xfrm>
        </p:spPr>
        <p:txBody>
          <a:bodyPr/>
          <a:lstStyle/>
          <a:p>
            <a:pPr marL="0" indent="0" algn="ctr">
              <a:buNone/>
            </a:pPr>
            <a:endParaRPr lang="fr-FR" sz="3200" dirty="0">
              <a:solidFill>
                <a:schemeClr val="tx2"/>
              </a:solidFill>
            </a:endParaRPr>
          </a:p>
          <a:p>
            <a:pPr marL="0" indent="0" algn="ctr">
              <a:buNone/>
            </a:pPr>
            <a:r>
              <a:rPr lang="fr-FR" sz="3200" dirty="0">
                <a:solidFill>
                  <a:schemeClr val="tx2"/>
                </a:solidFill>
              </a:rPr>
              <a:t>A</a:t>
            </a:r>
            <a:r>
              <a:rPr lang="fr-FR" sz="3200" dirty="0">
                <a:solidFill>
                  <a:schemeClr val="tx2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quoi correspond la valeur de </a:t>
            </a:r>
            <a:r>
              <a:rPr lang="fr-FR" sz="3200" dirty="0">
                <a:solidFill>
                  <a:schemeClr val="tx2"/>
                </a:solidFill>
              </a:rPr>
              <a:t>m </a:t>
            </a:r>
            <a:r>
              <a:rPr lang="fr-FR" sz="3200" dirty="0">
                <a:solidFill>
                  <a:schemeClr val="tx2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?</a:t>
            </a:r>
          </a:p>
          <a:p>
            <a:pPr marL="0" indent="0" algn="ctr">
              <a:buNone/>
            </a:pPr>
            <a:endParaRPr lang="fr-FR" sz="3200" dirty="0">
              <a:solidFill>
                <a:schemeClr val="tx2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pPr marL="0" indent="0" algn="ctr">
              <a:buNone/>
            </a:pPr>
            <a:endParaRPr lang="fr-FR" sz="3200" dirty="0">
              <a:solidFill>
                <a:schemeClr val="tx2"/>
              </a:solidFill>
            </a:endParaRPr>
          </a:p>
        </p:txBody>
      </p:sp>
      <p:pic>
        <p:nvPicPr>
          <p:cNvPr id="5" name="Image 4"/>
          <p:cNvPicPr/>
          <p:nvPr/>
        </p:nvPicPr>
        <p:blipFill>
          <a:blip r:embed="rId3"/>
          <a:stretch>
            <a:fillRect/>
          </a:stretch>
        </p:blipFill>
        <p:spPr>
          <a:xfrm>
            <a:off x="2267744" y="2986086"/>
            <a:ext cx="4419600" cy="1771650"/>
          </a:xfrm>
          <a:prstGeom prst="rect">
            <a:avLst/>
          </a:prstGeom>
          <a:ln>
            <a:solidFill>
              <a:srgbClr val="00B0F0"/>
            </a:solidFill>
          </a:ln>
        </p:spPr>
      </p:pic>
    </p:spTree>
    <p:extLst>
      <p:ext uri="{BB962C8B-B14F-4D97-AF65-F5344CB8AC3E}">
        <p14:creationId xmlns:p14="http://schemas.microsoft.com/office/powerpoint/2010/main" val="189255648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tIns="0">
            <a:normAutofit fontScale="90000"/>
          </a:bodyPr>
          <a:lstStyle/>
          <a:p>
            <a:pPr algn="ctr"/>
            <a: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  <a:t>Question 6</a:t>
            </a:r>
            <a:b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</a:br>
            <a:endParaRPr lang="fr-FR" sz="4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556792"/>
                <a:ext cx="8229600" cy="4767808"/>
              </a:xfrm>
            </p:spPr>
            <p:txBody>
              <a:bodyPr>
                <a:normAutofit/>
              </a:bodyPr>
              <a:lstStyle/>
              <a:p>
                <a:pPr marL="0" indent="0" algn="ctr">
                  <a:buNone/>
                </a:pPr>
                <a: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Voici la courbe représentative de la fonction </a:t>
                </a:r>
                <a14:m>
                  <m:oMath xmlns:m="http://schemas.openxmlformats.org/officeDocument/2006/math">
                    <m:r>
                      <a:rPr lang="fr-FR" sz="3200" i="1" dirty="0" smtClean="0">
                        <a:solidFill>
                          <a:schemeClr val="tx2"/>
                        </a:solidFill>
                        <a:latin typeface="Cambria Math"/>
                        <a:ea typeface="Cambria Math" panose="02040503050406030204" pitchFamily="18" charset="0"/>
                      </a:rPr>
                      <m:t>𝑓</m:t>
                    </m:r>
                  </m:oMath>
                </a14:m>
                <a: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définie par </a:t>
                </a:r>
                <a14:m>
                  <m:oMath xmlns:m="http://schemas.openxmlformats.org/officeDocument/2006/math">
                    <m:r>
                      <a:rPr lang="fr-FR" sz="3200" b="0" i="1" smtClean="0">
                        <a:solidFill>
                          <a:schemeClr val="tx2"/>
                        </a:solidFill>
                        <a:latin typeface="Cambria Math"/>
                        <a:ea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fr-FR" sz="32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FR" sz="3200" b="0" i="1" smtClean="0">
                            <a:solidFill>
                              <a:schemeClr val="tx2"/>
                            </a:solidFill>
                            <a:latin typeface="Cambria Math"/>
                            <a:ea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fr-FR" sz="3200" b="0" i="1" smtClean="0">
                        <a:solidFill>
                          <a:schemeClr val="tx2"/>
                        </a:solidFill>
                        <a:latin typeface="Cambria Math"/>
                        <a:ea typeface="Cambria Math" panose="02040503050406030204" pitchFamily="18" charset="0"/>
                      </a:rPr>
                      <m:t>=2</m:t>
                    </m:r>
                    <m:sSup>
                      <m:sSupPr>
                        <m:ctrlPr>
                          <a:rPr lang="fr-FR" sz="32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fr-FR" sz="3200" b="0" i="1" smtClean="0">
                            <a:solidFill>
                              <a:schemeClr val="tx2"/>
                            </a:solidFill>
                            <a:latin typeface="Cambria Math"/>
                            <a:ea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fr-FR" sz="3200" b="0" i="1" smtClean="0">
                            <a:solidFill>
                              <a:schemeClr val="tx2"/>
                            </a:solidFill>
                            <a:latin typeface="Cambria Math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fr-FR" sz="3200" b="0" i="1" smtClean="0">
                        <a:solidFill>
                          <a:schemeClr val="tx2"/>
                        </a:solidFill>
                        <a:latin typeface="Cambria Math"/>
                        <a:ea typeface="Cambria Math" panose="02040503050406030204" pitchFamily="18" charset="0"/>
                      </a:rPr>
                      <m:t>−5</m:t>
                    </m:r>
                    <m:r>
                      <a:rPr lang="fr-FR" sz="3200" b="0" i="1" smtClean="0">
                        <a:solidFill>
                          <a:schemeClr val="tx2"/>
                        </a:solidFill>
                        <a:latin typeface="Cambria Math"/>
                        <a:ea typeface="Cambria Math" panose="02040503050406030204" pitchFamily="18" charset="0"/>
                      </a:rPr>
                      <m:t>𝑥</m:t>
                    </m:r>
                    <m:r>
                      <a:rPr lang="fr-FR" sz="3200" b="0" i="1" smtClean="0">
                        <a:solidFill>
                          <a:schemeClr val="tx2"/>
                        </a:solidFill>
                        <a:latin typeface="Cambria Math"/>
                        <a:ea typeface="Cambria Math" panose="02040503050406030204" pitchFamily="18" charset="0"/>
                      </a:rPr>
                      <m:t>+1 :</m:t>
                    </m:r>
                  </m:oMath>
                </a14:m>
                <a: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</a:t>
                </a: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spcBef>
                    <a:spcPts val="0"/>
                  </a:spcBef>
                  <a:buNone/>
                </a:pPr>
                <a: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Que fait cet algorithme ?</a:t>
                </a: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556792"/>
                <a:ext cx="8229600" cy="4767808"/>
              </a:xfrm>
              <a:blipFill rotWithShape="1">
                <a:blip r:embed="rId3"/>
                <a:stretch>
                  <a:fillRect l="-1037" t="-1660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761084"/>
            <a:ext cx="3086100" cy="2324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Image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04468" y="3133800"/>
            <a:ext cx="4727972" cy="1735360"/>
          </a:xfrm>
          <a:prstGeom prst="rect">
            <a:avLst/>
          </a:prstGeom>
          <a:ln>
            <a:solidFill>
              <a:srgbClr val="00B0F0"/>
            </a:solidFill>
          </a:ln>
        </p:spPr>
      </p:pic>
    </p:spTree>
    <p:extLst>
      <p:ext uri="{BB962C8B-B14F-4D97-AF65-F5344CB8AC3E}">
        <p14:creationId xmlns:p14="http://schemas.microsoft.com/office/powerpoint/2010/main" val="255614947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tIns="0">
            <a:normAutofit fontScale="90000"/>
          </a:bodyPr>
          <a:lstStyle/>
          <a:p>
            <a:pPr algn="ctr"/>
            <a: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  <a:t>Question 7</a:t>
            </a:r>
            <a:b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</a:br>
            <a:endParaRPr lang="fr-FR" sz="4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556792"/>
                <a:ext cx="8229600" cy="4767808"/>
              </a:xfrm>
            </p:spPr>
            <p:txBody>
              <a:bodyPr>
                <a:normAutofit fontScale="92500"/>
              </a:bodyPr>
              <a:lstStyle/>
              <a:p>
                <a:pPr marL="0" indent="0" algn="ctr">
                  <a:buNone/>
                </a:pPr>
                <a: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Voici la courbe représentative de la fonction </a:t>
                </a:r>
                <a14:m>
                  <m:oMath xmlns:m="http://schemas.openxmlformats.org/officeDocument/2006/math">
                    <m:r>
                      <a:rPr lang="fr-FR" sz="3200" i="1" dirty="0" smtClean="0">
                        <a:solidFill>
                          <a:schemeClr val="tx2"/>
                        </a:solidFill>
                        <a:latin typeface="Cambria Math"/>
                        <a:ea typeface="Cambria Math" panose="02040503050406030204" pitchFamily="18" charset="0"/>
                      </a:rPr>
                      <m:t>𝑓</m:t>
                    </m:r>
                  </m:oMath>
                </a14:m>
                <a: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définie par </a:t>
                </a:r>
                <a14:m>
                  <m:oMath xmlns:m="http://schemas.openxmlformats.org/officeDocument/2006/math">
                    <m:r>
                      <a:rPr lang="fr-FR" sz="3200" b="0" i="1" smtClean="0">
                        <a:solidFill>
                          <a:schemeClr val="tx2"/>
                        </a:solidFill>
                        <a:latin typeface="Cambria Math"/>
                        <a:ea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fr-FR" sz="32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FR" sz="3200" b="0" i="1" smtClean="0">
                            <a:solidFill>
                              <a:schemeClr val="tx2"/>
                            </a:solidFill>
                            <a:latin typeface="Cambria Math"/>
                            <a:ea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fr-FR" sz="3200" b="0" i="1" smtClean="0">
                        <a:solidFill>
                          <a:schemeClr val="tx2"/>
                        </a:solidFill>
                        <a:latin typeface="Cambria Math"/>
                        <a:ea typeface="Cambria Math" panose="02040503050406030204" pitchFamily="18" charset="0"/>
                      </a:rPr>
                      <m:t>=2</m:t>
                    </m:r>
                    <m:sSup>
                      <m:sSupPr>
                        <m:ctrlPr>
                          <a:rPr lang="fr-FR" sz="32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fr-FR" sz="3200" b="0" i="1" smtClean="0">
                            <a:solidFill>
                              <a:schemeClr val="tx2"/>
                            </a:solidFill>
                            <a:latin typeface="Cambria Math"/>
                            <a:ea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fr-FR" sz="3200" b="0" i="1" smtClean="0">
                            <a:solidFill>
                              <a:schemeClr val="tx2"/>
                            </a:solidFill>
                            <a:latin typeface="Cambria Math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fr-FR" sz="3200" b="0" i="1" smtClean="0">
                        <a:solidFill>
                          <a:schemeClr val="tx2"/>
                        </a:solidFill>
                        <a:latin typeface="Cambria Math"/>
                        <a:ea typeface="Cambria Math" panose="02040503050406030204" pitchFamily="18" charset="0"/>
                      </a:rPr>
                      <m:t>−5</m:t>
                    </m:r>
                    <m:r>
                      <a:rPr lang="fr-FR" sz="3200" b="0" i="1" smtClean="0">
                        <a:solidFill>
                          <a:schemeClr val="tx2"/>
                        </a:solidFill>
                        <a:latin typeface="Cambria Math"/>
                        <a:ea typeface="Cambria Math" panose="02040503050406030204" pitchFamily="18" charset="0"/>
                      </a:rPr>
                      <m:t>𝑥</m:t>
                    </m:r>
                    <m:r>
                      <a:rPr lang="fr-FR" sz="3200" b="0" i="1" smtClean="0">
                        <a:solidFill>
                          <a:schemeClr val="tx2"/>
                        </a:solidFill>
                        <a:latin typeface="Cambria Math"/>
                        <a:ea typeface="Cambria Math" panose="02040503050406030204" pitchFamily="18" charset="0"/>
                      </a:rPr>
                      <m:t>+1 :</m:t>
                    </m:r>
                  </m:oMath>
                </a14:m>
                <a: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</a:t>
                </a: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spcBef>
                    <a:spcPts val="0"/>
                  </a:spcBef>
                  <a:buNone/>
                </a:pPr>
                <a: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Cet algorithme permet-il de déterminer une valeur approchée à 0,01 près d’une racine de </a:t>
                </a:r>
                <a14:m>
                  <m:oMath xmlns:m="http://schemas.openxmlformats.org/officeDocument/2006/math">
                    <m:r>
                      <a:rPr lang="fr-FR" sz="3200" i="1" dirty="0">
                        <a:solidFill>
                          <a:schemeClr val="tx2"/>
                        </a:solidFill>
                        <a:latin typeface="Cambria Math"/>
                        <a:ea typeface="Cambria Math" panose="02040503050406030204" pitchFamily="18" charset="0"/>
                      </a:rPr>
                      <m:t>𝑓</m:t>
                    </m:r>
                  </m:oMath>
                </a14:m>
                <a: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?</a:t>
                </a: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556792"/>
                <a:ext cx="8229600" cy="4767808"/>
              </a:xfrm>
              <a:blipFill>
                <a:blip r:embed="rId3"/>
                <a:stretch>
                  <a:fillRect l="-222" t="-1660" r="-296" b="-1660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5780" y="2761084"/>
            <a:ext cx="3086100" cy="2324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Image 6"/>
          <p:cNvPicPr/>
          <p:nvPr/>
        </p:nvPicPr>
        <p:blipFill rotWithShape="1">
          <a:blip r:embed="rId5"/>
          <a:srcRect t="3497" b="2774"/>
          <a:stretch/>
        </p:blipFill>
        <p:spPr bwMode="auto">
          <a:xfrm>
            <a:off x="3998257" y="2761085"/>
            <a:ext cx="4174143" cy="2324100"/>
          </a:xfrm>
          <a:prstGeom prst="rect">
            <a:avLst/>
          </a:prstGeom>
          <a:ln>
            <a:solidFill>
              <a:srgbClr val="00B0F0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69817874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Débit">
  <a:themeElements>
    <a:clrScheme name="Vagues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Débit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Débit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1734</TotalTime>
  <Words>1280</Words>
  <Application>Microsoft Office PowerPoint</Application>
  <PresentationFormat>Affichage à l'écran (4:3)</PresentationFormat>
  <Paragraphs>395</Paragraphs>
  <Slides>40</Slides>
  <Notes>37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40</vt:i4>
      </vt:variant>
    </vt:vector>
  </HeadingPairs>
  <TitlesOfParts>
    <vt:vector size="45" baseType="lpstr">
      <vt:lpstr>Calibri</vt:lpstr>
      <vt:lpstr>Cambria Math</vt:lpstr>
      <vt:lpstr>Constantia</vt:lpstr>
      <vt:lpstr>Wingdings 2</vt:lpstr>
      <vt:lpstr>Débit</vt:lpstr>
      <vt:lpstr>Second degré Série 14</vt:lpstr>
      <vt:lpstr>Question 1 </vt:lpstr>
      <vt:lpstr>Question 2 </vt:lpstr>
      <vt:lpstr>Question 3 </vt:lpstr>
      <vt:lpstr>Présentation PowerPoint</vt:lpstr>
      <vt:lpstr>Question 4 </vt:lpstr>
      <vt:lpstr>Question 5 </vt:lpstr>
      <vt:lpstr>Question 6 </vt:lpstr>
      <vt:lpstr>Question 7 </vt:lpstr>
      <vt:lpstr>Question 8 </vt:lpstr>
      <vt:lpstr>Question 9 </vt:lpstr>
      <vt:lpstr>Question 10 </vt:lpstr>
      <vt:lpstr>Correction</vt:lpstr>
      <vt:lpstr>Question 1 </vt:lpstr>
      <vt:lpstr>Question 1 </vt:lpstr>
      <vt:lpstr>Question 2 </vt:lpstr>
      <vt:lpstr>Question 2 </vt:lpstr>
      <vt:lpstr>Question 2 </vt:lpstr>
      <vt:lpstr>Question 3 </vt:lpstr>
      <vt:lpstr>Question 3 </vt:lpstr>
      <vt:lpstr>Présentation PowerPoint</vt:lpstr>
      <vt:lpstr>Question 4 </vt:lpstr>
      <vt:lpstr>Question 4 </vt:lpstr>
      <vt:lpstr>Question 5 </vt:lpstr>
      <vt:lpstr>Question 5 </vt:lpstr>
      <vt:lpstr>Question 6 </vt:lpstr>
      <vt:lpstr>Question 6 </vt:lpstr>
      <vt:lpstr>Question 7 </vt:lpstr>
      <vt:lpstr>Question 7 </vt:lpstr>
      <vt:lpstr>Question 7 </vt:lpstr>
      <vt:lpstr>Question 8 </vt:lpstr>
      <vt:lpstr>Question 8 </vt:lpstr>
      <vt:lpstr>Question 8 </vt:lpstr>
      <vt:lpstr>Question 9 </vt:lpstr>
      <vt:lpstr>Question 9 </vt:lpstr>
      <vt:lpstr>Question 9 </vt:lpstr>
      <vt:lpstr>Question 10 </vt:lpstr>
      <vt:lpstr>Question 10 </vt:lpstr>
      <vt:lpstr>Question 10 </vt:lpstr>
      <vt:lpstr>Fin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SECOND DEGRE – Série 1 1S – 1ES/L</dc:title>
  <dc:creator>véro</dc:creator>
  <cp:lastModifiedBy>JC</cp:lastModifiedBy>
  <cp:revision>215</cp:revision>
  <cp:lastPrinted>2019-10-25T17:28:53Z</cp:lastPrinted>
  <dcterms:created xsi:type="dcterms:W3CDTF">2017-06-06T15:31:06Z</dcterms:created>
  <dcterms:modified xsi:type="dcterms:W3CDTF">2021-08-16T12:52:36Z</dcterms:modified>
</cp:coreProperties>
</file>