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7"/>
  </p:notesMasterIdLst>
  <p:sldIdLst>
    <p:sldId id="256" r:id="rId2"/>
    <p:sldId id="318" r:id="rId3"/>
    <p:sldId id="319" r:id="rId4"/>
    <p:sldId id="320" r:id="rId5"/>
    <p:sldId id="321" r:id="rId6"/>
    <p:sldId id="322" r:id="rId7"/>
    <p:sldId id="323" r:id="rId8"/>
    <p:sldId id="324" r:id="rId9"/>
    <p:sldId id="325" r:id="rId10"/>
    <p:sldId id="326" r:id="rId11"/>
    <p:sldId id="327" r:id="rId12"/>
    <p:sldId id="328" r:id="rId13"/>
    <p:sldId id="315" r:id="rId14"/>
    <p:sldId id="341" r:id="rId15"/>
    <p:sldId id="342" r:id="rId16"/>
    <p:sldId id="343" r:id="rId17"/>
    <p:sldId id="344" r:id="rId18"/>
    <p:sldId id="345" r:id="rId19"/>
    <p:sldId id="346" r:id="rId20"/>
    <p:sldId id="347" r:id="rId21"/>
    <p:sldId id="348" r:id="rId22"/>
    <p:sldId id="349" r:id="rId23"/>
    <p:sldId id="350" r:id="rId24"/>
    <p:sldId id="351" r:id="rId25"/>
    <p:sldId id="314" r:id="rId2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30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67" autoAdjust="0"/>
    <p:restoredTop sz="94660"/>
  </p:normalViewPr>
  <p:slideViewPr>
    <p:cSldViewPr>
      <p:cViewPr varScale="1">
        <p:scale>
          <a:sx n="72" d="100"/>
          <a:sy n="72" d="100"/>
        </p:scale>
        <p:origin x="186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BE47FE-DBEF-4A7C-A355-30CEA4604859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BFCD01-F9CE-4C44-9F78-7DBF3D9CB3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2062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96607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66099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09448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53007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65945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44041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48481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8192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09117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77346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79250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35222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50507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02315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48522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76601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16887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62523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1241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72541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34023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36315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/>
              <a:t>Modifiez le style des sous-titres du masque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/>
              <a:t>Cliquez sur l'icône pour ajouter une image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Modifiez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3043F6C-A85B-4A8B-8892-12E9E148F830}" type="datetimeFigureOut">
              <a:rPr lang="fr-FR" smtClean="0"/>
              <a:t>16/08/2021</a:t>
            </a:fld>
            <a:endParaRPr lang="fr-F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 anchor="ctr">
            <a:normAutofit fontScale="90000"/>
          </a:bodyPr>
          <a:lstStyle/>
          <a:p>
            <a:pPr algn="ctr"/>
            <a:r>
              <a:rPr lang="fr-FR" sz="8900" dirty="0"/>
              <a:t>Second degré</a:t>
            </a:r>
            <a:br>
              <a:rPr lang="fr-FR" sz="8900" dirty="0"/>
            </a:br>
            <a:r>
              <a:rPr lang="fr-FR"/>
              <a:t>Série 6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77744" y="4124672"/>
            <a:ext cx="7854696" cy="1752600"/>
          </a:xfrm>
        </p:spPr>
        <p:txBody>
          <a:bodyPr anchor="ctr"/>
          <a:lstStyle/>
          <a:p>
            <a:pPr algn="ctr"/>
            <a:r>
              <a:rPr lang="fr-FR" dirty="0">
                <a:latin typeface="+mj-lt"/>
              </a:rPr>
              <a:t>Activités mentales et automatismes en classe de première</a:t>
            </a:r>
          </a:p>
          <a:p>
            <a:pPr algn="ctr"/>
            <a:r>
              <a:rPr lang="fr-FR" dirty="0">
                <a:latin typeface="+mj-lt"/>
              </a:rPr>
              <a:t>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2533769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8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𝑦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</a:t>
                </a:r>
                <a:r>
                  <a:rPr lang="fr-FR" sz="3200" u="sng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Répondre par vrai ou faux</a:t>
                </a: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𝑦</m:t>
                    </m:r>
                    <m:r>
                      <a:rPr lang="fr-FR" sz="3200" b="0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=3</m:t>
                    </m:r>
                    <m:r>
                      <a:rPr lang="fr-FR" sz="3200" b="0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+4 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a) Résoudre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i="1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=3</m:t>
                    </m:r>
                    <m:r>
                      <a:rPr lang="fr-FR" sz="3200" i="1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i="1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+4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just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                        revient à résoudre</a:t>
                </a:r>
              </a:p>
              <a:p>
                <a:pPr marL="0" indent="0" algn="just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                   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32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−3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−4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=0.</a:t>
                </a:r>
              </a:p>
              <a:p>
                <a:pPr marL="0" indent="0" algn="just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                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 rotWithShape="1">
                <a:blip r:embed="rId3"/>
                <a:stretch>
                  <a:fillRect t="-1660" r="-155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Image 6" descr="C:\Users\VRO~1\AppData\Local\Temp\Texas Instruments\TI-SmartView CE USB pour la famille TI-83\Capturer1-1515444782758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0" t="19673" r="8025" b="2049"/>
          <a:stretch/>
        </p:blipFill>
        <p:spPr bwMode="auto">
          <a:xfrm>
            <a:off x="107504" y="2708920"/>
            <a:ext cx="3699152" cy="275838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516800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9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𝑦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</a:t>
                </a:r>
                <a:r>
                  <a:rPr lang="fr-FR" sz="3200" u="sng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Répondre par vrai ou faux</a:t>
                </a: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𝑦</m:t>
                    </m:r>
                    <m:r>
                      <a:rPr lang="fr-FR" sz="3200" b="0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=3</m:t>
                    </m:r>
                    <m:r>
                      <a:rPr lang="fr-FR" sz="3200" b="0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+4 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</a:t>
                </a:r>
                <a:r>
                  <a:rPr lang="fr-FR" sz="3200" dirty="0">
                    <a:solidFill>
                      <a:srgbClr val="00B0F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a) Résoudre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3200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i="1">
                            <a:solidFill>
                              <a:srgbClr val="00B0F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i="1">
                            <a:solidFill>
                              <a:srgbClr val="00B0F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i="1">
                        <a:solidFill>
                          <a:srgbClr val="00B0F0"/>
                        </a:solidFill>
                        <a:latin typeface="Cambria Math"/>
                        <a:ea typeface="Cambria Math" panose="02040503050406030204" pitchFamily="18" charset="0"/>
                      </a:rPr>
                      <m:t>=3</m:t>
                    </m:r>
                    <m:r>
                      <a:rPr lang="fr-FR" sz="3200" i="1">
                        <a:solidFill>
                          <a:srgbClr val="00B0F0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i="1">
                        <a:solidFill>
                          <a:srgbClr val="00B0F0"/>
                        </a:solidFill>
                        <a:latin typeface="Cambria Math"/>
                        <a:ea typeface="Cambria Math" panose="02040503050406030204" pitchFamily="18" charset="0"/>
                      </a:rPr>
                      <m:t>+4</m:t>
                    </m:r>
                  </m:oMath>
                </a14:m>
                <a:r>
                  <a:rPr lang="fr-FR" sz="3200" dirty="0">
                    <a:solidFill>
                      <a:srgbClr val="00B0F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just">
                  <a:buNone/>
                </a:pPr>
                <a:r>
                  <a:rPr lang="fr-FR" sz="3200" dirty="0">
                    <a:solidFill>
                      <a:srgbClr val="00B0F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                        revient à résoudre</a:t>
                </a:r>
              </a:p>
              <a:p>
                <a:pPr marL="0" indent="0" algn="just">
                  <a:buNone/>
                </a:pPr>
                <a:r>
                  <a:rPr lang="fr-FR" sz="3200" dirty="0">
                    <a:solidFill>
                      <a:srgbClr val="00B0F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                   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320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i="1" smtClean="0">
                            <a:solidFill>
                              <a:srgbClr val="00B0F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i="1" smtClean="0">
                            <a:solidFill>
                              <a:srgbClr val="00B0F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rgbClr val="00B0F0"/>
                        </a:solidFill>
                        <a:latin typeface="Cambria Math"/>
                        <a:ea typeface="Cambria Math" panose="02040503050406030204" pitchFamily="18" charset="0"/>
                      </a:rPr>
                      <m:t>−3</m:t>
                    </m:r>
                    <m:r>
                      <a:rPr lang="fr-FR" sz="3200" b="0" i="1" smtClean="0">
                        <a:solidFill>
                          <a:srgbClr val="00B0F0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rgbClr val="00B0F0"/>
                        </a:solidFill>
                        <a:latin typeface="Cambria Math"/>
                        <a:ea typeface="Cambria Math" panose="02040503050406030204" pitchFamily="18" charset="0"/>
                      </a:rPr>
                      <m:t>−4</m:t>
                    </m:r>
                  </m:oMath>
                </a14:m>
                <a:r>
                  <a:rPr lang="fr-FR" sz="3200" dirty="0">
                    <a:solidFill>
                      <a:srgbClr val="00B0F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=0.</a:t>
                </a:r>
              </a:p>
              <a:p>
                <a:pPr marL="0" indent="0" algn="just">
                  <a:spcBef>
                    <a:spcPts val="3000"/>
                  </a:spcBef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              </a:t>
                </a:r>
                <a:r>
                  <a:rPr lang="fr-FR" sz="3200" dirty="0">
                    <a:solidFill>
                      <a:srgbClr val="00206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b) La droite et la parabole</a:t>
                </a:r>
              </a:p>
              <a:p>
                <a:pPr marL="0" indent="0" algn="just">
                  <a:buNone/>
                </a:pPr>
                <a:r>
                  <a:rPr lang="fr-FR" sz="3200" dirty="0">
                    <a:solidFill>
                      <a:srgbClr val="00206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                 se coupent une seule fois</a:t>
                </a:r>
              </a:p>
              <a:p>
                <a:pPr marL="0" indent="0" algn="just">
                  <a:buNone/>
                </a:pPr>
                <a:r>
                  <a:rPr lang="fr-FR" sz="3200" dirty="0">
                    <a:solidFill>
                      <a:srgbClr val="00206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                            dans le plan.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 t="-1660" r="-155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Image 6" descr="C:\Users\VRO~1\AppData\Local\Temp\Texas Instruments\TI-SmartView CE USB pour la famille TI-83\Capturer1-1515444782758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0" t="19673" r="8025" b="2049"/>
          <a:stretch/>
        </p:blipFill>
        <p:spPr bwMode="auto">
          <a:xfrm>
            <a:off x="107504" y="2708920"/>
            <a:ext cx="3699152" cy="275838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075203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10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Voici les paraboles d’équations :</a:t>
                </a: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𝑦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+3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+1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et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𝑦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i="1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2</m:t>
                    </m:r>
                    <m:r>
                      <a:rPr lang="fr-FR" sz="3200" i="1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i="1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+2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obtenues avec une calculatrice.</a:t>
                </a:r>
              </a:p>
              <a:p>
                <a:pPr marL="0" indent="0" algn="just">
                  <a:spcBef>
                    <a:spcPts val="4800"/>
                  </a:spcBef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             Combien de fois se coupent </a:t>
                </a:r>
              </a:p>
              <a:p>
                <a:pPr marL="0" indent="0" algn="just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              ces deux paraboles 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 rotWithShape="1">
                <a:blip r:embed="rId3"/>
                <a:stretch>
                  <a:fillRect t="-1660" r="-163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 4" descr="C:\Users\VRO~1\AppData\Local\Temp\Texas Instruments\TI-SmartView CE USB pour la famille TI-83\Capturer3-1515445359824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68" t="19672" r="9568" b="13525"/>
          <a:stretch/>
        </p:blipFill>
        <p:spPr bwMode="auto">
          <a:xfrm>
            <a:off x="179512" y="3429000"/>
            <a:ext cx="3672408" cy="259228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543989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fr-FR" sz="8900" dirty="0"/>
              <a:t>Correction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77744" y="4124672"/>
            <a:ext cx="7854696" cy="1752600"/>
          </a:xfrm>
        </p:spPr>
        <p:txBody>
          <a:bodyPr anchor="ctr"/>
          <a:lstStyle/>
          <a:p>
            <a:pPr algn="ctr"/>
            <a:r>
              <a:rPr lang="fr-FR" dirty="0">
                <a:latin typeface="+mj-lt"/>
              </a:rPr>
              <a:t>Activités mentales et automatismes en classe de première</a:t>
            </a:r>
          </a:p>
          <a:p>
            <a:pPr algn="ctr"/>
            <a:r>
              <a:rPr lang="fr-FR" dirty="0">
                <a:latin typeface="+mj-lt"/>
              </a:rPr>
              <a:t>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383122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1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/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Quelle est sa forme canonique, parmi celles proposées ci-dessous ?</a:t>
                </a: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                a)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32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320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32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32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−2</m:t>
                            </m:r>
                          </m:e>
                        </m:d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+8</m:t>
                    </m:r>
                  </m:oMath>
                </a14:m>
                <a:r>
                  <a:rPr lang="fr-FR" sz="3200" b="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;</a:t>
                </a: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                         b)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−0,5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32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32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32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−2</m:t>
                            </m:r>
                          </m:e>
                        </m:d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+4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;</a:t>
                </a: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                         c) </a:t>
                </a:r>
                <a14:m>
                  <m:oMath xmlns:m="http://schemas.openxmlformats.org/officeDocument/2006/math">
                    <m:r>
                      <a:rPr lang="fr-FR" sz="3200" b="0" i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−</m:t>
                    </m:r>
                    <m:r>
                      <a:rPr lang="fr-FR" sz="3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0,5</m:t>
                    </m:r>
                    <m:sSup>
                      <m:sSupPr>
                        <m:ctrlP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32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32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32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−2</m:t>
                            </m:r>
                          </m:e>
                        </m:d>
                      </m:e>
                      <m:sup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8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;</a:t>
                </a: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                   d) </a:t>
                </a:r>
                <a14:m>
                  <m:oMath xmlns:m="http://schemas.openxmlformats.org/officeDocument/2006/math">
                    <m:r>
                      <a:rPr lang="fr-FR" sz="3200" b="0" i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32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32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32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−4</m:t>
                            </m:r>
                          </m:e>
                        </m:d>
                      </m:e>
                      <m:sup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6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.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 rotWithShape="1">
                <a:blip r:embed="rId3"/>
                <a:stretch>
                  <a:fillRect t="-1660" r="-192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 descr="C:\Users\VRO~1\AppData\Local\Temp\Texas Instruments\TI-SmartView CE USB pour la famille TI-83\Capturer1-1515260446762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80" t="18959" r="8099" b="1317"/>
          <a:stretch/>
        </p:blipFill>
        <p:spPr bwMode="auto">
          <a:xfrm>
            <a:off x="251520" y="2708920"/>
            <a:ext cx="4536504" cy="32403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Parchemin horizontal 5"/>
          <p:cNvSpPr/>
          <p:nvPr/>
        </p:nvSpPr>
        <p:spPr>
          <a:xfrm>
            <a:off x="4788024" y="3717032"/>
            <a:ext cx="3888432" cy="792088"/>
          </a:xfrm>
          <a:prstGeom prst="horizontalScroll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9624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1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/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Quelle est sa forme canonique, parmi celles proposées ci-dessous ?</a:t>
                </a: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                a)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32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320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32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32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−2</m:t>
                            </m:r>
                          </m:e>
                        </m:d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+8</m:t>
                    </m:r>
                  </m:oMath>
                </a14:m>
                <a:r>
                  <a:rPr lang="fr-FR" sz="3200" b="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;</a:t>
                </a: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                         b)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−0,5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32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32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32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−2</m:t>
                            </m:r>
                          </m:e>
                        </m:d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+4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;</a:t>
                </a: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                         c) </a:t>
                </a:r>
                <a14:m>
                  <m:oMath xmlns:m="http://schemas.openxmlformats.org/officeDocument/2006/math">
                    <m:r>
                      <a:rPr lang="fr-FR" sz="3200" b="0" i="0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−</m:t>
                    </m:r>
                    <m:r>
                      <a:rPr lang="fr-FR" sz="32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0,5</m:t>
                    </m:r>
                    <m:sSup>
                      <m:sSupPr>
                        <m:ctrlP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32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32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32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−2</m:t>
                            </m:r>
                          </m:e>
                        </m:d>
                      </m:e>
                      <m:sup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fr-FR" sz="3200" b="0" i="1" smtClean="0">
                        <a:solidFill>
                          <a:srgbClr val="FE30B4"/>
                        </a:solidFill>
                        <a:latin typeface="Cambria Math"/>
                        <a:ea typeface="Cambria Math" panose="02040503050406030204" pitchFamily="18" charset="0"/>
                      </a:rPr>
                      <m:t>8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;</a:t>
                </a: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                   d) </a:t>
                </a:r>
                <a14:m>
                  <m:oMath xmlns:m="http://schemas.openxmlformats.org/officeDocument/2006/math">
                    <m:r>
                      <a:rPr lang="fr-FR" sz="3200" b="0" i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32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32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32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−4</m:t>
                            </m:r>
                          </m:e>
                        </m:d>
                      </m:e>
                      <m:sup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6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.</a:t>
                </a: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                         </a:t>
                </a:r>
                <a14:m>
                  <m:oMath xmlns:m="http://schemas.openxmlformats.org/officeDocument/2006/math">
                    <m:r>
                      <a:rPr lang="fr-FR" sz="3200" b="1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𝑺</m:t>
                    </m:r>
                    <m:d>
                      <m:dPr>
                        <m:ctrlPr>
                          <a:rPr lang="fr-FR" sz="32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1" i="1" smtClean="0">
                            <a:solidFill>
                              <a:srgbClr val="00B05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𝟐</m:t>
                        </m:r>
                        <m:r>
                          <a:rPr lang="fr-FR" sz="3200" b="1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;</m:t>
                        </m:r>
                        <m:r>
                          <a:rPr lang="fr-FR" sz="3200" b="1" i="1" smtClean="0">
                            <a:solidFill>
                              <a:srgbClr val="FE30B4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𝟖</m:t>
                        </m:r>
                      </m:e>
                    </m:d>
                  </m:oMath>
                </a14:m>
                <a:r>
                  <a:rPr lang="fr-FR" sz="3200" b="1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et </a:t>
                </a:r>
                <a14:m>
                  <m:oMath xmlns:m="http://schemas.openxmlformats.org/officeDocument/2006/math">
                    <m:r>
                      <a:rPr lang="fr-FR" sz="3200" b="1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−</m:t>
                    </m:r>
                    <m:r>
                      <a:rPr lang="fr-FR" sz="3200" b="1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𝟎</m:t>
                    </m:r>
                    <m:r>
                      <a:rPr lang="fr-FR" sz="3200" b="1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,</m:t>
                    </m:r>
                    <m:r>
                      <a:rPr lang="fr-FR" sz="3200" b="1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𝟓</m:t>
                    </m:r>
                    <m:r>
                      <a:rPr lang="fr-FR" sz="3200" b="1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&lt;</m:t>
                    </m:r>
                    <m:r>
                      <a:rPr lang="fr-FR" sz="3200" b="1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𝟎</m:t>
                    </m:r>
                  </m:oMath>
                </a14:m>
                <a:endParaRPr lang="fr-FR" sz="3200" b="1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 rotWithShape="1">
                <a:blip r:embed="rId3"/>
                <a:stretch>
                  <a:fillRect t="-1660" r="-192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 descr="C:\Users\VRO~1\AppData\Local\Temp\Texas Instruments\TI-SmartView CE USB pour la famille TI-83\Capturer1-1515260446762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80" t="18959" r="8099" b="1317"/>
          <a:stretch/>
        </p:blipFill>
        <p:spPr bwMode="auto">
          <a:xfrm>
            <a:off x="251520" y="2708920"/>
            <a:ext cx="4536504" cy="32403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11" name="Connecteur droit avec flèche 10"/>
          <p:cNvCxnSpPr/>
          <p:nvPr/>
        </p:nvCxnSpPr>
        <p:spPr>
          <a:xfrm flipH="1" flipV="1">
            <a:off x="2123728" y="2852936"/>
            <a:ext cx="2736304" cy="2376264"/>
          </a:xfrm>
          <a:prstGeom prst="straightConnector1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archemin horizontal 13"/>
          <p:cNvSpPr/>
          <p:nvPr/>
        </p:nvSpPr>
        <p:spPr>
          <a:xfrm>
            <a:off x="4788024" y="3717032"/>
            <a:ext cx="3888432" cy="792088"/>
          </a:xfrm>
          <a:prstGeom prst="horizontalScroll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36524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2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/>
              <a:lstStyle/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Quel est le signe de son discriminant ?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rgbClr val="FE30B4"/>
                          </a:solidFill>
                          <a:latin typeface="Cambria Math"/>
                          <a:ea typeface="Cambria Math"/>
                        </a:rPr>
                        <m:t>∆ &gt;</m:t>
                      </m:r>
                      <m:r>
                        <a:rPr lang="fr-FR" sz="3200" b="1" i="1" smtClean="0">
                          <a:solidFill>
                            <a:srgbClr val="FE30B4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fr-FR" sz="3200" b="1" dirty="0">
                  <a:solidFill>
                    <a:srgbClr val="FE30B4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 4" descr="C:\Users\VRO~1\AppData\Local\Temp\Texas Instruments\TI-SmartView CE USB pour la famille TI-83\Capturer2-1515261229579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21" t="13382" r="7542" b="1115"/>
          <a:stretch/>
        </p:blipFill>
        <p:spPr bwMode="auto">
          <a:xfrm>
            <a:off x="2053343" y="1412843"/>
            <a:ext cx="5184576" cy="36540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Parchemin horizontal 3"/>
          <p:cNvSpPr/>
          <p:nvPr/>
        </p:nvSpPr>
        <p:spPr>
          <a:xfrm>
            <a:off x="3707904" y="5517232"/>
            <a:ext cx="1584176" cy="720080"/>
          </a:xfrm>
          <a:prstGeom prst="horizontalScroll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4644008" y="2564904"/>
            <a:ext cx="42484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>
                <a:solidFill>
                  <a:srgbClr val="FE30B4"/>
                </a:solidFill>
                <a:latin typeface="Cambria" panose="02040503050406030204" pitchFamily="18" charset="0"/>
              </a:rPr>
              <a:t>La parabole coupe deux fois l’axe des abscisses.</a:t>
            </a:r>
          </a:p>
        </p:txBody>
      </p:sp>
    </p:spTree>
    <p:extLst>
      <p:ext uri="{BB962C8B-B14F-4D97-AF65-F5344CB8AC3E}">
        <p14:creationId xmlns:p14="http://schemas.microsoft.com/office/powerpoint/2010/main" val="2488774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3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/>
              <a:lstStyle/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Quelles sont les solutions de </a:t>
                </a:r>
                <a14:m>
                  <m:oMath xmlns:m="http://schemas.openxmlformats.org/officeDocument/2006/math">
                    <m:r>
                      <a:rPr lang="fr-FR" sz="3200" i="1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200" i="1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?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rgbClr val="FE30B4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fr-FR" sz="3200" b="1" i="1" smtClean="0">
                          <a:solidFill>
                            <a:srgbClr val="FE30B4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𝟑</m:t>
                      </m:r>
                      <m:r>
                        <a:rPr lang="fr-FR" sz="3200" b="1" i="1" smtClean="0">
                          <a:solidFill>
                            <a:srgbClr val="FE30B4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sz="3200" b="1" i="1" smtClean="0">
                          <a:solidFill>
                            <a:srgbClr val="FE30B4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𝒆𝒕</m:t>
                      </m:r>
                      <m:r>
                        <a:rPr lang="fr-FR" sz="3200" b="1" i="1" smtClean="0">
                          <a:solidFill>
                            <a:srgbClr val="FE30B4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sz="3200" b="1" i="1" smtClean="0">
                          <a:solidFill>
                            <a:srgbClr val="FE30B4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𝟖</m:t>
                      </m:r>
                    </m:oMath>
                  </m:oMathPara>
                </a14:m>
                <a:endParaRPr lang="fr-FR" sz="3200" b="1" dirty="0">
                  <a:solidFill>
                    <a:srgbClr val="FE30B4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 4" descr="C:\Users\VRO~1\AppData\Local\Temp\Texas Instruments\TI-SmartView CE USB pour la famille TI-83\Capturer2-1515261229579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21" t="13382" r="7542" b="1115"/>
          <a:stretch/>
        </p:blipFill>
        <p:spPr bwMode="auto">
          <a:xfrm>
            <a:off x="2053343" y="1412843"/>
            <a:ext cx="5184576" cy="36540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Parchemin horizontal 5"/>
          <p:cNvSpPr/>
          <p:nvPr/>
        </p:nvSpPr>
        <p:spPr>
          <a:xfrm>
            <a:off x="3635896" y="5517232"/>
            <a:ext cx="1872208" cy="720080"/>
          </a:xfrm>
          <a:prstGeom prst="horizontalScroll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4644008" y="2564904"/>
                <a:ext cx="4248472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3200" dirty="0">
                    <a:solidFill>
                      <a:srgbClr val="FE30B4"/>
                    </a:solidFill>
                    <a:latin typeface="Cambria Math"/>
                  </a:rPr>
                  <a:t>Avec la forme factorisée, on résout :</a:t>
                </a:r>
                <a:endParaRPr lang="fr-FR" sz="3200" b="0" dirty="0">
                  <a:solidFill>
                    <a:srgbClr val="FE30B4"/>
                  </a:solidFill>
                  <a:latin typeface="Cambria Math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fr-FR" sz="3200" b="0" i="1" smtClean="0">
                              <a:solidFill>
                                <a:srgbClr val="FE30B4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solidFill>
                                <a:srgbClr val="FE30B4"/>
                              </a:solidFill>
                              <a:latin typeface="Cambria Math"/>
                            </a:rPr>
                            <m:t>𝑥</m:t>
                          </m:r>
                          <m:r>
                            <a:rPr lang="fr-FR" sz="3200" b="0" i="1" smtClean="0">
                              <a:solidFill>
                                <a:srgbClr val="FE30B4"/>
                              </a:solidFill>
                              <a:latin typeface="Cambria Math"/>
                            </a:rPr>
                            <m:t>+3</m:t>
                          </m:r>
                        </m:e>
                      </m:d>
                      <m:d>
                        <m:dPr>
                          <m:ctrlPr>
                            <a:rPr lang="fr-FR" sz="3200" b="0" i="1" smtClean="0">
                              <a:solidFill>
                                <a:srgbClr val="FE30B4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solidFill>
                                <a:srgbClr val="FE30B4"/>
                              </a:solidFill>
                              <a:latin typeface="Cambria Math"/>
                            </a:rPr>
                            <m:t>𝑥</m:t>
                          </m:r>
                          <m:r>
                            <a:rPr lang="fr-FR" sz="3200" b="0" i="1" smtClean="0">
                              <a:solidFill>
                                <a:srgbClr val="FE30B4"/>
                              </a:solidFill>
                              <a:latin typeface="Cambria Math"/>
                            </a:rPr>
                            <m:t>−8</m:t>
                          </m:r>
                        </m:e>
                      </m:d>
                      <m:r>
                        <a:rPr lang="fr-FR" sz="3200" b="0" i="1" smtClean="0">
                          <a:solidFill>
                            <a:srgbClr val="FE30B4"/>
                          </a:solidFill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fr-FR" sz="3200" dirty="0">
                  <a:solidFill>
                    <a:srgbClr val="FE30B4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4008" y="2564904"/>
                <a:ext cx="4248472" cy="1631216"/>
              </a:xfrm>
              <a:prstGeom prst="rect">
                <a:avLst/>
              </a:prstGeom>
              <a:blipFill rotWithShape="1">
                <a:blip r:embed="rId5"/>
                <a:stretch>
                  <a:fillRect t="-486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Ellipse 7"/>
          <p:cNvSpPr/>
          <p:nvPr/>
        </p:nvSpPr>
        <p:spPr>
          <a:xfrm>
            <a:off x="1907704" y="1268760"/>
            <a:ext cx="2592288" cy="576064"/>
          </a:xfrm>
          <a:prstGeom prst="ellipse">
            <a:avLst/>
          </a:prstGeom>
          <a:noFill/>
          <a:ln>
            <a:solidFill>
              <a:srgbClr val="FE3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7104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4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Sans l’affichage des axes du repère, déterminer le signe de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 rotWithShape="1">
                <a:blip r:embed="rId3"/>
                <a:stretch>
                  <a:fillRect t="-166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 5" descr="C:\Users\VRO~1\AppData\Local\Temp\Texas Instruments\TI-SmartView CE USB pour la famille TI-83\Capturer1-1515263954624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5" t="21560" r="7542" b="1114"/>
          <a:stretch/>
        </p:blipFill>
        <p:spPr bwMode="auto">
          <a:xfrm>
            <a:off x="2411760" y="2636912"/>
            <a:ext cx="4330523" cy="352369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182216" y="3103967"/>
            <a:ext cx="42484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E30B4"/>
                </a:solidFill>
                <a:latin typeface="Cambria Math"/>
              </a:rPr>
              <a:t>La fonction est croissante puis décroissante.</a:t>
            </a:r>
            <a:endParaRPr lang="fr-FR" sz="3200" dirty="0">
              <a:solidFill>
                <a:srgbClr val="FE30B4"/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6660232" y="3564305"/>
                <a:ext cx="230425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rgbClr val="FE30B4"/>
                          </a:solidFill>
                          <a:latin typeface="Cambria Math"/>
                        </a:rPr>
                        <m:t>𝒂</m:t>
                      </m:r>
                      <m:r>
                        <a:rPr lang="fr-FR" sz="3200" b="1" i="1" smtClean="0">
                          <a:solidFill>
                            <a:srgbClr val="FE30B4"/>
                          </a:solidFill>
                          <a:latin typeface="Cambria Math"/>
                          <a:ea typeface="Cambria Math"/>
                        </a:rPr>
                        <m:t>&lt;</m:t>
                      </m:r>
                      <m:r>
                        <a:rPr lang="fr-FR" sz="3200" b="1" i="1" smtClean="0">
                          <a:solidFill>
                            <a:srgbClr val="FE30B4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fr-FR" sz="3200" b="1" dirty="0">
                  <a:solidFill>
                    <a:srgbClr val="FE30B4"/>
                  </a:solidFill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232" y="3564305"/>
                <a:ext cx="2304256" cy="58477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Parchemin horizontal 6"/>
          <p:cNvSpPr/>
          <p:nvPr/>
        </p:nvSpPr>
        <p:spPr>
          <a:xfrm>
            <a:off x="6948264" y="3524402"/>
            <a:ext cx="1800200" cy="728791"/>
          </a:xfrm>
          <a:prstGeom prst="horizontalScroll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1825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5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Sans l’affichage des axes du repère, donner le nombre de solutions de </a:t>
                </a:r>
                <a14:m>
                  <m:oMath xmlns:m="http://schemas.openxmlformats.org/officeDocument/2006/math">
                    <m:r>
                      <a:rPr lang="fr-FR" sz="3200" i="1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200" i="1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 rotWithShape="1">
                <a:blip r:embed="rId3"/>
                <a:stretch>
                  <a:fillRect l="-370" t="-1660" r="-140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 5" descr="C:\Users\VRO~1\AppData\Local\Temp\Texas Instruments\TI-SmartView CE USB pour la famille TI-83\Capturer1-1515263954624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5" t="21560" r="7542" b="1114"/>
          <a:stretch/>
        </p:blipFill>
        <p:spPr bwMode="auto">
          <a:xfrm>
            <a:off x="2411760" y="2636912"/>
            <a:ext cx="4330523" cy="352369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182216" y="3103967"/>
            <a:ext cx="42484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E30B4"/>
                </a:solidFill>
                <a:latin typeface="Cambria" panose="02040503050406030204" pitchFamily="18" charset="0"/>
              </a:rPr>
              <a:t>La parabole coupe deux fois l’axe des abscisses.</a:t>
            </a:r>
          </a:p>
        </p:txBody>
      </p:sp>
      <p:sp>
        <p:nvSpPr>
          <p:cNvPr id="7" name="Parchemin horizontal 6"/>
          <p:cNvSpPr/>
          <p:nvPr/>
        </p:nvSpPr>
        <p:spPr>
          <a:xfrm>
            <a:off x="5796136" y="2564904"/>
            <a:ext cx="3168352" cy="728791"/>
          </a:xfrm>
          <a:prstGeom prst="horizontalScroll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5940152" y="2636912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FE30B4"/>
                </a:solidFill>
                <a:latin typeface="Cambria" panose="02040503050406030204" pitchFamily="18" charset="0"/>
              </a:rPr>
              <a:t>Deux solutions.</a:t>
            </a:r>
            <a:r>
              <a:rPr lang="fr-FR" sz="3200" b="1" dirty="0">
                <a:solidFill>
                  <a:srgbClr val="FE30B4"/>
                </a:solidFill>
              </a:rPr>
              <a:t> </a:t>
            </a:r>
          </a:p>
        </p:txBody>
      </p:sp>
      <p:sp>
        <p:nvSpPr>
          <p:cNvPr id="9" name="Ellipse 8"/>
          <p:cNvSpPr/>
          <p:nvPr/>
        </p:nvSpPr>
        <p:spPr>
          <a:xfrm>
            <a:off x="2267744" y="5733256"/>
            <a:ext cx="3129644" cy="576064"/>
          </a:xfrm>
          <a:prstGeom prst="ellipse">
            <a:avLst/>
          </a:prstGeom>
          <a:noFill/>
          <a:ln w="19050">
            <a:solidFill>
              <a:srgbClr val="FE3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" name="Connecteur droit avec flèche 10"/>
          <p:cNvCxnSpPr/>
          <p:nvPr/>
        </p:nvCxnSpPr>
        <p:spPr>
          <a:xfrm flipV="1">
            <a:off x="4422811" y="3113864"/>
            <a:ext cx="789384" cy="2629289"/>
          </a:xfrm>
          <a:prstGeom prst="straightConnector1">
            <a:avLst/>
          </a:prstGeom>
          <a:ln w="19050">
            <a:solidFill>
              <a:srgbClr val="FE30B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603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40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Dans tout ce qui suit, on s’intéresse à la courbe représentative, obtenue avec une calculatrice, </a:t>
            </a:r>
          </a:p>
          <a:p>
            <a:pPr marL="0" indent="0" algn="ctr">
              <a:buNone/>
            </a:pPr>
            <a:r>
              <a:rPr lang="fr-FR" sz="4000" b="1" u="sng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d’une fonction du second degré</a:t>
            </a:r>
            <a:r>
              <a:rPr lang="fr-FR" sz="40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.</a:t>
            </a:r>
          </a:p>
          <a:p>
            <a:pPr marL="0" indent="0" algn="ctr">
              <a:buNone/>
            </a:pPr>
            <a:endParaRPr lang="fr-FR" sz="4000" dirty="0">
              <a:solidFill>
                <a:schemeClr val="tx2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fr-FR" sz="4000" dirty="0">
                <a:solidFill>
                  <a:schemeClr val="tx2"/>
                </a:solidFill>
              </a:rPr>
              <a:t>Répondre aux questions suivantes :</a:t>
            </a:r>
          </a:p>
        </p:txBody>
      </p:sp>
    </p:spTree>
    <p:extLst>
      <p:ext uri="{BB962C8B-B14F-4D97-AF65-F5344CB8AC3E}">
        <p14:creationId xmlns:p14="http://schemas.microsoft.com/office/powerpoint/2010/main" val="2028045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6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Sans l’affichage des axes du repère, déterminer le signe de </a:t>
                </a:r>
                <a14:m>
                  <m:oMath xmlns:m="http://schemas.openxmlformats.org/officeDocument/2006/math">
                    <m:r>
                      <a:rPr lang="fr-FR" sz="3200" i="1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∆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 rotWithShape="1">
                <a:blip r:embed="rId3"/>
                <a:stretch>
                  <a:fillRect t="-166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 5" descr="C:\Users\VRO~1\AppData\Local\Temp\Texas Instruments\TI-SmartView CE USB pour la famille TI-83\Capturer1-1515263954624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5" t="21560" r="7542" b="1114"/>
          <a:stretch/>
        </p:blipFill>
        <p:spPr bwMode="auto">
          <a:xfrm>
            <a:off x="2411760" y="2636912"/>
            <a:ext cx="4330523" cy="352369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182216" y="3103967"/>
            <a:ext cx="42484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E30B4"/>
                </a:solidFill>
                <a:latin typeface="Cambria" panose="02040503050406030204" pitchFamily="18" charset="0"/>
              </a:rPr>
              <a:t>La parabole coupe deux fois l’axe des abscisses.</a:t>
            </a:r>
          </a:p>
        </p:txBody>
      </p:sp>
      <p:sp>
        <p:nvSpPr>
          <p:cNvPr id="7" name="Parchemin horizontal 6"/>
          <p:cNvSpPr/>
          <p:nvPr/>
        </p:nvSpPr>
        <p:spPr>
          <a:xfrm>
            <a:off x="6948264" y="3524402"/>
            <a:ext cx="1800200" cy="728791"/>
          </a:xfrm>
          <a:prstGeom prst="horizontalScroll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7092280" y="3573016"/>
                <a:ext cx="172819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rgbClr val="FE30B4"/>
                          </a:solidFill>
                          <a:latin typeface="Cambria Math"/>
                          <a:ea typeface="Cambria Math"/>
                        </a:rPr>
                        <m:t>∆ &gt;</m:t>
                      </m:r>
                      <m:r>
                        <a:rPr lang="fr-FR" sz="3200" b="1" i="1" smtClean="0">
                          <a:solidFill>
                            <a:srgbClr val="FE30B4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fr-FR" sz="3200" b="1" dirty="0">
                  <a:solidFill>
                    <a:srgbClr val="FE30B4"/>
                  </a:solidFill>
                </a:endParaRPr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2280" y="3573016"/>
                <a:ext cx="1728192" cy="58477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Ellipse 8"/>
          <p:cNvSpPr/>
          <p:nvPr/>
        </p:nvSpPr>
        <p:spPr>
          <a:xfrm>
            <a:off x="2267744" y="5733256"/>
            <a:ext cx="3129644" cy="576064"/>
          </a:xfrm>
          <a:prstGeom prst="ellipse">
            <a:avLst/>
          </a:prstGeom>
          <a:noFill/>
          <a:ln w="19050">
            <a:solidFill>
              <a:srgbClr val="FE3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" name="Connecteur droit avec flèche 10"/>
          <p:cNvCxnSpPr/>
          <p:nvPr/>
        </p:nvCxnSpPr>
        <p:spPr>
          <a:xfrm flipV="1">
            <a:off x="4422811" y="3113864"/>
            <a:ext cx="789384" cy="2629289"/>
          </a:xfrm>
          <a:prstGeom prst="straightConnector1">
            <a:avLst/>
          </a:prstGeom>
          <a:ln w="19050">
            <a:solidFill>
              <a:srgbClr val="FE30B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3033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7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Voici la parabole d’équation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𝑦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et la droite d’équation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𝑦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=3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+4 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obtenues avec une calculatrice.</a:t>
                </a:r>
              </a:p>
              <a:p>
                <a:pPr marL="0" indent="0" algn="r">
                  <a:buNone/>
                </a:pPr>
                <a:r>
                  <a:rPr lang="fr-FR" sz="3200" u="sng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Répondre par vrai ou faux</a:t>
                </a: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:</a:t>
                </a:r>
              </a:p>
              <a:p>
                <a:pPr marL="0" indent="0" algn="just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                       1 est solution de</a:t>
                </a:r>
              </a:p>
              <a:p>
                <a:pPr marL="0" indent="0" algn="just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                  l’équation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32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=3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+4</m:t>
                    </m:r>
                    <m:r>
                      <a:rPr lang="fr-FR" sz="3200" b="0" i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    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rgbClr val="FE30B4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 rotWithShape="1">
                <a:blip r:embed="rId3"/>
                <a:stretch>
                  <a:fillRect l="-1852" t="-1660" r="-274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Image 6" descr="C:\Users\VRO~1\AppData\Local\Temp\Texas Instruments\TI-SmartView CE USB pour la famille TI-83\Capturer1-1515444782758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0" t="19673" r="8025" b="2049"/>
          <a:stretch/>
        </p:blipFill>
        <p:spPr bwMode="auto">
          <a:xfrm>
            <a:off x="179512" y="3140968"/>
            <a:ext cx="3699152" cy="275838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4572000" y="4941168"/>
            <a:ext cx="1260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FE30B4"/>
                </a:solidFill>
                <a:latin typeface="Cambria" panose="02040503050406030204" pitchFamily="18" charset="0"/>
              </a:rPr>
              <a:t>FAUX</a:t>
            </a:r>
          </a:p>
        </p:txBody>
      </p:sp>
      <p:sp>
        <p:nvSpPr>
          <p:cNvPr id="5" name="Parchemin horizontal 4"/>
          <p:cNvSpPr/>
          <p:nvPr/>
        </p:nvSpPr>
        <p:spPr>
          <a:xfrm>
            <a:off x="4283968" y="4797152"/>
            <a:ext cx="1728192" cy="936104"/>
          </a:xfrm>
          <a:prstGeom prst="horizontalScroll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ZoneTexte 9"/>
              <p:cNvSpPr txBox="1"/>
              <p:nvPr/>
            </p:nvSpPr>
            <p:spPr>
              <a:xfrm>
                <a:off x="1403648" y="5899354"/>
                <a:ext cx="7560840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3200" b="0" i="1" smtClean="0">
                              <a:solidFill>
                                <a:srgbClr val="FE30B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3200" b="0" i="1" smtClean="0">
                              <a:solidFill>
                                <a:srgbClr val="FE30B4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sup>
                          <m:r>
                            <a:rPr lang="fr-FR" sz="3200" b="0" i="1" smtClean="0">
                              <a:solidFill>
                                <a:srgbClr val="FE30B4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3200" i="1">
                          <a:solidFill>
                            <a:srgbClr val="FE30B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fr-FR" sz="3200" b="0" i="1" smtClean="0">
                          <a:solidFill>
                            <a:srgbClr val="FE30B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3×1+4.</m:t>
                      </m:r>
                    </m:oMath>
                  </m:oMathPara>
                </a14:m>
                <a:endParaRPr lang="fr-FR" sz="3200" b="0" dirty="0">
                  <a:solidFill>
                    <a:srgbClr val="FE30B4"/>
                  </a:solidFill>
                  <a:latin typeface="Cambria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fr-FR" sz="3200" dirty="0">
                    <a:solidFill>
                      <a:srgbClr val="FE30B4"/>
                    </a:solidFill>
                    <a:latin typeface="Cambria" panose="02040503050406030204" pitchFamily="18" charset="0"/>
                  </a:rPr>
                  <a:t>La solution visible est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rgbClr val="FE30B4"/>
                        </a:solidFill>
                        <a:latin typeface="Cambria Math"/>
                      </a:rPr>
                      <m:t>−1</m:t>
                    </m:r>
                  </m:oMath>
                </a14:m>
                <a:r>
                  <a:rPr lang="fr-FR" sz="3200" dirty="0">
                    <a:solidFill>
                      <a:srgbClr val="FE30B4"/>
                    </a:solidFill>
                    <a:latin typeface="Cambria" panose="02040503050406030204" pitchFamily="18" charset="0"/>
                  </a:rPr>
                  <a:t>, une autre est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rgbClr val="FE30B4"/>
                        </a:solidFill>
                        <a:latin typeface="Cambria Math" panose="02040503050406030204" pitchFamily="18" charset="0"/>
                      </a:rPr>
                      <m:t>4</m:t>
                    </m:r>
                  </m:oMath>
                </a14:m>
                <a:r>
                  <a:rPr lang="fr-FR" sz="3200" dirty="0">
                    <a:solidFill>
                      <a:srgbClr val="FE30B4"/>
                    </a:solidFill>
                    <a:latin typeface="Cambria" panose="02040503050406030204" pitchFamily="18" charset="0"/>
                  </a:rPr>
                  <a:t>.</a:t>
                </a:r>
              </a:p>
            </p:txBody>
          </p:sp>
        </mc:Choice>
        <mc:Fallback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5899354"/>
                <a:ext cx="7560840" cy="1077218"/>
              </a:xfrm>
              <a:prstGeom prst="rect">
                <a:avLst/>
              </a:prstGeom>
              <a:blipFill>
                <a:blip r:embed="rId5"/>
                <a:stretch>
                  <a:fillRect l="-2015" b="-1818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Ellipse 10"/>
          <p:cNvSpPr/>
          <p:nvPr/>
        </p:nvSpPr>
        <p:spPr>
          <a:xfrm>
            <a:off x="179512" y="5589240"/>
            <a:ext cx="648072" cy="432048"/>
          </a:xfrm>
          <a:prstGeom prst="ellipse">
            <a:avLst/>
          </a:prstGeom>
          <a:noFill/>
          <a:ln w="19050">
            <a:solidFill>
              <a:srgbClr val="FE3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avec flèche 7"/>
          <p:cNvCxnSpPr/>
          <p:nvPr/>
        </p:nvCxnSpPr>
        <p:spPr>
          <a:xfrm flipV="1">
            <a:off x="827584" y="5168433"/>
            <a:ext cx="576064" cy="571709"/>
          </a:xfrm>
          <a:prstGeom prst="straightConnector1">
            <a:avLst/>
          </a:prstGeom>
          <a:ln w="19050">
            <a:solidFill>
              <a:srgbClr val="FE30B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7848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8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𝑦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</a:t>
                </a:r>
                <a:r>
                  <a:rPr lang="fr-FR" sz="3200" u="sng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Répondre par vrai ou faux</a:t>
                </a: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𝑦</m:t>
                    </m:r>
                    <m:r>
                      <a:rPr lang="fr-FR" sz="3200" b="0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=3</m:t>
                    </m:r>
                    <m:r>
                      <a:rPr lang="fr-FR" sz="3200" b="0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+4 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a) Résoudre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i="1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=3</m:t>
                    </m:r>
                    <m:r>
                      <a:rPr lang="fr-FR" sz="3200" i="1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i="1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+4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just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                        revient à résoudre</a:t>
                </a:r>
              </a:p>
              <a:p>
                <a:pPr marL="0" indent="0" algn="just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                   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32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−3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−4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=0.</a:t>
                </a:r>
              </a:p>
              <a:p>
                <a:pPr marL="0" indent="0" algn="just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                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 rotWithShape="1">
                <a:blip r:embed="rId3"/>
                <a:stretch>
                  <a:fillRect t="-1660" r="-155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Image 6" descr="C:\Users\VRO~1\AppData\Local\Temp\Texas Instruments\TI-SmartView CE USB pour la famille TI-83\Capturer1-1515444782758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0" t="19673" r="8025" b="2049"/>
          <a:stretch/>
        </p:blipFill>
        <p:spPr bwMode="auto">
          <a:xfrm>
            <a:off x="107504" y="2708920"/>
            <a:ext cx="3699152" cy="275838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5580112" y="4005064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FE30B4"/>
                </a:solidFill>
                <a:latin typeface="Cambria" panose="02040503050406030204" pitchFamily="18" charset="0"/>
              </a:rPr>
              <a:t>VRAI</a:t>
            </a:r>
          </a:p>
        </p:txBody>
      </p:sp>
      <p:sp>
        <p:nvSpPr>
          <p:cNvPr id="5" name="Parchemin horizontal 4"/>
          <p:cNvSpPr/>
          <p:nvPr/>
        </p:nvSpPr>
        <p:spPr>
          <a:xfrm>
            <a:off x="5508104" y="3933056"/>
            <a:ext cx="1224136" cy="720080"/>
          </a:xfrm>
          <a:prstGeom prst="horizontalScroll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435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9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96752"/>
                <a:ext cx="8229600" cy="476780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𝑦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</a:t>
                </a:r>
                <a:r>
                  <a:rPr lang="fr-FR" sz="3200" u="sng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Répondre par vrai ou faux</a:t>
                </a: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𝑦</m:t>
                    </m:r>
                    <m:r>
                      <a:rPr lang="fr-FR" sz="3200" b="0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=3</m:t>
                    </m:r>
                    <m:r>
                      <a:rPr lang="fr-FR" sz="3200" b="0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+4 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</a:t>
                </a:r>
                <a:r>
                  <a:rPr lang="fr-FR" sz="3200" dirty="0">
                    <a:solidFill>
                      <a:srgbClr val="00B0F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a) Résoudre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3200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i="1">
                            <a:solidFill>
                              <a:srgbClr val="00B0F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i="1">
                            <a:solidFill>
                              <a:srgbClr val="00B0F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i="1">
                        <a:solidFill>
                          <a:srgbClr val="00B0F0"/>
                        </a:solidFill>
                        <a:latin typeface="Cambria Math"/>
                        <a:ea typeface="Cambria Math" panose="02040503050406030204" pitchFamily="18" charset="0"/>
                      </a:rPr>
                      <m:t>=3</m:t>
                    </m:r>
                    <m:r>
                      <a:rPr lang="fr-FR" sz="3200" i="1">
                        <a:solidFill>
                          <a:srgbClr val="00B0F0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i="1">
                        <a:solidFill>
                          <a:srgbClr val="00B0F0"/>
                        </a:solidFill>
                        <a:latin typeface="Cambria Math"/>
                        <a:ea typeface="Cambria Math" panose="02040503050406030204" pitchFamily="18" charset="0"/>
                      </a:rPr>
                      <m:t>+4</m:t>
                    </m:r>
                  </m:oMath>
                </a14:m>
                <a:r>
                  <a:rPr lang="fr-FR" sz="3200" dirty="0">
                    <a:solidFill>
                      <a:srgbClr val="00B0F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just">
                  <a:buNone/>
                </a:pPr>
                <a:r>
                  <a:rPr lang="fr-FR" sz="3200" dirty="0">
                    <a:solidFill>
                      <a:srgbClr val="00B0F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                        revient à résoudre</a:t>
                </a:r>
              </a:p>
              <a:p>
                <a:pPr marL="0" indent="0" algn="just">
                  <a:buNone/>
                </a:pPr>
                <a:r>
                  <a:rPr lang="fr-FR" sz="3200" dirty="0">
                    <a:solidFill>
                      <a:srgbClr val="00B0F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                   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320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i="1" smtClean="0">
                            <a:solidFill>
                              <a:srgbClr val="00B0F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i="1" smtClean="0">
                            <a:solidFill>
                              <a:srgbClr val="00B0F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rgbClr val="00B0F0"/>
                        </a:solidFill>
                        <a:latin typeface="Cambria Math"/>
                        <a:ea typeface="Cambria Math" panose="02040503050406030204" pitchFamily="18" charset="0"/>
                      </a:rPr>
                      <m:t>−3</m:t>
                    </m:r>
                    <m:r>
                      <a:rPr lang="fr-FR" sz="3200" b="0" i="1" smtClean="0">
                        <a:solidFill>
                          <a:srgbClr val="00B0F0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rgbClr val="00B0F0"/>
                        </a:solidFill>
                        <a:latin typeface="Cambria Math"/>
                        <a:ea typeface="Cambria Math" panose="02040503050406030204" pitchFamily="18" charset="0"/>
                      </a:rPr>
                      <m:t>−4</m:t>
                    </m:r>
                  </m:oMath>
                </a14:m>
                <a:r>
                  <a:rPr lang="fr-FR" sz="3200" dirty="0">
                    <a:solidFill>
                      <a:srgbClr val="00B0F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=0.</a:t>
                </a:r>
              </a:p>
              <a:p>
                <a:pPr marL="0" indent="0" algn="just">
                  <a:spcBef>
                    <a:spcPts val="3000"/>
                  </a:spcBef>
                  <a:buNone/>
                </a:pPr>
                <a:r>
                  <a:rPr lang="fr-FR" sz="3200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              </a:t>
                </a:r>
                <a:r>
                  <a:rPr lang="fr-FR" sz="3200" dirty="0">
                    <a:solidFill>
                      <a:srgbClr val="00206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b) La droite et la parabole</a:t>
                </a:r>
              </a:p>
              <a:p>
                <a:pPr marL="0" indent="0" algn="just">
                  <a:buNone/>
                </a:pPr>
                <a:r>
                  <a:rPr lang="fr-FR" sz="3200" dirty="0">
                    <a:solidFill>
                      <a:srgbClr val="00206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                 se coupent une seule fois</a:t>
                </a:r>
              </a:p>
              <a:p>
                <a:pPr marL="0" indent="0" algn="just">
                  <a:buNone/>
                </a:pPr>
                <a:r>
                  <a:rPr lang="fr-FR" sz="3200" dirty="0">
                    <a:solidFill>
                      <a:srgbClr val="00206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                            dans le plan.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96752"/>
                <a:ext cx="8229600" cy="4767808"/>
              </a:xfrm>
              <a:blipFill>
                <a:blip r:embed="rId3"/>
                <a:stretch>
                  <a:fillRect t="-1662" r="-155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Image 6" descr="C:\Users\VRO~1\AppData\Local\Temp\Texas Instruments\TI-SmartView CE USB pour la famille TI-83\Capturer1-1515444782758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0" t="19673" r="8025" b="2049"/>
          <a:stretch/>
        </p:blipFill>
        <p:spPr bwMode="auto">
          <a:xfrm>
            <a:off x="107504" y="2348880"/>
            <a:ext cx="3699152" cy="275838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7596336" y="5013176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FE30B4"/>
                </a:solidFill>
                <a:latin typeface="Cambria" panose="02040503050406030204" pitchFamily="18" charset="0"/>
              </a:rPr>
              <a:t>FAUX</a:t>
            </a:r>
          </a:p>
        </p:txBody>
      </p:sp>
      <p:sp>
        <p:nvSpPr>
          <p:cNvPr id="5" name="Parchemin horizontal 4"/>
          <p:cNvSpPr/>
          <p:nvPr/>
        </p:nvSpPr>
        <p:spPr>
          <a:xfrm>
            <a:off x="7524328" y="4935536"/>
            <a:ext cx="1296144" cy="740053"/>
          </a:xfrm>
          <a:prstGeom prst="horizontalScroll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35496" y="5157192"/>
                <a:ext cx="8712968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3200" i="1" smtClean="0">
                          <a:solidFill>
                            <a:srgbClr val="FE30B4"/>
                          </a:solidFill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fr-FR" sz="3200" b="0" i="1" smtClean="0">
                          <a:solidFill>
                            <a:srgbClr val="FE30B4"/>
                          </a:solidFill>
                          <a:latin typeface="Cambria Math"/>
                          <a:ea typeface="Cambria Math"/>
                        </a:rPr>
                        <m:t>=9+16=25&gt;0</m:t>
                      </m:r>
                    </m:oMath>
                  </m:oMathPara>
                </a14:m>
                <a:endParaRPr lang="fr-FR" sz="3200" b="0" dirty="0">
                  <a:solidFill>
                    <a:srgbClr val="FE30B4"/>
                  </a:solidFill>
                  <a:latin typeface="Cambria" panose="02040503050406030204" pitchFamily="18" charset="0"/>
                  <a:ea typeface="Cambria Math"/>
                </a:endParaRPr>
              </a:p>
              <a:p>
                <a:r>
                  <a:rPr lang="fr-FR" sz="3200" dirty="0">
                    <a:solidFill>
                      <a:srgbClr val="FE30B4"/>
                    </a:solidFill>
                    <a:latin typeface="Cambria" panose="02040503050406030204" pitchFamily="18" charset="0"/>
                  </a:rPr>
                  <a:t>donc l’équation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3200" i="1">
                            <a:solidFill>
                              <a:srgbClr val="FE30B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i="1">
                            <a:solidFill>
                              <a:srgbClr val="FE30B4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i="1">
                            <a:solidFill>
                              <a:srgbClr val="FE30B4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i="1">
                        <a:solidFill>
                          <a:srgbClr val="FE30B4"/>
                        </a:solidFill>
                        <a:latin typeface="Cambria Math"/>
                        <a:ea typeface="Cambria Math" panose="02040503050406030204" pitchFamily="18" charset="0"/>
                      </a:rPr>
                      <m:t>−3</m:t>
                    </m:r>
                    <m:r>
                      <a:rPr lang="fr-FR" sz="3200" i="1">
                        <a:solidFill>
                          <a:srgbClr val="FE30B4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i="1">
                        <a:solidFill>
                          <a:srgbClr val="FE30B4"/>
                        </a:solidFill>
                        <a:latin typeface="Cambria Math"/>
                        <a:ea typeface="Cambria Math" panose="02040503050406030204" pitchFamily="18" charset="0"/>
                      </a:rPr>
                      <m:t>−4</m:t>
                    </m:r>
                  </m:oMath>
                </a14:m>
                <a:r>
                  <a:rPr lang="fr-FR" sz="3200" dirty="0">
                    <a:solidFill>
                      <a:srgbClr val="FE30B4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=0</a:t>
                </a:r>
                <a:r>
                  <a:rPr lang="fr-FR" sz="3200" dirty="0">
                    <a:solidFill>
                      <a:srgbClr val="FE30B4"/>
                    </a:solidFill>
                    <a:latin typeface="Cambria" panose="02040503050406030204" pitchFamily="18" charset="0"/>
                  </a:rPr>
                  <a:t> a deux solutions.</a:t>
                </a: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96" y="5157192"/>
                <a:ext cx="8712968" cy="1077218"/>
              </a:xfrm>
              <a:prstGeom prst="rect">
                <a:avLst/>
              </a:prstGeom>
              <a:blipFill rotWithShape="1">
                <a:blip r:embed="rId5"/>
                <a:stretch>
                  <a:fillRect l="-1819" r="-70" b="-175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2935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C:\Users\VRO~1\AppData\Local\Temp\Texas Instruments\TI-SmartView CE USB pour la famille TI-83\Capturer3-1515445359824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68" t="19672" r="9568" b="13525"/>
          <a:stretch/>
        </p:blipFill>
        <p:spPr bwMode="auto">
          <a:xfrm>
            <a:off x="179512" y="2924944"/>
            <a:ext cx="3672408" cy="259228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10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1196752"/>
                <a:ext cx="8229600" cy="4767808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Voici les paraboles d’équations :</a:t>
                </a: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𝑦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+3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+1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et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𝑦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i="1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2</m:t>
                    </m:r>
                    <m:r>
                      <a:rPr lang="fr-FR" sz="3200" i="1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i="1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+2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obtenues avec une calculatrice.</a:t>
                </a:r>
              </a:p>
              <a:p>
                <a:pPr marL="0" indent="0" algn="just">
                  <a:spcBef>
                    <a:spcPts val="3600"/>
                  </a:spcBef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         Combien de fois se coupent </a:t>
                </a:r>
              </a:p>
              <a:p>
                <a:pPr marL="0" indent="0" algn="just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         ces deux paraboles ? </a:t>
                </a: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1196752"/>
                <a:ext cx="8229600" cy="4767808"/>
              </a:xfrm>
              <a:blipFill rotWithShape="1">
                <a:blip r:embed="rId4"/>
                <a:stretch>
                  <a:fillRect t="-166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ZoneTexte 3"/>
          <p:cNvSpPr txBox="1"/>
          <p:nvPr/>
        </p:nvSpPr>
        <p:spPr>
          <a:xfrm>
            <a:off x="3851920" y="41490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7164288" y="3924345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FE30B4"/>
                </a:solidFill>
                <a:latin typeface="Cambria" panose="02040503050406030204" pitchFamily="18" charset="0"/>
              </a:rPr>
              <a:t>Une fois.</a:t>
            </a:r>
          </a:p>
        </p:txBody>
      </p:sp>
      <p:sp>
        <p:nvSpPr>
          <p:cNvPr id="7" name="Parchemin horizontal 6"/>
          <p:cNvSpPr/>
          <p:nvPr/>
        </p:nvSpPr>
        <p:spPr>
          <a:xfrm>
            <a:off x="7092280" y="3861048"/>
            <a:ext cx="1872208" cy="751438"/>
          </a:xfrm>
          <a:prstGeom prst="horizontalScroll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395536" y="4581128"/>
                <a:ext cx="8640960" cy="20621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3200" dirty="0">
                    <a:solidFill>
                      <a:srgbClr val="FE30B4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                                        La résolution de l’équation :               </a:t>
                </a:r>
              </a:p>
              <a:p>
                <a:pPr algn="ctr"/>
                <a:r>
                  <a:rPr lang="fr-FR" sz="3200" dirty="0">
                    <a:solidFill>
                      <a:srgbClr val="FE30B4"/>
                    </a:solidFill>
                    <a:ea typeface="Cambria Math" panose="02040503050406030204" pitchFamily="18" charset="0"/>
                  </a:rPr>
                  <a:t>                           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3200" i="1" smtClean="0">
                            <a:solidFill>
                              <a:srgbClr val="FE30B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i="1">
                            <a:solidFill>
                              <a:srgbClr val="FE30B4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i="1">
                            <a:solidFill>
                              <a:srgbClr val="FE30B4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i="1">
                        <a:solidFill>
                          <a:srgbClr val="FE30B4"/>
                        </a:solidFill>
                        <a:latin typeface="Cambria Math"/>
                        <a:ea typeface="Cambria Math" panose="02040503050406030204" pitchFamily="18" charset="0"/>
                      </a:rPr>
                      <m:t>+3</m:t>
                    </m:r>
                    <m:r>
                      <a:rPr lang="fr-FR" sz="3200" i="1">
                        <a:solidFill>
                          <a:srgbClr val="FE30B4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i="1">
                        <a:solidFill>
                          <a:srgbClr val="FE30B4"/>
                        </a:solidFill>
                        <a:latin typeface="Cambria Math"/>
                        <a:ea typeface="Cambria Math" panose="02040503050406030204" pitchFamily="18" charset="0"/>
                      </a:rPr>
                      <m:t>+1=</m:t>
                    </m:r>
                    <m:sSup>
                      <m:sSupPr>
                        <m:ctrlPr>
                          <a:rPr lang="fr-FR" sz="3200" i="1">
                            <a:solidFill>
                              <a:srgbClr val="FE30B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i="1">
                            <a:solidFill>
                              <a:srgbClr val="FE30B4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i="1">
                            <a:solidFill>
                              <a:srgbClr val="FE30B4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i="1">
                        <a:solidFill>
                          <a:srgbClr val="FE30B4"/>
                        </a:solidFill>
                        <a:latin typeface="Cambria Math"/>
                        <a:ea typeface="Cambria Math" panose="02040503050406030204" pitchFamily="18" charset="0"/>
                      </a:rPr>
                      <m:t>+2</m:t>
                    </m:r>
                    <m:r>
                      <a:rPr lang="fr-FR" sz="3200" i="1">
                        <a:solidFill>
                          <a:srgbClr val="FE30B4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i="1">
                        <a:solidFill>
                          <a:srgbClr val="FE30B4"/>
                        </a:solidFill>
                        <a:latin typeface="Cambria Math"/>
                        <a:ea typeface="Cambria Math" panose="02040503050406030204" pitchFamily="18" charset="0"/>
                      </a:rPr>
                      <m:t>+2</m:t>
                    </m:r>
                  </m:oMath>
                </a14:m>
                <a:endParaRPr lang="fr-FR" sz="3200" dirty="0">
                  <a:solidFill>
                    <a:srgbClr val="FE30B4"/>
                  </a:solidFill>
                  <a:latin typeface="Cambria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fr-FR" sz="3200" dirty="0">
                    <a:solidFill>
                      <a:srgbClr val="FE30B4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          revient à la résolution de : </a:t>
                </a:r>
                <a14:m>
                  <m:oMath xmlns:m="http://schemas.openxmlformats.org/officeDocument/2006/math">
                    <m:r>
                      <a:rPr lang="fr-FR" sz="3200" i="1">
                        <a:solidFill>
                          <a:srgbClr val="FE30B4"/>
                        </a:solidFill>
                        <a:latin typeface="Cambria Math"/>
                        <a:ea typeface="Cambria Math" panose="02040503050406030204" pitchFamily="18" charset="0"/>
                      </a:rPr>
                      <m:t>3</m:t>
                    </m:r>
                    <m:r>
                      <a:rPr lang="fr-FR" sz="3200" i="1">
                        <a:solidFill>
                          <a:srgbClr val="FE30B4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i="1">
                        <a:solidFill>
                          <a:srgbClr val="FE30B4"/>
                        </a:solidFill>
                        <a:latin typeface="Cambria Math"/>
                        <a:ea typeface="Cambria Math" panose="02040503050406030204" pitchFamily="18" charset="0"/>
                      </a:rPr>
                      <m:t>+1=2</m:t>
                    </m:r>
                    <m:r>
                      <a:rPr lang="fr-FR" sz="3200" i="1">
                        <a:solidFill>
                          <a:srgbClr val="FE30B4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i="1">
                        <a:solidFill>
                          <a:srgbClr val="FE30B4"/>
                        </a:solidFill>
                        <a:latin typeface="Cambria Math"/>
                        <a:ea typeface="Cambria Math" panose="02040503050406030204" pitchFamily="18" charset="0"/>
                      </a:rPr>
                      <m:t>+2</m:t>
                    </m:r>
                  </m:oMath>
                </a14:m>
                <a:endParaRPr lang="fr-FR" sz="3200" dirty="0">
                  <a:solidFill>
                    <a:srgbClr val="FE30B4"/>
                  </a:solidFill>
                  <a:latin typeface="Cambria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r>
                  <a:rPr lang="fr-FR" sz="3200" dirty="0">
                    <a:solidFill>
                      <a:srgbClr val="FE30B4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4581128"/>
                <a:ext cx="8640960" cy="2062103"/>
              </a:xfrm>
              <a:prstGeom prst="rect">
                <a:avLst/>
              </a:prstGeom>
              <a:blipFill rotWithShape="1">
                <a:blip r:embed="rId5"/>
                <a:stretch>
                  <a:fillRect t="-3835" r="-1672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5233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3400" y="1844824"/>
            <a:ext cx="7851648" cy="1828800"/>
          </a:xfrm>
        </p:spPr>
        <p:txBody>
          <a:bodyPr anchor="ctr">
            <a:normAutofit/>
          </a:bodyPr>
          <a:lstStyle/>
          <a:p>
            <a:pPr algn="ctr"/>
            <a:r>
              <a:rPr lang="fr-FR" sz="8000" dirty="0"/>
              <a:t>Fin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67544" y="4124672"/>
            <a:ext cx="8359080" cy="1752600"/>
          </a:xfrm>
        </p:spPr>
        <p:txBody>
          <a:bodyPr anchor="ctr"/>
          <a:lstStyle/>
          <a:p>
            <a:pPr algn="ctr"/>
            <a:r>
              <a:rPr lang="fr-FR" dirty="0"/>
              <a:t>Activités mentales et automatismes en classe de première</a:t>
            </a:r>
          </a:p>
          <a:p>
            <a:pPr algn="ctr"/>
            <a:r>
              <a:rPr lang="fr-FR" dirty="0">
                <a:latin typeface="+mj-lt"/>
              </a:rPr>
              <a:t>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235626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1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/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Quelle est sa forme canonique, parmi celles proposées ci-dessous ?</a:t>
                </a: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                a)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32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320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32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32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−2</m:t>
                            </m:r>
                          </m:e>
                        </m:d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+8</m:t>
                    </m:r>
                  </m:oMath>
                </a14:m>
                <a:r>
                  <a:rPr lang="fr-FR" sz="3200" b="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;</a:t>
                </a: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                         b)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−0,5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32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32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32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−2</m:t>
                            </m:r>
                          </m:e>
                        </m:d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+4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;</a:t>
                </a: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                         c) </a:t>
                </a:r>
                <a14:m>
                  <m:oMath xmlns:m="http://schemas.openxmlformats.org/officeDocument/2006/math">
                    <m:r>
                      <a:rPr lang="fr-FR" sz="3200" b="0" i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−</m:t>
                    </m:r>
                    <m:r>
                      <a:rPr lang="fr-FR" sz="3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0,5</m:t>
                    </m:r>
                    <m:sSup>
                      <m:sSupPr>
                        <m:ctrlP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32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32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32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−2</m:t>
                            </m:r>
                          </m:e>
                        </m:d>
                      </m:e>
                      <m:sup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8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;</a:t>
                </a: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                   d) </a:t>
                </a:r>
                <a14:m>
                  <m:oMath xmlns:m="http://schemas.openxmlformats.org/officeDocument/2006/math">
                    <m:r>
                      <a:rPr lang="fr-FR" sz="3200" b="0" i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32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32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32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−4</m:t>
                            </m:r>
                          </m:e>
                        </m:d>
                      </m:e>
                      <m:sup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6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.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 rotWithShape="1">
                <a:blip r:embed="rId3"/>
                <a:stretch>
                  <a:fillRect t="-1660" r="-192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 descr="C:\Users\VRO~1\AppData\Local\Temp\Texas Instruments\TI-SmartView CE USB pour la famille TI-83\Capturer1-1515260446762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80" t="18959" r="8099" b="1317"/>
          <a:stretch/>
        </p:blipFill>
        <p:spPr bwMode="auto">
          <a:xfrm>
            <a:off x="251520" y="2708920"/>
            <a:ext cx="4536504" cy="32403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28785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2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/>
          <a:lstStyle/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r>
              <a:rPr lang="fr-FR" sz="32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Quel est le signe de son discriminant ?</a:t>
            </a: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p:pic>
        <p:nvPicPr>
          <p:cNvPr id="5" name="Image 4" descr="C:\Users\VRO~1\AppData\Local\Temp\Texas Instruments\TI-SmartView CE USB pour la famille TI-83\Capturer2-1515261229579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21" t="13382" r="7542" b="1115"/>
          <a:stretch/>
        </p:blipFill>
        <p:spPr bwMode="auto">
          <a:xfrm>
            <a:off x="2053343" y="1412843"/>
            <a:ext cx="5184576" cy="36540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992668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3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/>
              <a:lstStyle/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Quelles sont les solutions de </a:t>
                </a:r>
                <a14:m>
                  <m:oMath xmlns:m="http://schemas.openxmlformats.org/officeDocument/2006/math">
                    <m:r>
                      <a:rPr lang="fr-FR" sz="3200" i="1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200" i="1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 4" descr="C:\Users\VRO~1\AppData\Local\Temp\Texas Instruments\TI-SmartView CE USB pour la famille TI-83\Capturer2-1515261229579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21" t="13382" r="7542" b="1115"/>
          <a:stretch/>
        </p:blipFill>
        <p:spPr bwMode="auto">
          <a:xfrm>
            <a:off x="2053343" y="1412843"/>
            <a:ext cx="5184576" cy="36540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778679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4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Sans l’affichage des axes du repère, déterminer le signe de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 rotWithShape="1">
                <a:blip r:embed="rId3"/>
                <a:stretch>
                  <a:fillRect t="-166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 5" descr="C:\Users\VRO~1\AppData\Local\Temp\Texas Instruments\TI-SmartView CE USB pour la famille TI-83\Capturer1-1515263954624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5" t="21560" r="7542" b="1114"/>
          <a:stretch/>
        </p:blipFill>
        <p:spPr bwMode="auto">
          <a:xfrm>
            <a:off x="2411760" y="2636912"/>
            <a:ext cx="4330523" cy="352369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596835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5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Sans l’affichage des axes du repère, donner le nombre de solutions de </a:t>
                </a:r>
                <a14:m>
                  <m:oMath xmlns:m="http://schemas.openxmlformats.org/officeDocument/2006/math">
                    <m:r>
                      <a:rPr lang="fr-FR" sz="3200" i="1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3200" i="1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 rotWithShape="1">
                <a:blip r:embed="rId3"/>
                <a:stretch>
                  <a:fillRect l="-370" t="-1660" r="-140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 5" descr="C:\Users\VRO~1\AppData\Local\Temp\Texas Instruments\TI-SmartView CE USB pour la famille TI-83\Capturer1-1515263954624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5" t="21560" r="7542" b="1114"/>
          <a:stretch/>
        </p:blipFill>
        <p:spPr bwMode="auto">
          <a:xfrm>
            <a:off x="2411760" y="2636912"/>
            <a:ext cx="4330523" cy="352369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861680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6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Sans l’affichage des axes du repère, déterminer le signe de </a:t>
                </a:r>
                <a14:m>
                  <m:oMath xmlns:m="http://schemas.openxmlformats.org/officeDocument/2006/math">
                    <m:r>
                      <a:rPr lang="fr-FR" sz="3200" i="1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∆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 rotWithShape="1">
                <a:blip r:embed="rId3"/>
                <a:stretch>
                  <a:fillRect t="-166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 5" descr="C:\Users\VRO~1\AppData\Local\Temp\Texas Instruments\TI-SmartView CE USB pour la famille TI-83\Capturer1-1515263954624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5" t="21560" r="7542" b="1114"/>
          <a:stretch/>
        </p:blipFill>
        <p:spPr bwMode="auto">
          <a:xfrm>
            <a:off x="2411760" y="2636912"/>
            <a:ext cx="4330523" cy="352369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682920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7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Voici la parabole d’équation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𝑦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et la droite d’équation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𝑦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=3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+4 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obtenues avec une calculatrice.</a:t>
                </a:r>
              </a:p>
              <a:p>
                <a:pPr marL="0" indent="0" algn="r">
                  <a:buNone/>
                </a:pPr>
                <a:r>
                  <a:rPr lang="fr-FR" sz="3200" u="sng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Répondre par vrai ou faux</a:t>
                </a: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:</a:t>
                </a:r>
              </a:p>
              <a:p>
                <a:pPr marL="0" indent="0" algn="just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                       1 est solution de</a:t>
                </a:r>
              </a:p>
              <a:p>
                <a:pPr marL="0" indent="0" algn="just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                  l’équation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32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320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=3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+4</m:t>
                    </m:r>
                    <m:r>
                      <a:rPr lang="fr-FR" sz="3200" b="0" i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 rotWithShape="1">
                <a:blip r:embed="rId3"/>
                <a:stretch>
                  <a:fillRect l="-1852" t="-1660" r="-274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Image 6" descr="C:\Users\VRO~1\AppData\Local\Temp\Texas Instruments\TI-SmartView CE USB pour la famille TI-83\Capturer1-1515444782758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0" t="19673" r="8025" b="2049"/>
          <a:stretch/>
        </p:blipFill>
        <p:spPr bwMode="auto">
          <a:xfrm>
            <a:off x="179512" y="3140968"/>
            <a:ext cx="3699152" cy="275838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146606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Vagues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468</TotalTime>
  <Words>902</Words>
  <Application>Microsoft Office PowerPoint</Application>
  <PresentationFormat>Affichage à l'écran (4:3)</PresentationFormat>
  <Paragraphs>177</Paragraphs>
  <Slides>25</Slides>
  <Notes>22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31" baseType="lpstr">
      <vt:lpstr>Calibri</vt:lpstr>
      <vt:lpstr>Cambria</vt:lpstr>
      <vt:lpstr>Cambria Math</vt:lpstr>
      <vt:lpstr>Constantia</vt:lpstr>
      <vt:lpstr>Wingdings 2</vt:lpstr>
      <vt:lpstr>Débit</vt:lpstr>
      <vt:lpstr>Second degré Série 6</vt:lpstr>
      <vt:lpstr> </vt:lpstr>
      <vt:lpstr>Question 1 </vt:lpstr>
      <vt:lpstr>Question 2 </vt:lpstr>
      <vt:lpstr>Question 3 </vt:lpstr>
      <vt:lpstr>Question 4 </vt:lpstr>
      <vt:lpstr>Question 5 </vt:lpstr>
      <vt:lpstr>Question 6 </vt:lpstr>
      <vt:lpstr>Question 7 </vt:lpstr>
      <vt:lpstr>Question 8 </vt:lpstr>
      <vt:lpstr>Question 9 </vt:lpstr>
      <vt:lpstr>Question 10 </vt:lpstr>
      <vt:lpstr>Correction</vt:lpstr>
      <vt:lpstr>Question 1 </vt:lpstr>
      <vt:lpstr>Question 1 </vt:lpstr>
      <vt:lpstr>Question 2 </vt:lpstr>
      <vt:lpstr>Question 3 </vt:lpstr>
      <vt:lpstr>Question 4 </vt:lpstr>
      <vt:lpstr>Question 5 </vt:lpstr>
      <vt:lpstr>Question 6 </vt:lpstr>
      <vt:lpstr>Question 7 </vt:lpstr>
      <vt:lpstr>Question 8 </vt:lpstr>
      <vt:lpstr>Question 9 </vt:lpstr>
      <vt:lpstr>Question 10 </vt:lpstr>
      <vt:lpstr>Fin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SECOND DEGRE – Série 1 1S – 1ES/L</dc:title>
  <dc:creator>véro</dc:creator>
  <cp:lastModifiedBy>JC</cp:lastModifiedBy>
  <cp:revision>109</cp:revision>
  <dcterms:created xsi:type="dcterms:W3CDTF">2017-06-06T15:31:06Z</dcterms:created>
  <dcterms:modified xsi:type="dcterms:W3CDTF">2021-08-16T12:10:02Z</dcterms:modified>
</cp:coreProperties>
</file>