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56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15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14" r:id="rId3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7" autoAdjust="0"/>
    <p:restoredTop sz="94660"/>
  </p:normalViewPr>
  <p:slideViewPr>
    <p:cSldViewPr>
      <p:cViewPr varScale="1">
        <p:scale>
          <a:sx n="86" d="100"/>
          <a:sy n="86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 smtClean="0"/>
              <a:t>Second degré</a:t>
            </a:r>
            <a:br>
              <a:rPr lang="fr-FR" sz="8900" dirty="0" smtClean="0"/>
            </a:br>
            <a:r>
              <a:rPr lang="fr-FR" dirty="0" smtClean="0"/>
              <a:t>Série 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𝟑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+…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=…+…+</m:t>
                      </m:r>
                      <m:r>
                        <a:rPr lang="fr-FR" sz="3600" b="1" i="1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476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>
                          <a:latin typeface="Cambria Math"/>
                        </a:rPr>
                        <m:t>𝟔</m:t>
                      </m:r>
                      <m:r>
                        <a:rPr lang="fr-FR" sz="3600" b="1" i="1"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+…=</m:t>
                      </m:r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+…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433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−</m:t>
                      </m:r>
                      <m:r>
                        <a:rPr lang="fr-FR" sz="3600" b="1" i="1">
                          <a:latin typeface="Cambria Math"/>
                        </a:rPr>
                        <m:t>𝟖</m:t>
                      </m:r>
                      <m:r>
                        <a:rPr lang="fr-FR" sz="3600" b="1" i="1"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+…=</m:t>
                      </m:r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−…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972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>
                          <a:latin typeface="Cambria Math"/>
                        </a:rPr>
                        <m:t>𝟑</m:t>
                      </m:r>
                      <m:r>
                        <a:rPr lang="fr-FR" sz="3600" b="1" i="1"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+…=</m:t>
                      </m:r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+…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992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 smtClean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La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admet-elle un maximum ou un minimum ? Pour quelle valeur de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414394"/>
            <a:ext cx="261620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123728" y="5302949"/>
                <a:ext cx="66247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rgbClr val="FF0000"/>
                    </a:solidFill>
                    <a:latin typeface="+mj-lt"/>
                  </a:rPr>
                  <a:t>car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𝑎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fr-FR" sz="3600" dirty="0" smtClean="0">
                    <a:solidFill>
                      <a:srgbClr val="FF0000"/>
                    </a:solidFill>
                    <a:latin typeface="+mj-lt"/>
                  </a:rPr>
                  <a:t> est un nombre positif. </a:t>
                </a:r>
                <a:endParaRPr lang="fr-FR" sz="3600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5302949"/>
                <a:ext cx="662473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2760"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lipse 5"/>
          <p:cNvSpPr/>
          <p:nvPr/>
        </p:nvSpPr>
        <p:spPr>
          <a:xfrm>
            <a:off x="3923928" y="2996952"/>
            <a:ext cx="360040" cy="43204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3879574" y="2492896"/>
            <a:ext cx="360040" cy="43204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3923928" y="1988840"/>
            <a:ext cx="360040" cy="43204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705807" y="1988840"/>
            <a:ext cx="586273" cy="504056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6876256" y="4798893"/>
                <a:ext cx="20162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i="1" dirty="0" smtClean="0">
                          <a:solidFill>
                            <a:srgbClr val="00B050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=−4</m:t>
                      </m:r>
                    </m:oMath>
                  </m:oMathPara>
                </a14:m>
                <a:endParaRPr lang="fr-FR" sz="3600" dirty="0">
                  <a:solidFill>
                    <a:srgbClr val="00B05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4798893"/>
                <a:ext cx="2016224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cteur droit avec flèche 10"/>
          <p:cNvCxnSpPr/>
          <p:nvPr/>
        </p:nvCxnSpPr>
        <p:spPr>
          <a:xfrm flipH="1" flipV="1">
            <a:off x="5215001" y="2420888"/>
            <a:ext cx="1872208" cy="2629162"/>
          </a:xfrm>
          <a:prstGeom prst="straightConnector1">
            <a:avLst/>
          </a:prstGeom>
          <a:ln w="19050">
            <a:solidFill>
              <a:srgbClr val="00B05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3455876" y="3429000"/>
            <a:ext cx="468052" cy="20162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0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la (ou les) solution(s) de l’équation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2195736" y="2420888"/>
            <a:ext cx="4824536" cy="64807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467544" y="3288162"/>
                <a:ext cx="1698713" cy="644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=−1</m:t>
                      </m:r>
                    </m:oMath>
                  </m:oMathPara>
                </a14:m>
                <a:endParaRPr lang="fr-FR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288162"/>
                <a:ext cx="1698713" cy="64489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7092280" y="3286725"/>
                <a:ext cx="17281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=−7</m:t>
                      </m:r>
                    </m:oMath>
                  </m:oMathPara>
                </a14:m>
                <a:endParaRPr lang="fr-FR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3286725"/>
                <a:ext cx="172819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avec flèche 6"/>
          <p:cNvCxnSpPr>
            <a:stCxn id="4" idx="3"/>
          </p:cNvCxnSpPr>
          <p:nvPr/>
        </p:nvCxnSpPr>
        <p:spPr>
          <a:xfrm flipH="1">
            <a:off x="1043608" y="2974052"/>
            <a:ext cx="1858665" cy="4549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6732240" y="2924944"/>
            <a:ext cx="1152128" cy="50405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la (ou les) solution(s) de l’équation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14.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2195736" y="2924944"/>
            <a:ext cx="4968552" cy="64807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059832" y="5085184"/>
                <a:ext cx="3528392" cy="1212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fr-FR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>
                          <a:solidFill>
                            <a:srgbClr val="FF0000"/>
                          </a:solidFill>
                          <a:latin typeface="Cambria Math"/>
                        </a:rPr>
                        <m:t>+16</m:t>
                      </m:r>
                      <m:r>
                        <a:rPr lang="fr-FR" sz="3600" b="0" i="1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3600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fr-FR" sz="3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+8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5085184"/>
                <a:ext cx="3528392" cy="12128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27651" y="5505992"/>
                <a:ext cx="1698713" cy="644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651" y="5505992"/>
                <a:ext cx="1698713" cy="6448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avec flèche 6"/>
          <p:cNvCxnSpPr/>
          <p:nvPr/>
        </p:nvCxnSpPr>
        <p:spPr>
          <a:xfrm flipH="1">
            <a:off x="2123728" y="5896416"/>
            <a:ext cx="122413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6977743" y="5505992"/>
                <a:ext cx="1698713" cy="644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=−8</m:t>
                      </m:r>
                    </m:oMath>
                  </m:oMathPara>
                </a14:m>
                <a:endParaRPr lang="fr-FR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7743" y="5505992"/>
                <a:ext cx="1698713" cy="6448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necteur droit avec flèche 8"/>
          <p:cNvCxnSpPr/>
          <p:nvPr/>
        </p:nvCxnSpPr>
        <p:spPr>
          <a:xfrm>
            <a:off x="6300192" y="5896416"/>
            <a:ext cx="79208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64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/>
            <p:txBody>
              <a:bodyPr anchor="ctr">
                <a:noAutofit/>
              </a:bodyPr>
              <a:lstStyle/>
              <a:p>
                <a:pPr algn="ctr"/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</a:t>
                </a:r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note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parabole qui représente la fonction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dans un repère du plan.</a:t>
                </a:r>
                <a:b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4278" b="-176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800" dirty="0" smtClean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En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choisissant la forme la mieux adaptée, répondre aux questions suivantes :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89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/>
          <p:nvPr/>
        </p:nvPicPr>
        <p:blipFill rotWithShape="1">
          <a:blip r:embed="rId2"/>
          <a:srcRect l="20016" r="46735"/>
          <a:stretch/>
        </p:blipFill>
        <p:spPr bwMode="auto">
          <a:xfrm>
            <a:off x="75704" y="1431885"/>
            <a:ext cx="3632200" cy="48774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14671" y="1951385"/>
                <a:ext cx="8229600" cy="4389120"/>
              </a:xfrm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 marL="0" indent="0" algn="ctr">
                  <a:buNone/>
                </a:pPr>
                <a:r>
                  <a:rPr lang="fr-FR" sz="2800" b="1" dirty="0" smtClean="0"/>
                  <a:t> 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                             </m:t>
                    </m:r>
                    <m:r>
                      <a:rPr lang="fr-FR" sz="2800" b="1" i="1" smtClean="0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marL="0" indent="0" algn="ctr">
                  <a:buNone/>
                </a:pPr>
                <a:r>
                  <a:rPr lang="fr-FR" sz="2800" b="1" dirty="0" smtClean="0"/>
                  <a:t> 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                              </m:t>
                    </m:r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 smtClean="0"/>
              </a:p>
              <a:p>
                <a:pPr marL="0" indent="0" algn="ctr">
                  <a:buNone/>
                </a:pPr>
                <a:r>
                  <a:rPr lang="fr-FR" sz="2800" b="1" dirty="0" smtClean="0"/>
                  <a:t>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                             </m:t>
                    </m:r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Donner les coordonnées du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sommet S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la parabole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4671" y="1951385"/>
                <a:ext cx="8229600" cy="4389120"/>
              </a:xfrm>
              <a:blipFill rotWithShape="1">
                <a:blip r:embed="rId3"/>
                <a:stretch>
                  <a:fillRect r="-7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4529471" y="5230941"/>
                <a:ext cx="2706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E30B4"/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−4;−18</m:t>
                          </m:r>
                        </m:e>
                      </m:d>
                    </m:oMath>
                  </m:oMathPara>
                </a14:m>
                <a:endParaRPr lang="fr-FR" sz="3600" dirty="0">
                  <a:solidFill>
                    <a:srgbClr val="FE30B4"/>
                  </a:solidFill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9471" y="5230941"/>
                <a:ext cx="2706825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cteur droit avec flèche 14"/>
          <p:cNvCxnSpPr>
            <a:stCxn id="8" idx="3"/>
          </p:cNvCxnSpPr>
          <p:nvPr/>
        </p:nvCxnSpPr>
        <p:spPr>
          <a:xfrm flipH="1">
            <a:off x="5472100" y="2357616"/>
            <a:ext cx="341663" cy="2943592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18" idx="3"/>
          </p:cNvCxnSpPr>
          <p:nvPr/>
        </p:nvCxnSpPr>
        <p:spPr>
          <a:xfrm flipH="1">
            <a:off x="6588224" y="2357616"/>
            <a:ext cx="126544" cy="2873325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5724128" y="1988840"/>
            <a:ext cx="612068" cy="432048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6588224" y="1988840"/>
            <a:ext cx="864096" cy="432048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1979712" y="5661248"/>
            <a:ext cx="2664296" cy="576064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/>
          <p:cNvSpPr/>
          <p:nvPr/>
        </p:nvSpPr>
        <p:spPr>
          <a:xfrm>
            <a:off x="3779912" y="1916832"/>
            <a:ext cx="403244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07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 animBg="1"/>
      <p:bldP spid="18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/>
            <p:txBody>
              <a:bodyPr anchor="ctr">
                <a:normAutofit/>
              </a:bodyPr>
              <a:lstStyle/>
              <a:p>
                <a:pPr algn="ctr"/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trois expressions d’une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6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800" dirty="0" smtClean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En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choisissant la forme la mieux adaptée, répondre aux questions suivantes :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30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2800" b="1" dirty="0" smtClean="0"/>
                  <a:t>  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                            </m:t>
                    </m:r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marL="0" indent="0" algn="ctr">
                  <a:buNone/>
                </a:pPr>
                <a:r>
                  <a:rPr lang="fr-FR" sz="2800" b="1" dirty="0" smtClean="0"/>
                  <a:t> 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                              </m:t>
                    </m:r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marL="0" indent="0" algn="ctr">
                  <a:buNone/>
                </a:pPr>
                <a:r>
                  <a:rPr lang="fr-FR" sz="2800" b="1" dirty="0" smtClean="0"/>
                  <a:t> 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                             </m:t>
                    </m:r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</a:t>
                </a: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923928" y="3430741"/>
                <a:ext cx="41764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FE30B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FE30B4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FE30B4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FE30B4"/>
                        </a:solidFill>
                        <a:latin typeface="Cambria Math"/>
                      </a:rPr>
                      <m:t>=−1</m:t>
                    </m:r>
                  </m:oMath>
                </a14:m>
                <a:r>
                  <a:rPr lang="fr-FR" sz="3600" dirty="0" smtClean="0">
                    <a:solidFill>
                      <a:srgbClr val="FE30B4"/>
                    </a:solidFill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FE30B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FE30B4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FE30B4"/>
                            </a:solidFill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FE30B4"/>
                        </a:solidFill>
                        <a:latin typeface="Cambria Math"/>
                      </a:rPr>
                      <m:t>=−7</m:t>
                    </m:r>
                  </m:oMath>
                </a14:m>
                <a:endParaRPr lang="fr-FR" sz="3600" dirty="0">
                  <a:solidFill>
                    <a:srgbClr val="FE30B4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3430741"/>
                <a:ext cx="4176464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necteur droit avec flèche 8"/>
          <p:cNvCxnSpPr/>
          <p:nvPr/>
        </p:nvCxnSpPr>
        <p:spPr>
          <a:xfrm flipV="1">
            <a:off x="5328084" y="2897740"/>
            <a:ext cx="684076" cy="720080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 flipV="1">
            <a:off x="7380312" y="2897740"/>
            <a:ext cx="466675" cy="559738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3779912" y="2420888"/>
            <a:ext cx="4067075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923928" y="4314413"/>
                <a:ext cx="4572000" cy="185089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l’abscisse(s) de(s) point(s) d’intersection de la parabole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fr-FR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avec l’axe des abscisses.</a:t>
                </a:r>
                <a:endParaRPr lang="fr-FR" sz="2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4314413"/>
                <a:ext cx="4572000" cy="1850891"/>
              </a:xfrm>
              <a:prstGeom prst="rect">
                <a:avLst/>
              </a:prstGeom>
              <a:blipFill rotWithShape="1">
                <a:blip r:embed="rId4"/>
                <a:stretch>
                  <a:fillRect l="-2000" t="-3300" r="-3733" b="-79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 12"/>
          <p:cNvPicPr/>
          <p:nvPr/>
        </p:nvPicPr>
        <p:blipFill rotWithShape="1">
          <a:blip r:embed="rId5"/>
          <a:srcRect l="20016" r="46735"/>
          <a:stretch/>
        </p:blipFill>
        <p:spPr bwMode="auto">
          <a:xfrm>
            <a:off x="75704" y="1431885"/>
            <a:ext cx="3632200" cy="48774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0625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/>
          <p:nvPr/>
        </p:nvPicPr>
        <p:blipFill rotWithShape="1">
          <a:blip r:embed="rId2"/>
          <a:srcRect l="20016" r="46735"/>
          <a:stretch/>
        </p:blipFill>
        <p:spPr bwMode="auto">
          <a:xfrm>
            <a:off x="75704" y="1431885"/>
            <a:ext cx="3632200" cy="48774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2800" b="1" dirty="0" smtClean="0"/>
                  <a:t>   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                            </m:t>
                    </m:r>
                    <m:r>
                      <a:rPr lang="fr-FR" sz="32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3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3200" b="1" i="1">
                        <a:latin typeface="Cambria Math"/>
                      </a:rPr>
                      <m:t>=</m:t>
                    </m:r>
                    <m:r>
                      <a:rPr lang="fr-FR" sz="32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3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32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32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32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3200" b="1" i="1">
                        <a:latin typeface="Cambria Math"/>
                      </a:rPr>
                      <m:t>−</m:t>
                    </m:r>
                    <m:r>
                      <a:rPr lang="fr-FR" sz="3200" b="1" i="1">
                        <a:latin typeface="Cambria Math"/>
                      </a:rPr>
                      <m:t>𝟏𝟖</m:t>
                    </m:r>
                    <m:r>
                      <a:rPr lang="fr-FR" sz="3200" b="1" i="1">
                        <a:latin typeface="Cambria Math"/>
                      </a:rPr>
                      <m:t> ;</m:t>
                    </m:r>
                  </m:oMath>
                </a14:m>
                <a:endParaRPr lang="fr-FR" sz="3200" b="1" dirty="0"/>
              </a:p>
              <a:p>
                <a:pPr marL="0" indent="0" algn="ctr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latin typeface="Cambria Math"/>
                        </a:rPr>
                        <m:t>                                  </m:t>
                      </m:r>
                      <m:r>
                        <a:rPr lang="fr-FR" sz="3200" b="1" i="1"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fr-FR" sz="32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>
                          <a:latin typeface="Cambria Math"/>
                        </a:rPr>
                        <m:t>=</m:t>
                      </m:r>
                      <m:r>
                        <a:rPr lang="fr-FR" sz="3200" b="1" i="1">
                          <a:latin typeface="Cambria Math"/>
                        </a:rPr>
                        <m:t>𝟐</m:t>
                      </m:r>
                      <m:d>
                        <m:dPr>
                          <m:ctrlPr>
                            <a:rPr lang="fr-FR" sz="32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>
                              <a:latin typeface="Cambria Math"/>
                            </a:rPr>
                            <m:t>𝒙</m:t>
                          </m:r>
                          <m:r>
                            <a:rPr lang="fr-FR" sz="3200" b="1" i="1">
                              <a:latin typeface="Cambria Math"/>
                            </a:rPr>
                            <m:t>+</m:t>
                          </m:r>
                          <m:r>
                            <a:rPr lang="fr-FR" sz="3200" b="1" i="1">
                              <a:latin typeface="Cambria Math"/>
                            </a:rPr>
                            <m:t>𝟏</m:t>
                          </m:r>
                        </m:e>
                      </m:d>
                      <m:d>
                        <m:dPr>
                          <m:ctrlPr>
                            <a:rPr lang="fr-FR" sz="32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>
                              <a:latin typeface="Cambria Math"/>
                            </a:rPr>
                            <m:t>𝒙</m:t>
                          </m:r>
                          <m:r>
                            <a:rPr lang="fr-FR" sz="3200" b="1" i="1">
                              <a:latin typeface="Cambria Math"/>
                            </a:rPr>
                            <m:t>+</m:t>
                          </m:r>
                          <m:r>
                            <a:rPr lang="fr-FR" sz="3200" b="1" i="1">
                              <a:latin typeface="Cambria Math"/>
                            </a:rPr>
                            <m:t>𝟕</m:t>
                          </m:r>
                        </m:e>
                      </m:d>
                      <m:r>
                        <a:rPr lang="fr-FR" sz="3200" b="1" i="1">
                          <a:latin typeface="Cambria Math"/>
                        </a:rPr>
                        <m:t> ;</m:t>
                      </m:r>
                    </m:oMath>
                  </m:oMathPara>
                </a14:m>
                <a:endParaRPr lang="fr-FR" sz="3200" b="1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latin typeface="Cambria Math"/>
                        </a:rPr>
                        <m:t>                                 </m:t>
                      </m:r>
                      <m:r>
                        <a:rPr lang="fr-FR" sz="3200" b="1" i="1"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fr-FR" sz="32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>
                          <a:latin typeface="Cambria Math"/>
                        </a:rPr>
                        <m:t>=</m:t>
                      </m:r>
                      <m:r>
                        <a:rPr lang="fr-FR" sz="3200" b="1" i="1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fr-FR" sz="32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latin typeface="Cambria Math"/>
                        </a:rPr>
                        <m:t>+</m:t>
                      </m:r>
                      <m:r>
                        <a:rPr lang="fr-FR" sz="3200" b="1" i="1">
                          <a:latin typeface="Cambria Math"/>
                        </a:rPr>
                        <m:t>𝟏𝟔</m:t>
                      </m:r>
                      <m:r>
                        <a:rPr lang="fr-FR" sz="3200" b="1" i="1">
                          <a:latin typeface="Cambria Math"/>
                        </a:rPr>
                        <m:t>𝒙</m:t>
                      </m:r>
                      <m:r>
                        <a:rPr lang="fr-FR" sz="3200" b="1" i="1">
                          <a:latin typeface="Cambria Math"/>
                        </a:rPr>
                        <m:t>+</m:t>
                      </m:r>
                      <m:r>
                        <a:rPr lang="fr-FR" sz="3200" b="1" i="1">
                          <a:latin typeface="Cambria Math"/>
                        </a:rPr>
                        <m:t>𝟏𝟒</m:t>
                      </m:r>
                      <m:r>
                        <a:rPr lang="fr-FR" sz="3200" b="1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fr-FR" sz="3200" b="1" dirty="0"/>
              </a:p>
              <a:p>
                <a:pPr marL="0" indent="0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779912" y="3790781"/>
                <a:ext cx="22322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600" i="1" smtClean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600" b="0" i="1" smtClean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fr-FR" sz="3600" b="0" i="1" smtClean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𝐶</m:t>
                          </m:r>
                        </m:sub>
                      </m:sSub>
                      <m:r>
                        <a:rPr lang="fr-FR" sz="3600" b="0" i="1" smtClean="0">
                          <a:solidFill>
                            <a:srgbClr val="FE30B4"/>
                          </a:solidFill>
                          <a:latin typeface="Cambria Math"/>
                        </a:rPr>
                        <m:t>=14</m:t>
                      </m:r>
                    </m:oMath>
                  </m:oMathPara>
                </a14:m>
                <a:endParaRPr lang="fr-FR" sz="3600" dirty="0">
                  <a:solidFill>
                    <a:srgbClr val="FE30B4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790781"/>
                <a:ext cx="2232248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7236296" y="3068959"/>
            <a:ext cx="936104" cy="414621"/>
          </a:xfrm>
          <a:prstGeom prst="ellipse">
            <a:avLst/>
          </a:prstGeom>
          <a:solidFill>
            <a:srgbClr val="FE30B4">
              <a:alpha val="0"/>
            </a:srgbClr>
          </a:solidFill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5724128" y="3483582"/>
            <a:ext cx="1512168" cy="521482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 flipV="1">
            <a:off x="3419872" y="1628800"/>
            <a:ext cx="720080" cy="2241802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032448" y="4458429"/>
                <a:ext cx="4572000" cy="185089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l’ordonnée du point d’intersection de la parabole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fr-FR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avec l’axe des ordonnées.</a:t>
                </a:r>
                <a:endParaRPr lang="fr-FR" sz="2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448" y="4458429"/>
                <a:ext cx="4572000" cy="1850891"/>
              </a:xfrm>
              <a:prstGeom prst="rect">
                <a:avLst/>
              </a:prstGeom>
              <a:blipFill rotWithShape="1">
                <a:blip r:embed="rId5"/>
                <a:stretch>
                  <a:fillRect t="-3289" b="-75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lipse 10"/>
          <p:cNvSpPr/>
          <p:nvPr/>
        </p:nvSpPr>
        <p:spPr>
          <a:xfrm>
            <a:off x="3779912" y="2916230"/>
            <a:ext cx="4608512" cy="7287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30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𝟑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6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=</m:t>
                      </m:r>
                      <m:r>
                        <a:rPr lang="fr-FR" sz="3600" b="1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fr-FR" sz="36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 dirty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 dirty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𝟏𝟐</m:t>
                      </m:r>
                      <m:r>
                        <a:rPr lang="fr-FR" sz="36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fr-FR" sz="3600" b="1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45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𝟑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600" b="1" i="1">
                                  <a:solidFill>
                                    <a:srgbClr val="FE30B4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=</m:t>
                      </m:r>
                      <m:r>
                        <a:rPr lang="fr-FR" sz="3600" b="1" i="1" dirty="0">
                          <a:solidFill>
                            <a:srgbClr val="FE30B4"/>
                          </a:solidFill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fr-FR" sz="3600" b="1" i="1" dirty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 dirty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 dirty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>
                          <a:solidFill>
                            <a:srgbClr val="FE30B4"/>
                          </a:solidFill>
                          <a:latin typeface="Cambria Math"/>
                        </a:rPr>
                        <m:t>𝟏𝟐</m:t>
                      </m:r>
                      <m:r>
                        <a:rPr lang="fr-FR" sz="3600" b="1" i="1">
                          <a:solidFill>
                            <a:srgbClr val="FE30B4"/>
                          </a:solidFill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498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>
                          <a:latin typeface="Cambria Math"/>
                        </a:rPr>
                        <m:t>𝟔</m:t>
                      </m:r>
                      <m:r>
                        <a:rPr lang="fr-FR" sz="3600" b="1" i="1"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𝟗</m:t>
                      </m:r>
                      <m:r>
                        <a:rPr lang="fr-FR" sz="36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6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418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>
                          <a:latin typeface="Cambria Math"/>
                        </a:rPr>
                        <m:t>𝟔</m:t>
                      </m:r>
                      <m:r>
                        <a:rPr lang="fr-FR" sz="3600" b="1" i="1"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rgbClr val="FE30B4"/>
                          </a:solidFill>
                          <a:latin typeface="Cambria Math"/>
                        </a:rPr>
                        <m:t>𝟗</m:t>
                      </m:r>
                      <m:r>
                        <a:rPr lang="fr-FR" sz="36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600" b="1" i="1" smtClean="0">
                                  <a:solidFill>
                                    <a:srgbClr val="FE30B4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857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−</m:t>
                      </m:r>
                      <m:r>
                        <a:rPr lang="fr-FR" sz="3600" b="1" i="1">
                          <a:latin typeface="Cambria Math"/>
                        </a:rPr>
                        <m:t>𝟖</m:t>
                      </m:r>
                      <m:r>
                        <a:rPr lang="fr-FR" sz="3600" b="1" i="1"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𝟏𝟔</m:t>
                      </m:r>
                      <m:r>
                        <a:rPr lang="fr-FR" sz="36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6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55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−</m:t>
                      </m:r>
                      <m:r>
                        <a:rPr lang="fr-FR" sz="3600" b="1" i="1">
                          <a:latin typeface="Cambria Math"/>
                        </a:rPr>
                        <m:t>𝟖</m:t>
                      </m:r>
                      <m:r>
                        <a:rPr lang="fr-FR" sz="3600" b="1" i="1"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rgbClr val="FE30B4"/>
                          </a:solidFill>
                          <a:latin typeface="Cambria Math"/>
                        </a:rPr>
                        <m:t>𝟏𝟔</m:t>
                      </m:r>
                      <m:r>
                        <a:rPr lang="fr-FR" sz="36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600" b="1" i="1" smtClean="0">
                                  <a:solidFill>
                                    <a:srgbClr val="FE30B4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298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>
                          <a:latin typeface="Cambria Math"/>
                        </a:rPr>
                        <m:t>𝟑</m:t>
                      </m:r>
                      <m:r>
                        <a:rPr lang="fr-FR" sz="3600" b="1" i="1"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fr-FR" sz="36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fr-FR" sz="36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fr-FR" sz="36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450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l’égalité suivante :</a:t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r>
                        <a:rPr lang="fr-FR" sz="3600" b="1" i="1">
                          <a:latin typeface="Cambria Math"/>
                        </a:rPr>
                        <m:t>𝟑</m:t>
                      </m:r>
                      <m:r>
                        <a:rPr lang="fr-FR" sz="3600" b="1" i="1">
                          <a:latin typeface="Cambria Math"/>
                        </a:rPr>
                        <m:t>𝒙</m:t>
                      </m:r>
                      <m:r>
                        <a:rPr lang="fr-FR" sz="36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1" i="1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1" i="1" smtClean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fr-FR" sz="3600" b="1" i="1" smtClean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fr-FR" sz="36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6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600" b="1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b="1" i="1" smtClean="0">
                                      <a:solidFill>
                                        <a:srgbClr val="FE30B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1" i="1" smtClean="0">
                                      <a:solidFill>
                                        <a:srgbClr val="FE30B4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fr-FR" sz="3600" b="1" i="1" smtClean="0">
                                      <a:solidFill>
                                        <a:srgbClr val="FE30B4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103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admet-elle un maximum ou un minimum ? Pour quelle valeur de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r="-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746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 smtClean="0"/>
              <a:t>Fin</a:t>
            </a:r>
            <a:endParaRPr lang="fr-FR" sz="8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la (ou les) solution(s) de l’équation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17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la (ou les) solution(s) de l’équation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14.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85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/>
            <p:txBody>
              <a:bodyPr anchor="ctr">
                <a:noAutofit/>
              </a:bodyPr>
              <a:lstStyle/>
              <a:p>
                <a:pPr algn="ctr"/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</a:t>
                </a:r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note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fr-FR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parabole qui représente la fonction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dans un repère du plan.</a:t>
                </a:r>
                <a:b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4278" b="-176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800" dirty="0" smtClean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En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choisissant la forme la mieux adaptée, répondre aux questions suivantes :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09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les coordonnées du sommet S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la parabole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426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l’abscisse(s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 de(s) point(s) d’intersection de la parabole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avec l’axe des abscisses.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r="-21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050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−</m:t>
                    </m:r>
                    <m:r>
                      <a:rPr lang="fr-FR" sz="2800" b="1" i="1">
                        <a:latin typeface="Cambria Math"/>
                      </a:rPr>
                      <m:t>𝟏𝟖</m:t>
                    </m:r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 ;</m:t>
                    </m:r>
                  </m:oMath>
                </a14:m>
                <a:endParaRPr lang="fr-FR" sz="28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𝟏𝟔</m:t>
                    </m:r>
                    <m:r>
                      <a:rPr lang="fr-FR" sz="2800" b="1" i="1">
                        <a:latin typeface="Cambria Math"/>
                      </a:rPr>
                      <m:t>𝒙</m:t>
                    </m:r>
                    <m:r>
                      <a:rPr lang="fr-FR" sz="2800" b="1" i="1">
                        <a:latin typeface="Cambria Math"/>
                      </a:rPr>
                      <m:t>+</m:t>
                    </m:r>
                    <m:r>
                      <a:rPr lang="fr-FR" sz="2800" b="1" i="1">
                        <a:latin typeface="Cambria Math"/>
                      </a:rPr>
                      <m:t>𝟏𝟒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/>
              </a:p>
              <a:p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l’ordonnée du point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d’intersection de la parabole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avec l’axe des ordonnées.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78" r="-25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892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461</TotalTime>
  <Words>207</Words>
  <Application>Microsoft Office PowerPoint</Application>
  <PresentationFormat>Affichage à l'écran (4:3)</PresentationFormat>
  <Paragraphs>155</Paragraphs>
  <Slides>30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5" baseType="lpstr">
      <vt:lpstr>Calibri</vt:lpstr>
      <vt:lpstr>Cambria Math</vt:lpstr>
      <vt:lpstr>Constantia</vt:lpstr>
      <vt:lpstr>Wingdings 2</vt:lpstr>
      <vt:lpstr>Débit</vt:lpstr>
      <vt:lpstr>Second degré Série 1</vt:lpstr>
      <vt:lpstr>Voici trois expressions d’une fonction g : </vt:lpstr>
      <vt:lpstr>Question 1 </vt:lpstr>
      <vt:lpstr>Question 2 </vt:lpstr>
      <vt:lpstr>Question 3 </vt:lpstr>
      <vt:lpstr> On note C_(g )la parabole qui représente la fonction g dans un repère du plan.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 On note C_(g )la parabole qui représente la fonction g dans un repère du plan. </vt:lpstr>
      <vt:lpstr>Question 4 </vt:lpstr>
      <vt:lpstr>Question 5 </vt:lpstr>
      <vt:lpstr>Question 6 </vt:lpstr>
      <vt:lpstr>Question 7 </vt:lpstr>
      <vt:lpstr>Question 7 </vt:lpstr>
      <vt:lpstr>Question 8 </vt:lpstr>
      <vt:lpstr>Question 8 </vt:lpstr>
      <vt:lpstr>Question 9 </vt:lpstr>
      <vt:lpstr>Question 9 </vt:lpstr>
      <vt:lpstr>Question 10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Utilisateur Windows</cp:lastModifiedBy>
  <cp:revision>103</cp:revision>
  <dcterms:created xsi:type="dcterms:W3CDTF">2017-06-06T15:31:06Z</dcterms:created>
  <dcterms:modified xsi:type="dcterms:W3CDTF">2019-09-07T12:35:55Z</dcterms:modified>
</cp:coreProperties>
</file>