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256" r:id="rId2"/>
    <p:sldId id="316" r:id="rId3"/>
    <p:sldId id="318" r:id="rId4"/>
    <p:sldId id="344" r:id="rId5"/>
    <p:sldId id="347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15" r:id="rId14"/>
    <p:sldId id="348" r:id="rId15"/>
    <p:sldId id="349" r:id="rId16"/>
    <p:sldId id="350" r:id="rId17"/>
    <p:sldId id="355" r:id="rId18"/>
    <p:sldId id="351" r:id="rId19"/>
    <p:sldId id="352" r:id="rId20"/>
    <p:sldId id="356" r:id="rId21"/>
    <p:sldId id="353" r:id="rId22"/>
    <p:sldId id="357" r:id="rId23"/>
    <p:sldId id="358" r:id="rId24"/>
    <p:sldId id="359" r:id="rId25"/>
    <p:sldId id="360" r:id="rId26"/>
    <p:sldId id="361" r:id="rId27"/>
    <p:sldId id="340" r:id="rId28"/>
    <p:sldId id="362" r:id="rId29"/>
    <p:sldId id="368" r:id="rId30"/>
    <p:sldId id="363" r:id="rId31"/>
    <p:sldId id="342" r:id="rId32"/>
    <p:sldId id="364" r:id="rId33"/>
    <p:sldId id="365" r:id="rId34"/>
    <p:sldId id="343" r:id="rId35"/>
    <p:sldId id="369" r:id="rId36"/>
    <p:sldId id="366" r:id="rId37"/>
    <p:sldId id="314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4" autoAdjust="0"/>
    <p:restoredTop sz="94660"/>
  </p:normalViewPr>
  <p:slideViewPr>
    <p:cSldViewPr>
      <p:cViewPr varScale="1">
        <p:scale>
          <a:sx n="72" d="100"/>
          <a:sy n="72" d="100"/>
        </p:scale>
        <p:origin x="18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218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83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400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182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807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886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766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455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3224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459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42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4407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0803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2943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647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9791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713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7696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1129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9556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955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267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003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1650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0239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1230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6860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35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367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362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519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7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317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8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NUL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13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0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224" y="278092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681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0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4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78092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51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037" t="-2682" r="-148" b="-229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4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240" y="278092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22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fonction définit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⟼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fr-FR" sz="32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𝟔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9786971"/>
                  </p:ext>
                </p:extLst>
              </p:nvPr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77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56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0179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ces deux algorithmes définissent-ils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même fonction ?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fr-FR" sz="32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1043608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3619379"/>
                  </p:ext>
                </p:extLst>
              </p:nvPr>
            </p:nvGraphicFramePr>
            <p:xfrm>
              <a:off x="1043608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77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56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/>
            </p:nvGraphicFramePr>
            <p:xfrm>
              <a:off x="5004048" y="2060848"/>
              <a:ext cx="3240360" cy="86409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b="1" i="1" smtClean="0">
                                        <a:latin typeface="Cambria Math"/>
                                      </a:rPr>
                                      <m:t>𝑿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7133018"/>
                  </p:ext>
                </p:extLst>
              </p:nvPr>
            </p:nvGraphicFramePr>
            <p:xfrm>
              <a:off x="5004048" y="2060848"/>
              <a:ext cx="3240360" cy="86409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86409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88" r="-1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Parchemin horizontal 5"/>
          <p:cNvSpPr/>
          <p:nvPr/>
        </p:nvSpPr>
        <p:spPr>
          <a:xfrm>
            <a:off x="3851920" y="3282713"/>
            <a:ext cx="1368152" cy="794359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37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987824" y="1988840"/>
              <a:ext cx="324036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/>
                            <a:t> ……………..</a:t>
                          </a: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……………..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5010184"/>
                  </p:ext>
                </p:extLst>
              </p:nvPr>
            </p:nvGraphicFramePr>
            <p:xfrm>
              <a:off x="2987824" y="1988840"/>
              <a:ext cx="324036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857" b="-19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72720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6010519"/>
                  </p:ext>
                </p:extLst>
              </p:nvPr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b="1" i="1" dirty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dirty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oMath>
                          </a14:m>
                          <a:endParaRPr lang="fr-FR" sz="3200" dirty="0">
                            <a:solidFill>
                              <a:srgbClr val="00B050"/>
                            </a:solidFill>
                            <a:latin typeface="Cambria Math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𝟖</m:t>
                              </m:r>
                            </m:oMath>
                          </a14:m>
                          <a:endParaRPr lang="fr-FR" sz="3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6010519"/>
                  </p:ext>
                </p:extLst>
              </p:nvPr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77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88" t="-562" r="-376" b="-11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41960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On considère la fonction polynôme du second degré définie par :</a:t>
                </a:r>
              </a:p>
              <a:p>
                <a:pPr marL="0" indent="0" algn="ctr">
                  <a:buNone/>
                </a:pPr>
                <a:endParaRPr lang="fr-FR" sz="3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𝒃𝒙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fr-FR" sz="3600" b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𝒃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trois réels 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916" r="-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630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3751272"/>
                  </p:ext>
                </p:extLst>
              </p:nvPr>
            </p:nvGraphicFramePr>
            <p:xfrm>
              <a:off x="899592" y="3219792"/>
              <a:ext cx="7560840" cy="30175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𝐃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/>
                            <a:t>………………...</a:t>
                          </a:r>
                        </a:p>
                        <a:p>
                          <a:r>
                            <a:rPr lang="fr-FR" sz="3200" dirty="0"/>
                            <a:t>Si</a:t>
                          </a:r>
                          <a:r>
                            <a:rPr lang="fr-FR" sz="320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𝐃</m:t>
                              </m:r>
                            </m:oMath>
                          </a14:m>
                          <a:r>
                            <a:rPr lang="fr-FR" sz="3200" baseline="0" dirty="0"/>
                            <a:t> ………… faire</a:t>
                          </a:r>
                          <a:endParaRPr lang="fr-FR" sz="3200" b="1" i="0" dirty="0">
                            <a:latin typeface="Cambria Math"/>
                            <a:ea typeface="Cambria Math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Afficher « Deux racines distinctes »</a:t>
                          </a:r>
                          <a:endParaRPr lang="fr-FR" sz="3200" baseline="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Sinon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     Afficher « Une ou aucune racine »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Fin Si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3751272"/>
                  </p:ext>
                </p:extLst>
              </p:nvPr>
            </p:nvGraphicFramePr>
            <p:xfrm>
              <a:off x="899592" y="3219792"/>
              <a:ext cx="7560840" cy="30175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0175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81" t="-2419" r="-161" b="-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7110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fonction définit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𝟔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9786971"/>
                  </p:ext>
                </p:extLst>
              </p:nvPr>
            </p:nvGraphicFramePr>
            <p:xfrm>
              <a:off x="2987824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77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56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4151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048803"/>
                  </p:ext>
                </p:extLst>
              </p:nvPr>
            </p:nvGraphicFramePr>
            <p:xfrm>
              <a:off x="899592" y="3219792"/>
              <a:ext cx="7560840" cy="302856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𝐃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fr-FR" sz="32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fr-FR" sz="3200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𝒂𝒄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r>
                            <a:rPr lang="fr-FR" sz="3200" dirty="0"/>
                            <a:t>Si</a:t>
                          </a:r>
                          <a:r>
                            <a:rPr lang="fr-FR" sz="320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𝐃</m:t>
                              </m:r>
                            </m:oMath>
                          </a14:m>
                          <a:r>
                            <a:rPr lang="fr-FR" sz="320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baseline="0" dirty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&gt;</m:t>
                              </m:r>
                              <m:r>
                                <a:rPr lang="fr-FR" sz="3200" b="1" i="1" baseline="0" dirty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aseline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sz="3200" baseline="0" dirty="0"/>
                            <a:t>faire</a:t>
                          </a:r>
                          <a:endParaRPr lang="fr-FR" sz="3200" b="1" i="0" dirty="0">
                            <a:latin typeface="Cambria Math"/>
                            <a:ea typeface="Cambria Math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Afficher « Deux racines distinctes »</a:t>
                          </a:r>
                          <a:endParaRPr lang="fr-FR" sz="3200" baseline="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Sinon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     Afficher « Une ou aucune racine »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Fin Si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048803"/>
                  </p:ext>
                </p:extLst>
              </p:nvPr>
            </p:nvGraphicFramePr>
            <p:xfrm>
              <a:off x="899592" y="3219792"/>
              <a:ext cx="7560840" cy="302856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02856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81" t="-201" r="-161" b="-664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90476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</a:rPr>
              <a:t>A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quoi correspond la valeur de </a:t>
            </a:r>
            <a:r>
              <a:rPr lang="fr-FR" sz="3200" dirty="0">
                <a:solidFill>
                  <a:schemeClr val="tx2"/>
                </a:solidFill>
              </a:rPr>
              <a:t>m 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÷(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𝒂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 algn="l"/>
                          <a:r>
                            <a:rPr lang="fr-FR" sz="3200" i="0" dirty="0"/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i="1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3200" i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66" t="-562" r="-332" b="-174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3801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A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quoi correspond la valeur de </a:t>
                </a:r>
                <a:r>
                  <a:rPr lang="fr-FR" sz="3200" dirty="0">
                    <a:solidFill>
                      <a:schemeClr val="tx2"/>
                    </a:solidFill>
                  </a:rPr>
                  <a:t>m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dirty="0">
                    <a:solidFill>
                      <a:srgbClr val="00B050"/>
                    </a:solidFill>
                  </a:rPr>
                  <a:t>m est le maximum ou le minimum de la fonction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b="-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÷(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𝒂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 algn="l"/>
                          <a:r>
                            <a:rPr lang="fr-FR" sz="3200" i="0" dirty="0"/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i="1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3200" i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66" t="-562" r="-332" b="-174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93594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852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/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r>
                            <a:rPr lang="fr-FR" sz="3200" dirty="0"/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dirty="0"/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dirty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𝟒</m:t>
                              </m:r>
                            </m:oMath>
                          </a14:m>
                          <a:r>
                            <a:rPr lang="fr-FR" sz="3200" dirty="0"/>
                            <a:t> faire :</a:t>
                          </a:r>
                        </a:p>
                        <a:p>
                          <a:r>
                            <a:rPr lang="fr-FR" sz="3200" b="1" baseline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endParaRPr lang="fr-FR" sz="3200" i="1" dirty="0"/>
                        </a:p>
                        <a:p>
                          <a:r>
                            <a:rPr lang="fr-FR" sz="320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𝐘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sz="3200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</a:p>
                        <a:p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Fin Pour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4354469"/>
                  </p:ext>
                </p:extLst>
              </p:nvPr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/>
                  </a:tblGrid>
                  <a:tr h="20532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14" t="-3561" b="-97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4638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 </a:t>
                </a:r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calcule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</m:d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d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e>
                    </m:d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fr-FR" sz="32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852" t="-1660" b="-24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/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r>
                            <a:rPr lang="fr-FR" sz="3200" dirty="0"/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dirty="0"/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dirty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𝟒</m:t>
                              </m:r>
                            </m:oMath>
                          </a14:m>
                          <a:r>
                            <a:rPr lang="fr-FR" sz="3200" dirty="0"/>
                            <a:t> faire :</a:t>
                          </a:r>
                        </a:p>
                        <a:p>
                          <a:r>
                            <a:rPr lang="fr-FR" sz="3200" b="1" baseline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endParaRPr lang="fr-FR" sz="3200" i="1" dirty="0"/>
                        </a:p>
                        <a:p>
                          <a:r>
                            <a:rPr lang="fr-FR" sz="320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𝐘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sz="3200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</a:p>
                        <a:p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Fin Pour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4354469"/>
                  </p:ext>
                </p:extLst>
              </p:nvPr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/>
                  </a:tblGrid>
                  <a:tr h="20532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14" t="-3561" b="-97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345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3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 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3576" r="-1185" b="-31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636912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636912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768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3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 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3576" r="-1185" b="-31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636912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636912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archemin horizontal 3"/>
          <p:cNvSpPr/>
          <p:nvPr/>
        </p:nvSpPr>
        <p:spPr>
          <a:xfrm>
            <a:off x="3995936" y="5733256"/>
            <a:ext cx="1152128" cy="576064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587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3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 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3576" r="-1185" b="-31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636912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636912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1794570" y="3501008"/>
            <a:ext cx="545182" cy="46433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6512" y="3543399"/>
                <a:ext cx="10861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b="1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sz="2400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3543399"/>
                <a:ext cx="108613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lipse 11"/>
          <p:cNvSpPr/>
          <p:nvPr/>
        </p:nvSpPr>
        <p:spPr>
          <a:xfrm>
            <a:off x="4067944" y="2636912"/>
            <a:ext cx="1512168" cy="792657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899592" y="3789040"/>
            <a:ext cx="709836" cy="0"/>
          </a:xfrm>
          <a:prstGeom prst="straightConnector1">
            <a:avLst/>
          </a:prstGeom>
          <a:ln w="3810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/>
        </p:nvSpPr>
        <p:spPr>
          <a:xfrm>
            <a:off x="5580112" y="3284984"/>
            <a:ext cx="936104" cy="5754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Parchemin horizontal 10"/>
          <p:cNvSpPr/>
          <p:nvPr/>
        </p:nvSpPr>
        <p:spPr>
          <a:xfrm>
            <a:off x="3995936" y="5733256"/>
            <a:ext cx="1152128" cy="576064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8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56490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224" y="2564904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38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indent="0" algn="ctr"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s’agit d ’une valeur approchée de la racine de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𝒇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plus grande.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31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545060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224" y="2492896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27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ces deux algorithmes définissent-ils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même fonction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1043608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𝒀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3619379"/>
                  </p:ext>
                </p:extLst>
              </p:nvPr>
            </p:nvGraphicFramePr>
            <p:xfrm>
              <a:off x="1043608" y="1988840"/>
              <a:ext cx="3240360" cy="107784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77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56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/>
            </p:nvGraphicFramePr>
            <p:xfrm>
              <a:off x="5004048" y="2060848"/>
              <a:ext cx="3240360" cy="86409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smtClean="0">
                                    <a:latin typeface="Cambria Math"/>
                                  </a:rPr>
                                  <m:t>𝒀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sSup>
                                  <m:sSupPr>
                                    <m:ctrlPr>
                                      <a:rPr lang="fr-F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3200" b="1" i="1" smtClean="0">
                                        <a:latin typeface="Cambria Math"/>
                                      </a:rPr>
                                      <m:t>𝑿</m:t>
                                    </m:r>
                                  </m:e>
                                  <m:sup>
                                    <m:r>
                                      <a:rPr lang="fr-FR" sz="3200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320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7133018"/>
                  </p:ext>
                </p:extLst>
              </p:nvPr>
            </p:nvGraphicFramePr>
            <p:xfrm>
              <a:off x="5004048" y="2060848"/>
              <a:ext cx="3240360" cy="86409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86409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88" r="-1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5527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s’agit d ’une valeur approchée de la racine de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𝒇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2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plus grande.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256490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224" y="2564904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1619672" y="3933056"/>
            <a:ext cx="1440160" cy="204457"/>
            <a:chOff x="1619672" y="4077072"/>
            <a:chExt cx="1440160" cy="204457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1619672" y="4281529"/>
              <a:ext cx="1440160" cy="0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3059832" y="4077072"/>
              <a:ext cx="0" cy="186407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Ellipse 12"/>
          <p:cNvSpPr/>
          <p:nvPr/>
        </p:nvSpPr>
        <p:spPr>
          <a:xfrm>
            <a:off x="3995936" y="2564904"/>
            <a:ext cx="1584176" cy="864096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699792" y="3356992"/>
            <a:ext cx="576064" cy="57606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5508104" y="3212976"/>
            <a:ext cx="936104" cy="5760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2328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42088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391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42088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347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42088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>
            <a:off x="1187624" y="3356992"/>
            <a:ext cx="504056" cy="288032"/>
          </a:xfrm>
          <a:prstGeom prst="straightConnector1">
            <a:avLst/>
          </a:prstGeom>
          <a:ln w="3810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4139952" y="2420888"/>
            <a:ext cx="1512168" cy="792657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5580112" y="3068960"/>
            <a:ext cx="936104" cy="5959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9020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81167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6551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81167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1225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81167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1932187" y="3717032"/>
            <a:ext cx="1199653" cy="403944"/>
            <a:chOff x="1907704" y="3736892"/>
            <a:chExt cx="1224136" cy="412188"/>
          </a:xfrm>
        </p:grpSpPr>
        <p:cxnSp>
          <p:nvCxnSpPr>
            <p:cNvPr id="5" name="Connecteur droit 4"/>
            <p:cNvCxnSpPr/>
            <p:nvPr/>
          </p:nvCxnSpPr>
          <p:spPr>
            <a:xfrm>
              <a:off x="3131840" y="3736892"/>
              <a:ext cx="0" cy="412188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1907704" y="4149080"/>
              <a:ext cx="1224136" cy="0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Ellipse 12"/>
          <p:cNvSpPr/>
          <p:nvPr/>
        </p:nvSpPr>
        <p:spPr>
          <a:xfrm>
            <a:off x="4355976" y="2348880"/>
            <a:ext cx="1512168" cy="936104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796136" y="3068960"/>
            <a:ext cx="936104" cy="5760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3203848" y="4221088"/>
            <a:ext cx="216024" cy="43204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5745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987824" y="1988840"/>
              <a:ext cx="324036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/>
                            <a:t> ……………..</a:t>
                          </a: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𝒀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……………..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5010184"/>
                  </p:ext>
                </p:extLst>
              </p:nvPr>
            </p:nvGraphicFramePr>
            <p:xfrm>
              <a:off x="2987824" y="1988840"/>
              <a:ext cx="324036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24036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857" b="-19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1710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On considère la fonction polynôme du second degré définie par :</a:t>
                </a:r>
              </a:p>
              <a:p>
                <a:pPr marL="0" indent="0" algn="ctr">
                  <a:buNone/>
                </a:pPr>
                <a:endParaRPr lang="fr-FR" sz="3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𝒃𝒙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fr-FR" sz="3600" b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𝒃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trois réels 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916" r="-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74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6435260"/>
                  </p:ext>
                </p:extLst>
              </p:nvPr>
            </p:nvGraphicFramePr>
            <p:xfrm>
              <a:off x="899592" y="3219792"/>
              <a:ext cx="7560840" cy="30175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𝐃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dirty="0"/>
                            <a:t>………………...</a:t>
                          </a:r>
                        </a:p>
                        <a:p>
                          <a:r>
                            <a:rPr lang="fr-FR" sz="3200" dirty="0"/>
                            <a:t>Si</a:t>
                          </a:r>
                          <a:r>
                            <a:rPr lang="fr-FR" sz="320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𝐃</m:t>
                              </m:r>
                            </m:oMath>
                          </a14:m>
                          <a:r>
                            <a:rPr lang="fr-FR" sz="3200" baseline="0" dirty="0"/>
                            <a:t> ………… faire</a:t>
                          </a:r>
                          <a:endParaRPr lang="fr-FR" sz="3200" b="1" i="0" dirty="0">
                            <a:latin typeface="Cambria Math"/>
                            <a:ea typeface="Cambria Math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Afficher « Deux racines distinctes »</a:t>
                          </a:r>
                          <a:endParaRPr lang="fr-FR" sz="3200" baseline="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Sinon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     Afficher « Une ou aucune racine »</a:t>
                          </a:r>
                        </a:p>
                        <a:p>
                          <a:r>
                            <a:rPr lang="fr-FR" sz="3200" baseline="0" dirty="0">
                              <a:solidFill>
                                <a:schemeClr val="tx1"/>
                              </a:solidFill>
                            </a:rPr>
                            <a:t>Fin Si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6435260"/>
                  </p:ext>
                </p:extLst>
              </p:nvPr>
            </p:nvGraphicFramePr>
            <p:xfrm>
              <a:off x="899592" y="3219792"/>
              <a:ext cx="7560840" cy="30175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75608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0175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81" t="-2419" r="-161" b="-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1351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</a:rPr>
              <a:t>A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quoi correspond la valeur de </a:t>
            </a:r>
            <a:r>
              <a:rPr lang="fr-FR" sz="3200" dirty="0">
                <a:solidFill>
                  <a:schemeClr val="tx2"/>
                </a:solidFill>
              </a:rPr>
              <a:t>m 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2313723"/>
                  </p:ext>
                </p:extLst>
              </p:nvPr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÷(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𝒂</m:t>
                                </m:r>
                                <m:r>
                                  <a:rPr lang="fr-FR" sz="3200" b="1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3200" dirty="0"/>
                        </a:p>
                        <a:p>
                          <a:pPr algn="l"/>
                          <a:r>
                            <a:rPr lang="fr-FR" sz="3200" i="0" dirty="0"/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i="1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  <m:r>
                                <a:rPr lang="fr-F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3200" i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2313723"/>
                  </p:ext>
                </p:extLst>
              </p:nvPr>
            </p:nvGraphicFramePr>
            <p:xfrm>
              <a:off x="2627784" y="3429000"/>
              <a:ext cx="3672408" cy="108012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672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80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66" t="-562" r="-332" b="-174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9255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4449815"/>
                  </p:ext>
                </p:extLst>
              </p:nvPr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r>
                            <a:rPr lang="fr-FR" sz="3200" dirty="0"/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dirty="0"/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dirty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𝟒</m:t>
                              </m:r>
                            </m:oMath>
                          </a14:m>
                          <a:r>
                            <a:rPr lang="fr-FR" sz="3200" dirty="0"/>
                            <a:t> faire</a:t>
                          </a:r>
                        </a:p>
                        <a:p>
                          <a:r>
                            <a:rPr lang="fr-FR" sz="3200" b="1" baseline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𝒊</m:t>
                              </m:r>
                            </m:oMath>
                          </a14:m>
                          <a:endParaRPr lang="fr-FR" sz="3200" i="1" dirty="0"/>
                        </a:p>
                        <a:p>
                          <a:r>
                            <a:rPr lang="fr-FR" sz="320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0" smtClean="0">
                                  <a:latin typeface="Cambria Math"/>
                                </a:rPr>
                                <m:t>𝐘</m:t>
                              </m:r>
                              <m:r>
                                <a:rPr lang="fr-FR" sz="3200" smtClean="0">
                                  <a:latin typeface="Cambria Math"/>
                                </a:rPr>
                                <m:t>⟵</m:t>
                              </m:r>
                              <m:sSup>
                                <m:sSupPr>
                                  <m:ctrlPr>
                                    <a:rPr lang="fr-FR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fr-FR" sz="3200" b="1" i="1" smtClean="0">
                                      <a:latin typeface="Cambria Math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sz="3200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𝑿</m:t>
                              </m:r>
                              <m:r>
                                <a:rPr lang="fr-FR" sz="32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</a:p>
                        <a:p>
                          <a:r>
                            <a:rPr lang="fr-FR" sz="3200" dirty="0">
                              <a:solidFill>
                                <a:schemeClr val="tx1"/>
                              </a:solidFill>
                            </a:rPr>
                            <a:t>Fin Pour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4449815"/>
                  </p:ext>
                </p:extLst>
              </p:nvPr>
            </p:nvGraphicFramePr>
            <p:xfrm>
              <a:off x="3563888" y="2924944"/>
              <a:ext cx="5328592" cy="2053209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328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20532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14" t="-3254" r="-229" b="-97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14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1660" r="-296" b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2" y="2780928"/>
            <a:ext cx="4220200" cy="24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178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533</TotalTime>
  <Words>1460</Words>
  <Application>Microsoft Office PowerPoint</Application>
  <PresentationFormat>Affichage à l'écran (4:3)</PresentationFormat>
  <Paragraphs>390</Paragraphs>
  <Slides>37</Slides>
  <Notes>34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2" baseType="lpstr">
      <vt:lpstr>Calibri</vt:lpstr>
      <vt:lpstr>Cambria Math</vt:lpstr>
      <vt:lpstr>Constantia</vt:lpstr>
      <vt:lpstr>Wingdings 2</vt:lpstr>
      <vt:lpstr>Débit</vt:lpstr>
      <vt:lpstr>Second degré Série 13</vt:lpstr>
      <vt:lpstr>Question 1 </vt:lpstr>
      <vt:lpstr>Question 2 </vt:lpstr>
      <vt:lpstr>Question 3 </vt:lpstr>
      <vt:lpstr>Présentation PowerPoint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3 </vt:lpstr>
      <vt:lpstr>Présentation PowerPoint</vt:lpstr>
      <vt:lpstr>Question 4 </vt:lpstr>
      <vt:lpstr>Question 4 </vt:lpstr>
      <vt:lpstr>Question 5 </vt:lpstr>
      <vt:lpstr>Question 5 </vt:lpstr>
      <vt:lpstr>Question 6 </vt:lpstr>
      <vt:lpstr>Question 6 </vt:lpstr>
      <vt:lpstr>Question 7 </vt:lpstr>
      <vt:lpstr>Question 7 </vt:lpstr>
      <vt:lpstr>Question 7 </vt:lpstr>
      <vt:lpstr>Question 8 </vt:lpstr>
      <vt:lpstr>Question 8 </vt:lpstr>
      <vt:lpstr>Question 8 </vt:lpstr>
      <vt:lpstr>Question 9 </vt:lpstr>
      <vt:lpstr>Question 9 </vt:lpstr>
      <vt:lpstr>Question 9 </vt:lpstr>
      <vt:lpstr>Question 10 </vt:lpstr>
      <vt:lpstr>Question 10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145</cp:revision>
  <dcterms:created xsi:type="dcterms:W3CDTF">2017-06-06T15:31:06Z</dcterms:created>
  <dcterms:modified xsi:type="dcterms:W3CDTF">2021-08-16T12:53:25Z</dcterms:modified>
</cp:coreProperties>
</file>