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8"/>
  </p:notesMasterIdLst>
  <p:sldIdLst>
    <p:sldId id="256" r:id="rId2"/>
    <p:sldId id="318" r:id="rId3"/>
    <p:sldId id="287" r:id="rId4"/>
    <p:sldId id="352" r:id="rId5"/>
    <p:sldId id="351" r:id="rId6"/>
    <p:sldId id="320" r:id="rId7"/>
    <p:sldId id="321" r:id="rId8"/>
    <p:sldId id="326" r:id="rId9"/>
    <p:sldId id="322" r:id="rId10"/>
    <p:sldId id="323" r:id="rId11"/>
    <p:sldId id="324" r:id="rId12"/>
    <p:sldId id="327" r:id="rId13"/>
    <p:sldId id="325" r:id="rId14"/>
    <p:sldId id="329" r:id="rId15"/>
    <p:sldId id="315" r:id="rId16"/>
    <p:sldId id="340" r:id="rId17"/>
    <p:sldId id="341" r:id="rId18"/>
    <p:sldId id="342" r:id="rId19"/>
    <p:sldId id="343" r:id="rId20"/>
    <p:sldId id="344" r:id="rId21"/>
    <p:sldId id="345" r:id="rId22"/>
    <p:sldId id="346" r:id="rId23"/>
    <p:sldId id="347" r:id="rId24"/>
    <p:sldId id="348" r:id="rId25"/>
    <p:sldId id="349" r:id="rId26"/>
    <p:sldId id="314" r:id="rId2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3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67" autoAdjust="0"/>
    <p:restoredTop sz="94660"/>
  </p:normalViewPr>
  <p:slideViewPr>
    <p:cSldViewPr>
      <p:cViewPr varScale="1">
        <p:scale>
          <a:sx n="135" d="100"/>
          <a:sy n="135" d="100"/>
        </p:scale>
        <p:origin x="1086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BE47FE-DBEF-4A7C-A355-30CEA4604859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BFCD01-F9CE-4C44-9F78-7DBF3D9CB3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062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043F6C-A85B-4A8B-8892-12E9E148F830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fr-FR" sz="8900" dirty="0" smtClean="0"/>
              <a:t>Second degré</a:t>
            </a:r>
            <a:br>
              <a:rPr lang="fr-FR" sz="8900" dirty="0" smtClean="0"/>
            </a:br>
            <a:r>
              <a:rPr lang="fr-FR" dirty="0" smtClean="0"/>
              <a:t>Série 7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7744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 smtClean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 smtClean="0">
                <a:latin typeface="+mj-lt"/>
              </a:rPr>
              <a:t>IREM de Clermont-Ferrand</a:t>
            </a:r>
            <a:endParaRPr lang="fr-F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3376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/>
              <a:lstStyle/>
              <a:p>
                <a:pPr marL="0" indent="0" algn="just">
                  <a:spcBef>
                    <a:spcPts val="0"/>
                  </a:spcBef>
                  <a:buNone/>
                </a:pPr>
                <a:endParaRPr lang="fr-FR" sz="8800" b="0" i="1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7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7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4−</m:t>
                          </m:r>
                          <m:r>
                            <a:rPr lang="fr-FR" sz="7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7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7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257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endParaRPr lang="fr-FR" sz="8800" b="0" i="1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7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7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7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7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−2</m:t>
                      </m:r>
                      <m:r>
                        <a:rPr lang="fr-FR" sz="7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7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+1&gt;0</m:t>
                      </m:r>
                    </m:oMath>
                  </m:oMathPara>
                </a14:m>
                <a:r>
                  <a:rPr lang="fr-FR" sz="7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7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7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161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/>
              <a:lstStyle/>
              <a:p>
                <a:pPr marL="0" indent="0" algn="just">
                  <a:buNone/>
                </a:pPr>
                <a:endParaRPr lang="fr-FR" sz="8800" i="1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7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7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−(</m:t>
                          </m:r>
                          <m:r>
                            <a:rPr lang="fr-FR" sz="7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7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+2)</m:t>
                          </m:r>
                        </m:e>
                        <m:sup>
                          <m:r>
                            <a:rPr lang="fr-FR" sz="7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7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−3&gt;0</m:t>
                      </m:r>
                    </m:oMath>
                  </m:oMathPara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142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/>
              <a:lstStyle/>
              <a:p>
                <a:pPr marL="0" indent="0" algn="just">
                  <a:spcBef>
                    <a:spcPts val="0"/>
                  </a:spcBef>
                  <a:buNone/>
                </a:pPr>
                <a:endParaRPr lang="fr-FR" sz="8800" b="0" i="1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7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7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7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7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fr-FR" sz="7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</m:oMath>
                  </m:oMathPara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631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10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spcBef>
                    <a:spcPts val="0"/>
                  </a:spcBef>
                  <a:buNone/>
                </a:pPr>
                <a:endParaRPr lang="fr-FR" sz="8800" b="0" i="1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7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7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7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7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+1)</m:t>
                          </m:r>
                        </m:e>
                        <m:sup>
                          <m:r>
                            <a:rPr lang="fr-FR" sz="7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7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−25</m:t>
                      </m:r>
                      <m:r>
                        <a:rPr lang="fr-FR" sz="7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fr-FR" sz="7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r>
                  <a:rPr lang="fr-FR" sz="60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60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6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34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8900" dirty="0" smtClean="0"/>
              <a:t>Correction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7744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 smtClean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 smtClean="0">
                <a:latin typeface="+mj-lt"/>
              </a:rPr>
              <a:t>IREM de Clermont-Ferrand</a:t>
            </a:r>
            <a:endParaRPr lang="fr-F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3122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e>
                      </m:d>
                      <m:d>
                        <m:dPr>
                          <m:ctrlP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+4</m:t>
                          </m:r>
                        </m:e>
                      </m:d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≥0</m:t>
                      </m:r>
                    </m:oMath>
                  </m:oMathPara>
                </a14:m>
                <a:endParaRPr lang="fr-FR" sz="4800" b="0" i="1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48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8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e>
                      </m:d>
                      <m:d>
                        <m:dPr>
                          <m:ctrlPr>
                            <a:rPr lang="fr-FR" sz="48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8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+4</m:t>
                          </m:r>
                        </m:e>
                      </m:d>
                      <m:r>
                        <a:rPr lang="fr-FR" sz="4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est</m:t>
                      </m:r>
                      <m:r>
                        <a:rPr lang="fr-FR" sz="4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un</m:t>
                      </m:r>
                      <m:r>
                        <a:rPr lang="fr-FR" sz="4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sz="4800" b="0" i="0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polyn</m:t>
                    </m:r>
                    <m: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ô</m:t>
                    </m:r>
                    <m:r>
                      <m:rPr>
                        <m:sty m:val="p"/>
                      </m:rP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me</m:t>
                    </m:r>
                    <m: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de degré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 qui a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 racines </a:t>
                </a:r>
                <a14:m>
                  <m:oMath xmlns:m="http://schemas.openxmlformats.org/officeDocument/2006/math">
                    <m: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−4</m:t>
                    </m:r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.</a:t>
                </a:r>
              </a:p>
              <a:p>
                <a:pPr marL="0" indent="0" algn="ctr">
                  <a:buNone/>
                </a:pPr>
                <a:r>
                  <a:rPr lang="fr-FR" sz="4800" dirty="0" smtClean="0">
                    <a:solidFill>
                      <a:srgbClr val="00B050"/>
                    </a:solidFill>
                  </a:rPr>
                  <a:t>S = ]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48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∞;−4]∪[3 ; +∞[</m:t>
                    </m:r>
                  </m:oMath>
                </a14:m>
                <a:endParaRPr lang="fr-FR" sz="48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 b="-10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5075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sz="4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−2</m:t>
                      </m:r>
                      <m:r>
                        <a:rPr lang="fr-FR" sz="4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fr-FR" sz="4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&gt;0 </m:t>
                      </m:r>
                    </m:oMath>
                  </m:oMathPara>
                </a14:m>
                <a:endParaRPr lang="fr-FR" sz="48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−2</m:t>
                      </m:r>
                      <m:r>
                        <a:rPr lang="fr-FR" sz="48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48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8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fr-FR" sz="4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est</m:t>
                      </m:r>
                      <m:r>
                        <a:rPr lang="fr-FR" sz="4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un</m:t>
                      </m:r>
                      <m:r>
                        <a:rPr lang="fr-FR" sz="4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sz="4800" b="0" i="0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polyn</m:t>
                    </m:r>
                    <m: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ô</m:t>
                    </m:r>
                    <m:r>
                      <m:rPr>
                        <m:sty m:val="p"/>
                      </m:rP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me</m:t>
                    </m:r>
                    <m: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de degré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 qui a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 racines </a:t>
                </a:r>
                <a14:m>
                  <m:oMath xmlns:m="http://schemas.openxmlformats.org/officeDocument/2006/math">
                    <m: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−1</m:t>
                    </m:r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.</a:t>
                </a:r>
              </a:p>
              <a:p>
                <a:pPr marL="0" indent="0" algn="ctr">
                  <a:buNone/>
                </a:pPr>
                <a:r>
                  <a:rPr lang="fr-FR" sz="4800" dirty="0" smtClean="0">
                    <a:solidFill>
                      <a:srgbClr val="00B050"/>
                    </a:solidFill>
                  </a:rPr>
                  <a:t>S = ]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 ;0[</m:t>
                    </m:r>
                  </m:oMath>
                </a14:m>
                <a:endParaRPr lang="fr-FR" sz="48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 b="-10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28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</m:t>
                      </m:r>
                      <m:r>
                        <a:rPr lang="fr-FR" sz="4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fr-FR" sz="4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0 </m:t>
                      </m:r>
                    </m:oMath>
                  </m:oMathPara>
                </a14:m>
                <a:endParaRPr lang="fr-FR" sz="48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Aft>
                    <a:spcPts val="1200"/>
                  </a:spcAft>
                  <a:buNone/>
                </a:pPr>
                <a:r>
                  <a:rPr lang="fr-FR" sz="4800" dirty="0" smtClean="0">
                    <a:solidFill>
                      <a:schemeClr val="tx2"/>
                    </a:solidFill>
                  </a:rPr>
                  <a:t>Pour tout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de </a:t>
                </a:r>
                <a14:m>
                  <m:oMath xmlns:m="http://schemas.openxmlformats.org/officeDocument/2006/math">
                    <m:r>
                      <a:rPr lang="fr-FR" sz="48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4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4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4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fr-FR" sz="4800" b="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spcAft>
                    <a:spcPts val="1200"/>
                  </a:spcAft>
                  <a:buNone/>
                </a:pPr>
                <a:r>
                  <a:rPr lang="fr-FR" sz="4800" dirty="0">
                    <a:solidFill>
                      <a:schemeClr val="tx2"/>
                    </a:solidFill>
                  </a:rPr>
                  <a:t>d</a:t>
                </a:r>
                <a:r>
                  <a:rPr lang="fr-FR" sz="4800" dirty="0" smtClean="0">
                    <a:solidFill>
                      <a:schemeClr val="tx2"/>
                    </a:solidFill>
                  </a:rPr>
                  <a:t>onc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48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4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4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fr-FR" sz="4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.</a:t>
                </a:r>
              </a:p>
              <a:p>
                <a:pPr marL="0" indent="0" algn="ctr">
                  <a:spcAft>
                    <a:spcPts val="1200"/>
                  </a:spcAft>
                  <a:buNone/>
                </a:pPr>
                <a:r>
                  <a:rPr lang="fr-FR" sz="4800" dirty="0" smtClean="0">
                    <a:solidFill>
                      <a:srgbClr val="00B050"/>
                    </a:solidFill>
                  </a:rPr>
                  <a:t>S = </a:t>
                </a:r>
                <a14:m>
                  <m:oMath xmlns:m="http://schemas.openxmlformats.org/officeDocument/2006/math">
                    <m:r>
                      <a:rPr lang="fr-FR" sz="48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</m:oMath>
                </a14:m>
                <a:endParaRPr lang="fr-FR" sz="48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2083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sz="4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FR" sz="4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4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−3)²≤0 </m:t>
                      </m:r>
                    </m:oMath>
                  </m:oMathPara>
                </a14:m>
                <a:endParaRPr lang="fr-FR" sz="480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800" dirty="0" smtClean="0">
                    <a:solidFill>
                      <a:schemeClr val="tx2"/>
                    </a:solidFill>
                  </a:rPr>
                  <a:t>Pour tout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de </a:t>
                </a:r>
                <a14:m>
                  <m:oMath xmlns:m="http://schemas.openxmlformats.org/officeDocument/2006/math">
                    <m:r>
                      <a:rPr lang="fr-FR" sz="48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,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fr-FR" sz="4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sz="4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fr-FR" sz="4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−3)</m:t>
                        </m:r>
                      </m:e>
                      <m:sup>
                        <m:r>
                          <a:rPr lang="fr-FR" sz="4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fr-FR" sz="4800" b="0" dirty="0" smtClean="0">
                    <a:solidFill>
                      <a:schemeClr val="tx2"/>
                    </a:solidFill>
                  </a:rPr>
                  <a:t> </a:t>
                </a:r>
                <a:r>
                  <a:rPr lang="fr-FR" sz="4800" dirty="0">
                    <a:solidFill>
                      <a:schemeClr val="tx2"/>
                    </a:solidFill>
                  </a:rPr>
                  <a:t>et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fr-FR" sz="4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48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fr-FR" sz="4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FR" sz="4800" dirty="0">
                    <a:solidFill>
                      <a:schemeClr val="tx2"/>
                    </a:solidFill>
                  </a:rPr>
                  <a:t> s’annule en </a:t>
                </a:r>
                <a14:m>
                  <m:oMath xmlns:m="http://schemas.openxmlformats.org/officeDocument/2006/math">
                    <m:r>
                      <a:rPr lang="fr-FR" sz="48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fr-FR" sz="4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4800" b="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800" dirty="0" smtClean="0">
                    <a:solidFill>
                      <a:srgbClr val="00B050"/>
                    </a:solidFill>
                  </a:rPr>
                  <a:t>S =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{3}</m:t>
                    </m:r>
                  </m:oMath>
                </a14:m>
                <a:endParaRPr lang="fr-FR" sz="48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 b="-436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0300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7200" dirty="0" smtClean="0"/>
                  <a:t>Résoudre dans </a:t>
                </a:r>
                <a14:m>
                  <m:oMath xmlns:m="http://schemas.openxmlformats.org/officeDocument/2006/math">
                    <m:r>
                      <a:rPr lang="fr-FR" sz="7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</m:oMath>
                </a14:m>
                <a:r>
                  <a:rPr lang="fr-FR" sz="7200" dirty="0" smtClean="0"/>
                  <a:t> </a:t>
                </a:r>
              </a:p>
              <a:p>
                <a:pPr marL="0" indent="0" algn="ctr">
                  <a:buNone/>
                </a:pPr>
                <a:r>
                  <a:rPr lang="fr-FR" sz="7200" dirty="0" smtClean="0"/>
                  <a:t>les inéquations suivantes :</a:t>
                </a:r>
                <a:endParaRPr lang="fr-FR" sz="7200" dirty="0"/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527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737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sSup>
                        <m:sSupPr>
                          <m:ctrlP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−4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fr-FR" sz="4800" b="0" i="1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480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é</a:t>
                </a:r>
                <a:r>
                  <a:rPr lang="fr-FR" sz="4800" dirty="0" smtClean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quivaut à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fr-FR" sz="4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  <m:r>
                          <a:rPr lang="fr-FR" sz="4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4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e>
                    </m:d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</m:t>
                    </m:r>
                  </m:oMath>
                </a14:m>
                <a:endParaRPr lang="fr-FR" sz="4800" dirty="0" smtClean="0">
                  <a:solidFill>
                    <a:schemeClr val="tx2"/>
                  </a:solidFill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a:rPr lang="fr-FR" sz="4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fr-FR" sz="4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  <m:r>
                          <a:rPr lang="fr-FR" sz="4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4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e>
                    </m:d>
                    <m: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est</m:t>
                    </m:r>
                    <m: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un</m:t>
                    </m:r>
                    <m: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polyn</m:t>
                    </m:r>
                    <m: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ô</m:t>
                    </m:r>
                    <m:r>
                      <m:rPr>
                        <m:sty m:val="p"/>
                      </m:rP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me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 de </a:t>
                </a: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4800" dirty="0" smtClean="0">
                    <a:solidFill>
                      <a:schemeClr val="tx2"/>
                    </a:solidFill>
                  </a:rPr>
                  <a:t>degré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 qui a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 racines </a:t>
                </a:r>
                <a14:m>
                  <m:oMath xmlns:m="http://schemas.openxmlformats.org/officeDocument/2006/math">
                    <m: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et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8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fr-FR" sz="4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 </a:t>
                </a: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4800" dirty="0" smtClean="0">
                    <a:solidFill>
                      <a:schemeClr val="tx2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&gt;0.</m:t>
                    </m:r>
                  </m:oMath>
                </a14:m>
                <a:endParaRPr lang="fr-FR" sz="480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4800" dirty="0" smtClean="0">
                    <a:solidFill>
                      <a:srgbClr val="00B050"/>
                    </a:solidFill>
                  </a:rPr>
                  <a:t>S = ]</a:t>
                </a:r>
                <a14:m>
                  <m:oMath xmlns:m="http://schemas.openxmlformats.org/officeDocument/2006/math">
                    <m:r>
                      <a:rPr lang="fr-FR" sz="48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fr-FR" sz="48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48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 </m:t>
                    </m:r>
                    <m:f>
                      <m:fPr>
                        <m:ctrlPr>
                          <a:rPr lang="fr-FR" sz="4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fr-FR" sz="4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fr-FR" sz="48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[</m:t>
                    </m:r>
                  </m:oMath>
                </a14:m>
                <a:endParaRPr lang="fr-FR" sz="48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 r="-3704" b="-1787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7040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6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Autofit/>
              </a:bodyPr>
              <a:lstStyle/>
              <a:p>
                <a:pPr marL="0" indent="0" algn="ctr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4−</m:t>
                          </m:r>
                          <m:r>
                            <a:rPr lang="fr-FR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fr-FR" sz="4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sz="4800" dirty="0" smtClean="0">
                  <a:solidFill>
                    <a:schemeClr val="tx2"/>
                  </a:solidFill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fr-FR" sz="4800" dirty="0" smtClean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équivaut à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2−</m:t>
                        </m:r>
                        <m:r>
                          <a:rPr lang="fr-FR" sz="4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d>
                      <m:dPr>
                        <m:ctrlPr>
                          <a:rPr lang="fr-FR" sz="4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2+</m:t>
                        </m:r>
                        <m:r>
                          <a:rPr lang="fr-FR" sz="4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</m:oMath>
                </a14:m>
                <a:endParaRPr lang="fr-FR" sz="4800" b="0" i="1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4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2−</m:t>
                          </m:r>
                          <m:r>
                            <a:rPr lang="fr-FR" sz="4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d>
                        <m:dPr>
                          <m:ctrlPr>
                            <a:rPr lang="fr-FR" sz="4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2+</m:t>
                          </m:r>
                          <m:r>
                            <a:rPr lang="fr-FR" sz="4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est</m:t>
                      </m:r>
                      <m:r>
                        <a:rPr lang="fr-FR" sz="4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un</m:t>
                      </m:r>
                      <m:r>
                        <a:rPr lang="fr-FR" sz="4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sz="4800" b="0" i="0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polyn</m:t>
                    </m:r>
                    <m: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ô</m:t>
                    </m:r>
                    <m:r>
                      <m:rPr>
                        <m:sty m:val="p"/>
                      </m:rP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me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 de degré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 qui a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 racines </a:t>
                </a:r>
                <a14:m>
                  <m:oMath xmlns:m="http://schemas.openxmlformats.org/officeDocument/2006/math">
                    <m: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−2</m:t>
                    </m:r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fr-FR" sz="4800" b="0" dirty="0" smtClean="0">
                    <a:solidFill>
                      <a:schemeClr val="tx2"/>
                    </a:solidFill>
                  </a:rPr>
                  <a:t>.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48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fr-FR" sz="4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=]−</m:t>
                      </m:r>
                      <m:r>
                        <a:rPr lang="fr-FR" sz="4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∞;−2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∪</m:t>
                          </m:r>
                        </m:e>
                      </m:d>
                      <m:r>
                        <a:rPr lang="fr-FR" sz="4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 ; +∞[</m:t>
                      </m:r>
                    </m:oMath>
                  </m:oMathPara>
                </a14:m>
                <a:endParaRPr lang="fr-FR" sz="4800" dirty="0" smtClean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 l="-1852" b="-382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7898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−2</m:t>
                      </m:r>
                      <m:r>
                        <a:rPr lang="fr-FR" sz="4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4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+1&gt;0</m:t>
                      </m:r>
                    </m:oMath>
                  </m:oMathPara>
                </a14:m>
                <a:endParaRPr lang="fr-FR" sz="4800" dirty="0" smtClean="0">
                  <a:solidFill>
                    <a:schemeClr val="tx2"/>
                  </a:solidFill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 smtClean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équivaut à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4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4800" b="0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48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endParaRPr lang="fr-FR" sz="4800" dirty="0" smtClean="0">
                  <a:solidFill>
                    <a:schemeClr val="tx2"/>
                  </a:solidFill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solidFill>
                      <a:schemeClr val="tx2"/>
                    </a:solidFill>
                  </a:rPr>
                  <a:t>P</a:t>
                </a:r>
                <a:r>
                  <a:rPr lang="fr-FR" sz="4800" dirty="0" smtClean="0">
                    <a:solidFill>
                      <a:schemeClr val="tx2"/>
                    </a:solidFill>
                  </a:rPr>
                  <a:t>our </a:t>
                </a:r>
                <a:r>
                  <a:rPr lang="fr-FR" sz="4800" dirty="0">
                    <a:solidFill>
                      <a:schemeClr val="tx2"/>
                    </a:solidFill>
                  </a:rPr>
                  <a:t>tout </a:t>
                </a:r>
                <a14:m>
                  <m:oMath xmlns:m="http://schemas.openxmlformats.org/officeDocument/2006/math">
                    <m:r>
                      <a:rPr lang="fr-FR" sz="4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FR" sz="4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800" dirty="0">
                    <a:solidFill>
                      <a:schemeClr val="tx2"/>
                    </a:solidFill>
                  </a:rPr>
                  <a:t>de </a:t>
                </a:r>
                <a14:m>
                  <m:oMath xmlns:m="http://schemas.openxmlformats.org/officeDocument/2006/math">
                    <m:r>
                      <a:rPr lang="fr-FR" sz="4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4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sz="4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fr-FR" sz="4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−1)</m:t>
                        </m:r>
                      </m:e>
                      <m:sup>
                        <m:r>
                          <a:rPr lang="fr-FR" sz="4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4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 et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4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48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 s’annule en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1.</m:t>
                    </m:r>
                  </m:oMath>
                </a14:m>
                <a:endParaRPr lang="fr-FR" sz="48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48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fr-FR" sz="4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=]−</m:t>
                      </m:r>
                      <m:r>
                        <a:rPr lang="fr-FR" sz="4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∞;1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∪</m:t>
                          </m:r>
                        </m:e>
                      </m:d>
                      <m:r>
                        <a:rPr lang="fr-FR" sz="4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 ; +∞[</m:t>
                      </m:r>
                    </m:oMath>
                  </m:oMathPara>
                </a14:m>
                <a:endParaRPr lang="fr-FR" sz="4800" dirty="0" smtClean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 l="-170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6483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8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−(</m:t>
                          </m:r>
                          <m:r>
                            <a:rPr lang="fr-FR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+2)</m:t>
                          </m:r>
                        </m:e>
                        <m:sup>
                          <m:r>
                            <a:rPr lang="fr-FR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−3&gt;0</m:t>
                      </m:r>
                    </m:oMath>
                  </m:oMathPara>
                </a14:m>
                <a:endParaRPr lang="fr-FR" sz="4800" dirty="0" smtClean="0">
                  <a:solidFill>
                    <a:schemeClr val="tx2"/>
                  </a:solidFill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solidFill>
                      <a:schemeClr val="tx2"/>
                    </a:solidFill>
                  </a:rPr>
                  <a:t>P</a:t>
                </a:r>
                <a:r>
                  <a:rPr lang="fr-FR" sz="4800" dirty="0" smtClean="0">
                    <a:solidFill>
                      <a:schemeClr val="tx2"/>
                    </a:solidFill>
                  </a:rPr>
                  <a:t>our </a:t>
                </a:r>
                <a:r>
                  <a:rPr lang="fr-FR" sz="4800" dirty="0">
                    <a:solidFill>
                      <a:schemeClr val="tx2"/>
                    </a:solidFill>
                  </a:rPr>
                  <a:t>tout </a:t>
                </a:r>
                <a14:m>
                  <m:oMath xmlns:m="http://schemas.openxmlformats.org/officeDocument/2006/math">
                    <m:r>
                      <a:rPr lang="fr-FR" sz="4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FR" sz="4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800" dirty="0">
                    <a:solidFill>
                      <a:schemeClr val="tx2"/>
                    </a:solidFill>
                  </a:rPr>
                  <a:t>de </a:t>
                </a:r>
                <a14:m>
                  <m:oMath xmlns:m="http://schemas.openxmlformats.org/officeDocument/2006/math">
                    <m:r>
                      <a:rPr lang="fr-FR" sz="4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,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fr-FR" sz="4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sz="4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sz="4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fr-FR" sz="4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+2</m:t>
                        </m:r>
                        <m:r>
                          <a:rPr lang="fr-FR" sz="4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fr-FR" sz="4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4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≤0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 donc 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fr-FR" sz="4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−(</m:t>
                        </m:r>
                        <m:r>
                          <a:rPr lang="fr-FR" sz="4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fr-FR" sz="4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+2)</m:t>
                        </m:r>
                      </m:e>
                      <m:sup>
                        <m:r>
                          <a:rPr lang="fr-FR" sz="4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−3</m:t>
                    </m:r>
                    <m:r>
                      <a:rPr lang="fr-FR" sz="4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fr-FR" sz="4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fr-FR" sz="4800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48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48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fr-FR" sz="4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4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∅</m:t>
                      </m:r>
                    </m:oMath>
                  </m:oMathPara>
                </a14:m>
                <a:endParaRPr lang="fr-FR" sz="4800" dirty="0" smtClean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2514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rmAutofit fontScale="25000" lnSpcReduction="20000"/>
              </a:bodyPr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9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9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19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19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≤9</m:t>
                      </m:r>
                    </m:oMath>
                  </m:oMathPara>
                </a14:m>
                <a:endParaRPr lang="fr-FR" sz="19200" dirty="0" smtClean="0">
                  <a:solidFill>
                    <a:schemeClr val="tx2"/>
                  </a:solidFill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19200" dirty="0" smtClean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équivaut à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19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9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19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19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−9≤0</m:t>
                    </m:r>
                  </m:oMath>
                </a14:m>
                <a:endParaRPr lang="fr-FR" sz="19200" b="0" i="1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19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</a:t>
                </a:r>
                <a:r>
                  <a:rPr lang="fr-FR" sz="19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onc à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19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19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19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e>
                    </m:d>
                    <m:d>
                      <m:dPr>
                        <m:ctrlPr>
                          <a:rPr lang="fr-FR" sz="19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19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19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+3</m:t>
                        </m:r>
                      </m:e>
                    </m:d>
                    <m:r>
                      <a:rPr lang="fr-FR" sz="19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≤0</m:t>
                    </m:r>
                  </m:oMath>
                </a14:m>
                <a:endParaRPr lang="fr-FR" sz="19200" b="0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19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9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19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e>
                      </m:d>
                      <m:d>
                        <m:dPr>
                          <m:ctrlPr>
                            <a:rPr lang="fr-FR" sz="19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9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19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+3</m:t>
                          </m:r>
                        </m:e>
                      </m:d>
                      <m:r>
                        <a:rPr lang="fr-FR" sz="19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192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est</m:t>
                      </m:r>
                      <m:r>
                        <a:rPr lang="fr-FR" sz="192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192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un</m:t>
                      </m:r>
                      <m:r>
                        <a:rPr lang="fr-FR" sz="192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sz="19200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920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polyn</m:t>
                    </m:r>
                    <m:r>
                      <a:rPr lang="fr-FR" sz="1920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ô</m:t>
                    </m:r>
                    <m:r>
                      <m:rPr>
                        <m:sty m:val="p"/>
                      </m:rPr>
                      <a:rPr lang="fr-FR" sz="1920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me</m:t>
                    </m:r>
                  </m:oMath>
                </a14:m>
                <a:r>
                  <a:rPr lang="fr-FR" sz="19200" dirty="0">
                    <a:solidFill>
                      <a:schemeClr val="tx2"/>
                    </a:solidFill>
                  </a:rPr>
                  <a:t> </a:t>
                </a:r>
                <a:r>
                  <a:rPr lang="fr-FR" sz="19200" dirty="0" smtClean="0">
                    <a:solidFill>
                      <a:schemeClr val="tx2"/>
                    </a:solidFill>
                  </a:rPr>
                  <a:t>de </a:t>
                </a:r>
                <a:r>
                  <a:rPr lang="fr-FR" sz="19200" dirty="0">
                    <a:solidFill>
                      <a:schemeClr val="tx2"/>
                    </a:solidFill>
                  </a:rPr>
                  <a:t>degré </a:t>
                </a:r>
                <a14:m>
                  <m:oMath xmlns:m="http://schemas.openxmlformats.org/officeDocument/2006/math">
                    <m:r>
                      <a:rPr lang="fr-FR" sz="19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fr-FR" sz="19200" dirty="0">
                    <a:solidFill>
                      <a:schemeClr val="tx2"/>
                    </a:solidFill>
                  </a:rPr>
                  <a:t> qui a </a:t>
                </a:r>
                <a14:m>
                  <m:oMath xmlns:m="http://schemas.openxmlformats.org/officeDocument/2006/math">
                    <m:r>
                      <a:rPr lang="fr-FR" sz="19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fr-FR" sz="19200" dirty="0">
                    <a:solidFill>
                      <a:schemeClr val="tx2"/>
                    </a:solidFill>
                  </a:rPr>
                  <a:t> racines </a:t>
                </a:r>
                <a14:m>
                  <m:oMath xmlns:m="http://schemas.openxmlformats.org/officeDocument/2006/math">
                    <m:r>
                      <a:rPr lang="fr-FR" sz="1920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19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fr-FR" sz="19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19200" dirty="0">
                    <a:solidFill>
                      <a:schemeClr val="tx2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sz="19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fr-FR" sz="192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19200" dirty="0">
                    <a:solidFill>
                      <a:schemeClr val="tx2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sz="19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fr-FR" sz="19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fr-FR" sz="19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fr-FR" sz="19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1920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19200" dirty="0" smtClean="0">
                    <a:solidFill>
                      <a:srgbClr val="00B050"/>
                    </a:solidFill>
                  </a:rPr>
                  <a:t>S= </a:t>
                </a:r>
                <a14:m>
                  <m:oMath xmlns:m="http://schemas.openxmlformats.org/officeDocument/2006/math">
                    <m:r>
                      <a:rPr lang="fr-FR" sz="19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[−3 ;3 ]</m:t>
                    </m:r>
                  </m:oMath>
                </a14:m>
                <a:endParaRPr lang="fr-FR" sz="1920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63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endParaRPr lang="fr-FR" sz="6300" b="0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 b="-2101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152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10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4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+1)</m:t>
                          </m:r>
                        </m:e>
                        <m:sup>
                          <m:r>
                            <a:rPr lang="fr-FR" sz="4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−25≥0</m:t>
                      </m:r>
                    </m:oMath>
                  </m:oMathPara>
                </a14:m>
                <a:endParaRPr lang="fr-FR" sz="4000" dirty="0" smtClean="0">
                  <a:solidFill>
                    <a:schemeClr val="tx2"/>
                  </a:solidFill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600" dirty="0" smtClean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équivaut à  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sz="3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FR" sz="3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3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+1−5)(</m:t>
                      </m:r>
                      <m:r>
                        <a:rPr lang="fr-FR" sz="3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3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+1+5)≥0</m:t>
                      </m:r>
                    </m:oMath>
                  </m:oMathPara>
                </a14:m>
                <a:endParaRPr lang="fr-FR" sz="3600" b="0" i="1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6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</a:t>
                </a:r>
                <a:r>
                  <a:rPr lang="fr-FR" sz="36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onc à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e>
                    </m:d>
                    <m:d>
                      <m:d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+6</m:t>
                        </m:r>
                      </m:e>
                    </m:d>
                    <m:r>
                      <a:rPr lang="fr-FR" sz="3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endParaRPr lang="fr-FR" sz="3600" b="0" i="1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e>
                    </m:d>
                    <m:d>
                      <m:d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+6</m:t>
                        </m:r>
                      </m:e>
                    </m:d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360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est</m:t>
                    </m:r>
                    <m:r>
                      <a:rPr lang="fr-FR" sz="360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360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un</m:t>
                    </m:r>
                    <m:r>
                      <a:rPr lang="fr-FR" sz="360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360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polyn</m:t>
                    </m:r>
                    <m:r>
                      <a:rPr lang="fr-FR" sz="360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ô</m:t>
                    </m:r>
                    <m:r>
                      <m:rPr>
                        <m:sty m:val="p"/>
                      </m:rPr>
                      <a:rPr lang="fr-FR" sz="360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me</m:t>
                    </m:r>
                  </m:oMath>
                </a14:m>
                <a:r>
                  <a:rPr lang="fr-FR" sz="3600" dirty="0">
                    <a:solidFill>
                      <a:schemeClr val="tx2"/>
                    </a:solidFill>
                  </a:rPr>
                  <a:t> </a:t>
                </a:r>
                <a:r>
                  <a:rPr lang="fr-FR" sz="3600" dirty="0" smtClean="0">
                    <a:solidFill>
                      <a:schemeClr val="tx2"/>
                    </a:solidFill>
                  </a:rPr>
                  <a:t>de </a:t>
                </a:r>
                <a:r>
                  <a:rPr lang="fr-FR" sz="3600" dirty="0">
                    <a:solidFill>
                      <a:schemeClr val="tx2"/>
                    </a:solidFill>
                  </a:rPr>
                  <a:t>degré </a:t>
                </a:r>
                <a14:m>
                  <m:oMath xmlns:m="http://schemas.openxmlformats.org/officeDocument/2006/math">
                    <m:r>
                      <a:rPr lang="fr-FR" sz="3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fr-FR" sz="3600" dirty="0">
                    <a:solidFill>
                      <a:schemeClr val="tx2"/>
                    </a:solidFill>
                  </a:rPr>
                  <a:t> qui a </a:t>
                </a:r>
                <a14:m>
                  <m:oMath xmlns:m="http://schemas.openxmlformats.org/officeDocument/2006/math">
                    <m:r>
                      <a:rPr lang="fr-FR" sz="3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fr-FR" sz="3600" dirty="0">
                    <a:solidFill>
                      <a:schemeClr val="tx2"/>
                    </a:solidFill>
                  </a:rPr>
                  <a:t> racines </a:t>
                </a:r>
                <a14:m>
                  <m:oMath xmlns:m="http://schemas.openxmlformats.org/officeDocument/2006/math">
                    <m:r>
                      <a:rPr lang="fr-FR" sz="360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6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3600" dirty="0">
                    <a:solidFill>
                      <a:schemeClr val="tx2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4</m:t>
                    </m:r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3600" dirty="0">
                    <a:solidFill>
                      <a:schemeClr val="tx2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sz="3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3600" dirty="0" smtClean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3600" dirty="0" smtClean="0">
                    <a:solidFill>
                      <a:srgbClr val="00B050"/>
                    </a:solidFill>
                  </a:rPr>
                  <a:t>S= </a:t>
                </a:r>
                <a14:m>
                  <m:oMath xmlns:m="http://schemas.openxmlformats.org/officeDocument/2006/math">
                    <m:r>
                      <a:rPr lang="fr-FR" sz="36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]−</m:t>
                    </m:r>
                    <m:r>
                      <a:rPr lang="fr-FR" sz="3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 ;−6]∪[4 ; +∞[</m:t>
                    </m:r>
                  </m:oMath>
                </a14:m>
                <a:endParaRPr lang="fr-FR" sz="360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0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endParaRPr lang="fr-FR" sz="4000" b="0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 r="-3037" b="-436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0199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3400" y="1844824"/>
            <a:ext cx="7851648" cy="1828800"/>
          </a:xfrm>
        </p:spPr>
        <p:txBody>
          <a:bodyPr anchor="ctr">
            <a:normAutofit/>
          </a:bodyPr>
          <a:lstStyle/>
          <a:p>
            <a:pPr algn="ctr"/>
            <a:r>
              <a:rPr lang="fr-FR" sz="8000" dirty="0" smtClean="0"/>
              <a:t>Fin</a:t>
            </a:r>
            <a:endParaRPr lang="fr-FR" sz="8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67544" y="4124672"/>
            <a:ext cx="8359080" cy="1752600"/>
          </a:xfrm>
        </p:spPr>
        <p:txBody>
          <a:bodyPr anchor="ctr"/>
          <a:lstStyle/>
          <a:p>
            <a:pPr algn="ctr"/>
            <a:r>
              <a:rPr lang="fr-FR" dirty="0"/>
              <a:t>Activités mentales et automatismes en classe de première</a:t>
            </a:r>
          </a:p>
          <a:p>
            <a:pPr algn="ctr"/>
            <a:r>
              <a:rPr lang="fr-FR" dirty="0" smtClean="0">
                <a:latin typeface="+mj-lt"/>
              </a:rPr>
              <a:t>IREM de Clermont-Ferrand</a:t>
            </a:r>
            <a:endParaRPr lang="fr-F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5626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0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endParaRPr lang="fr-FR" sz="8800" i="1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6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6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6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6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fr-FR" sz="6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6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6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−5</m:t>
                          </m:r>
                        </m:e>
                      </m:d>
                      <m:r>
                        <a:rPr lang="fr-FR" sz="6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r>
                  <a:rPr lang="fr-FR" sz="28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28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28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851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0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−5</m:t>
                          </m:r>
                        </m:e>
                      </m:d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fr-FR" sz="4800" b="0" i="1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48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48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8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fr-FR" sz="48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8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−5</m:t>
                          </m:r>
                        </m:e>
                      </m:d>
                      <m:r>
                        <m:rPr>
                          <m:sty m:val="p"/>
                        </m:rPr>
                        <a:rPr lang="fr-FR" sz="4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est</m:t>
                      </m:r>
                      <m:r>
                        <a:rPr lang="fr-FR" sz="4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un</m:t>
                      </m:r>
                      <m:r>
                        <a:rPr lang="fr-FR" sz="4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sz="4800" b="0" i="0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polyn</m:t>
                    </m:r>
                    <m: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ô</m:t>
                    </m:r>
                    <m:r>
                      <m:rPr>
                        <m:sty m:val="p"/>
                      </m:rP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me</m:t>
                    </m:r>
                    <m:r>
                      <a:rPr lang="fr-FR" sz="4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de degré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 qui a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 racines </a:t>
                </a:r>
                <a14:m>
                  <m:oMath xmlns:m="http://schemas.openxmlformats.org/officeDocument/2006/math">
                    <m:r>
                      <a:rPr lang="fr-FR" sz="480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fr-FR" sz="4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fr-FR" sz="4800" dirty="0" smtClean="0">
                    <a:solidFill>
                      <a:schemeClr val="tx2"/>
                    </a:solidFill>
                  </a:rPr>
                  <a:t>.</a:t>
                </a:r>
              </a:p>
              <a:p>
                <a:pPr marL="0" indent="0" algn="ctr">
                  <a:buNone/>
                </a:pPr>
                <a:r>
                  <a:rPr lang="fr-FR" sz="4800" dirty="0" smtClean="0">
                    <a:solidFill>
                      <a:srgbClr val="00B050"/>
                    </a:solidFill>
                  </a:rPr>
                  <a:t>S = ]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48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∞;1</m:t>
                    </m:r>
                    <m:d>
                      <m:dPr>
                        <m:begChr m:val="["/>
                        <m:endChr m:val="]"/>
                        <m:ctrlPr>
                          <a:rPr lang="fr-FR" sz="4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∪</m:t>
                        </m:r>
                      </m:e>
                    </m:d>
                    <m:r>
                      <a:rPr lang="fr-FR" sz="48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 ; +∞[</m:t>
                    </m:r>
                  </m:oMath>
                </a14:m>
                <a:endParaRPr lang="fr-FR" sz="48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 b="-10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202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endParaRPr lang="fr-FR" sz="8800" i="1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sz="7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FR" sz="7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7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−3)(</m:t>
                      </m:r>
                      <m:r>
                        <a:rPr lang="fr-FR" sz="7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7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+4)≥0</m:t>
                      </m:r>
                    </m:oMath>
                  </m:oMathPara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550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spcBef>
                    <a:spcPts val="0"/>
                  </a:spcBef>
                  <a:buNone/>
                </a:pPr>
                <a:endParaRPr lang="fr-FR" sz="8800" b="0" i="1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sz="7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−2</m:t>
                      </m:r>
                      <m:r>
                        <a:rPr lang="fr-FR" sz="7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7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7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7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fr-FR" sz="7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423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/>
              <a:lstStyle/>
              <a:p>
                <a:pPr marL="0" indent="0" algn="just">
                  <a:spcBef>
                    <a:spcPts val="0"/>
                  </a:spcBef>
                  <a:buNone/>
                </a:pPr>
                <a:endParaRPr lang="fr-FR" sz="8800" b="0" i="1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8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</m:t>
                      </m:r>
                      <m:r>
                        <a:rPr lang="fr-FR" sz="8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fr-FR" sz="8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145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/>
              <a:lstStyle/>
              <a:p>
                <a:pPr marL="0" indent="0" algn="just">
                  <a:spcBef>
                    <a:spcPts val="0"/>
                  </a:spcBef>
                  <a:buNone/>
                </a:pPr>
                <a:endParaRPr lang="fr-FR" sz="8800" b="0" i="1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sz="7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FR" sz="7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7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−3)²≤0</m:t>
                      </m:r>
                    </m:oMath>
                  </m:oMathPara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245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5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/>
              <a:lstStyle/>
              <a:p>
                <a:pPr marL="0" indent="0" algn="just">
                  <a:spcBef>
                    <a:spcPts val="0"/>
                  </a:spcBef>
                  <a:buNone/>
                </a:pPr>
                <a:endParaRPr lang="fr-FR" sz="8800" b="0" i="1" dirty="0" smtClean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7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7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  <m:r>
                            <a:rPr lang="fr-FR" sz="7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7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7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−4</m:t>
                      </m:r>
                      <m:r>
                        <a:rPr lang="fr-FR" sz="7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7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869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754</TotalTime>
  <Words>124</Words>
  <Application>Microsoft Office PowerPoint</Application>
  <PresentationFormat>Affichage à l'écran (4:3)</PresentationFormat>
  <Paragraphs>113</Paragraphs>
  <Slides>26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1" baseType="lpstr">
      <vt:lpstr>Calibri</vt:lpstr>
      <vt:lpstr>Cambria Math</vt:lpstr>
      <vt:lpstr>Constantia</vt:lpstr>
      <vt:lpstr>Wingdings 2</vt:lpstr>
      <vt:lpstr>Débit</vt:lpstr>
      <vt:lpstr>Second degré Série 7</vt:lpstr>
      <vt:lpstr>Présentation PowerPoint</vt:lpstr>
      <vt:lpstr>Question 0 </vt:lpstr>
      <vt:lpstr>Question 0 </vt:lpstr>
      <vt:lpstr>Question 1 </vt:lpstr>
      <vt:lpstr>Question 2 </vt:lpstr>
      <vt:lpstr>Question 3 </vt:lpstr>
      <vt:lpstr>Question 4 </vt:lpstr>
      <vt:lpstr>Question 5 </vt:lpstr>
      <vt:lpstr>Question 6 </vt:lpstr>
      <vt:lpstr>Question 7 </vt:lpstr>
      <vt:lpstr>Question 8 </vt:lpstr>
      <vt:lpstr>Question 9 </vt:lpstr>
      <vt:lpstr>Question 10 </vt:lpstr>
      <vt:lpstr>Correction</vt:lpstr>
      <vt:lpstr>Question 1 </vt:lpstr>
      <vt:lpstr>Question 2 </vt:lpstr>
      <vt:lpstr>Question 3 </vt:lpstr>
      <vt:lpstr>Question 4 </vt:lpstr>
      <vt:lpstr>Question 5 </vt:lpstr>
      <vt:lpstr>Question 6 </vt:lpstr>
      <vt:lpstr>Question 7 </vt:lpstr>
      <vt:lpstr>Question 8 </vt:lpstr>
      <vt:lpstr>Question 9 </vt:lpstr>
      <vt:lpstr>Question 10 </vt:lpstr>
      <vt:lpstr>Fin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 DEGRE – Série 1 1S – 1ES/L</dc:title>
  <dc:creator>véro</dc:creator>
  <cp:lastModifiedBy>isabelle</cp:lastModifiedBy>
  <cp:revision>140</cp:revision>
  <dcterms:created xsi:type="dcterms:W3CDTF">2017-06-06T15:31:06Z</dcterms:created>
  <dcterms:modified xsi:type="dcterms:W3CDTF">2021-05-05T17:00:47Z</dcterms:modified>
</cp:coreProperties>
</file>