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27"/>
  </p:notesMasterIdLst>
  <p:sldIdLst>
    <p:sldId id="351" r:id="rId3"/>
    <p:sldId id="393" r:id="rId4"/>
    <p:sldId id="347" r:id="rId5"/>
    <p:sldId id="371" r:id="rId6"/>
    <p:sldId id="372" r:id="rId7"/>
    <p:sldId id="373" r:id="rId8"/>
    <p:sldId id="374" r:id="rId9"/>
    <p:sldId id="375" r:id="rId10"/>
    <p:sldId id="352" r:id="rId11"/>
    <p:sldId id="377" r:id="rId12"/>
    <p:sldId id="378" r:id="rId13"/>
    <p:sldId id="379" r:id="rId14"/>
    <p:sldId id="315" r:id="rId15"/>
    <p:sldId id="380" r:id="rId16"/>
    <p:sldId id="381" r:id="rId17"/>
    <p:sldId id="382" r:id="rId18"/>
    <p:sldId id="383" r:id="rId19"/>
    <p:sldId id="384" r:id="rId20"/>
    <p:sldId id="385" r:id="rId21"/>
    <p:sldId id="386" r:id="rId22"/>
    <p:sldId id="391" r:id="rId23"/>
    <p:sldId id="392" r:id="rId24"/>
    <p:sldId id="389" r:id="rId25"/>
    <p:sldId id="314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3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57" autoAdjust="0"/>
    <p:restoredTop sz="94660"/>
  </p:normalViewPr>
  <p:slideViewPr>
    <p:cSldViewPr>
      <p:cViewPr varScale="1">
        <p:scale>
          <a:sx n="135" d="100"/>
          <a:sy n="135" d="100"/>
        </p:scale>
        <p:origin x="1098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E47FE-DBEF-4A7C-A355-30CEA4604859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FCD01-F9CE-4C44-9F78-7DBF3D9CB33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062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7800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8908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8908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7800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7800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7800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7800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7800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7800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8908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890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7800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8908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890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7800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780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780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7800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7800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8908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890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7127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9534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67404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67760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29776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521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47545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913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34173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21926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536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043F6C-A85B-4A8B-8892-12E9E148F830}" type="datetimeFigureOut">
              <a:rPr lang="fr-FR" smtClean="0"/>
              <a:pPr/>
              <a:t>06/05/2021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9505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371600"/>
            <a:ext cx="9144000" cy="18288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fr-FR" sz="8900" dirty="0"/>
              <a:t>Second degré</a:t>
            </a:r>
            <a:br>
              <a:rPr lang="fr-FR" sz="8900" dirty="0"/>
            </a:br>
            <a:r>
              <a:rPr lang="fr-FR"/>
              <a:t>Série 3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4124672"/>
            <a:ext cx="9144000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</a:t>
            </a:r>
            <a:r>
              <a:rPr lang="fr-FR">
                <a:latin typeface="+mj-lt"/>
              </a:rPr>
              <a:t>et </a:t>
            </a:r>
            <a:r>
              <a:rPr lang="fr-FR" smtClean="0">
                <a:latin typeface="+mj-lt"/>
              </a:rPr>
              <a:t>automatismes </a:t>
            </a:r>
            <a:r>
              <a:rPr lang="fr-FR"/>
              <a:t>en classe de première</a:t>
            </a:r>
            <a:endParaRPr lang="fr-FR" dirty="0">
              <a:latin typeface="+mj-lt"/>
            </a:endParaRP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3137334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8</a:t>
            </a:r>
            <a:endParaRPr lang="fr-FR" sz="4000" dirty="0">
              <a:latin typeface="Cambria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071320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d’une fonction du 2</a:t>
            </a:r>
            <a:r>
              <a:rPr lang="fr-FR" sz="32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sur [–7 ; 9]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4812BAA-397F-4BA2-B073-D5161DA23A1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175" t="6582" r="3538" b="10879"/>
          <a:stretch/>
        </p:blipFill>
        <p:spPr>
          <a:xfrm>
            <a:off x="1080024" y="2406658"/>
            <a:ext cx="7092376" cy="2596970"/>
          </a:xfrm>
          <a:prstGeom prst="rect">
            <a:avLst/>
          </a:prstGeom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0" y="5229200"/>
            <a:ext cx="9144000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Quels sont les antécédents de 0 ?</a:t>
            </a:r>
            <a:endParaRPr kumimoji="0" lang="fr-FR" sz="36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812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9</a:t>
            </a:r>
            <a:endParaRPr lang="fr-FR" sz="4000" dirty="0">
              <a:latin typeface="Cambria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071320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d’une fonction du 2</a:t>
            </a:r>
            <a:r>
              <a:rPr lang="fr-FR" sz="32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sur [–7 ; 9]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4812BAA-397F-4BA2-B073-D5161DA23A1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175" t="6582" r="3538" b="10879"/>
          <a:stretch/>
        </p:blipFill>
        <p:spPr>
          <a:xfrm>
            <a:off x="1080024" y="2406658"/>
            <a:ext cx="7092376" cy="2596970"/>
          </a:xfrm>
          <a:prstGeom prst="rect">
            <a:avLst/>
          </a:prstGeom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0" y="5229200"/>
            <a:ext cx="9144000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>
            <a:noAutofit/>
          </a:bodyPr>
          <a:lstStyle/>
          <a:p>
            <a:pPr lvl="0" algn="ctr">
              <a:lnSpc>
                <a:spcPct val="114000"/>
              </a:lnSpc>
              <a:buClr>
                <a:schemeClr val="accent3"/>
              </a:buClr>
              <a:buSzPct val="95000"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Quel est le signe de </a:t>
            </a:r>
            <a:r>
              <a:rPr lang="fr-FR" sz="3600" b="1" i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f</a:t>
            </a:r>
            <a:r>
              <a:rPr lang="fr-FR" sz="36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(–6)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 ?</a:t>
            </a:r>
            <a:endParaRPr kumimoji="0" lang="fr-FR" sz="36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812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10</a:t>
            </a:r>
            <a:endParaRPr lang="fr-FR" sz="4000" dirty="0">
              <a:latin typeface="Cambria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071320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d’une fonction du 2</a:t>
            </a:r>
            <a:r>
              <a:rPr lang="fr-FR" sz="32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sur [–7 ; 9]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4812BAA-397F-4BA2-B073-D5161DA23A1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175" t="6582" r="3538" b="10879"/>
          <a:stretch/>
        </p:blipFill>
        <p:spPr>
          <a:xfrm>
            <a:off x="1080024" y="2406658"/>
            <a:ext cx="7092376" cy="2596970"/>
          </a:xfrm>
          <a:prstGeom prst="rect">
            <a:avLst/>
          </a:prstGeom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0" y="5229200"/>
            <a:ext cx="9144000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>
            <a:noAutofit/>
          </a:bodyPr>
          <a:lstStyle/>
          <a:p>
            <a:pPr lvl="0" algn="ctr">
              <a:lnSpc>
                <a:spcPct val="114000"/>
              </a:lnSpc>
              <a:buClr>
                <a:schemeClr val="accent3"/>
              </a:buClr>
              <a:buSzPct val="95000"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Quel est le signe de </a:t>
            </a:r>
            <a:r>
              <a:rPr lang="fr-FR" sz="3600" b="1" i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f</a:t>
            </a:r>
            <a:r>
              <a:rPr lang="fr-FR" sz="36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(3)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 ?</a:t>
            </a:r>
            <a:endParaRPr kumimoji="0" lang="fr-FR" sz="36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812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371600"/>
            <a:ext cx="9144000" cy="1828800"/>
          </a:xfrm>
        </p:spPr>
        <p:txBody>
          <a:bodyPr anchor="ctr">
            <a:normAutofit/>
          </a:bodyPr>
          <a:lstStyle/>
          <a:p>
            <a:pPr algn="ctr"/>
            <a:r>
              <a:rPr lang="fr-FR" sz="8000" dirty="0"/>
              <a:t>Correction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4124672"/>
            <a:ext cx="9144000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</a:t>
            </a:r>
          </a:p>
          <a:p>
            <a:pPr algn="ctr"/>
            <a:r>
              <a:rPr lang="fr-FR" dirty="0">
                <a:latin typeface="+mj-lt"/>
              </a:rPr>
              <a:t>IREM de Clermont Ferrand</a:t>
            </a:r>
          </a:p>
        </p:txBody>
      </p:sp>
    </p:spTree>
    <p:extLst>
      <p:ext uri="{BB962C8B-B14F-4D97-AF65-F5344CB8AC3E}">
        <p14:creationId xmlns:p14="http://schemas.microsoft.com/office/powerpoint/2010/main" val="383122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1</a:t>
            </a:r>
            <a:endParaRPr lang="fr-FR" sz="4000" dirty="0">
              <a:latin typeface="Cambria" pitchFamily="18" charset="0"/>
              <a:ea typeface="Cambria Math" panose="020405030504060302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A31F337-ECD9-43C1-BE80-0AE797ABCB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2751" t="8450" r="5900" b="14606"/>
          <a:stretch/>
        </p:blipFill>
        <p:spPr>
          <a:xfrm>
            <a:off x="899592" y="1988840"/>
            <a:ext cx="4602128" cy="1983676"/>
          </a:xfrm>
          <a:prstGeom prst="rect">
            <a:avLst/>
          </a:prstGeom>
        </p:spPr>
      </p:pic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936104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0" y="4509120"/>
            <a:ext cx="9144000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Donner le signe de </a:t>
            </a:r>
            <a:r>
              <a:rPr lang="fr-FR" sz="3600" b="1" i="1" noProof="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a.</a:t>
            </a:r>
            <a:endParaRPr kumimoji="0" lang="fr-FR" sz="36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7EA33FB-20DA-49E3-A3FA-EB454141232D}"/>
              </a:ext>
            </a:extLst>
          </p:cNvPr>
          <p:cNvSpPr txBox="1"/>
          <p:nvPr/>
        </p:nvSpPr>
        <p:spPr>
          <a:xfrm>
            <a:off x="5508104" y="2348880"/>
            <a:ext cx="34290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000" dirty="0">
                <a:solidFill>
                  <a:srgbClr val="FF0000"/>
                </a:solidFill>
                <a:latin typeface="Cambria Math"/>
              </a:rPr>
              <a:t>La fonction est décroissante </a:t>
            </a:r>
          </a:p>
          <a:p>
            <a:pPr algn="ctr"/>
            <a:r>
              <a:rPr lang="fr-FR" sz="3000" dirty="0">
                <a:solidFill>
                  <a:srgbClr val="FF0000"/>
                </a:solidFill>
                <a:latin typeface="Cambria Math"/>
              </a:rPr>
              <a:t>puis croissante.</a:t>
            </a:r>
            <a:endParaRPr lang="fr-FR" sz="3000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0" y="5301208"/>
            <a:ext cx="9144000" cy="648072"/>
          </a:xfrm>
          <a:prstGeom prst="rect">
            <a:avLst/>
          </a:prstGeom>
          <a:noFill/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fr-FR" sz="3600" b="1" i="1" noProof="0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a </a:t>
            </a:r>
            <a:r>
              <a:rPr lang="fr-FR" sz="3600" b="1" noProof="0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est positif.</a:t>
            </a:r>
            <a:endParaRPr kumimoji="0" lang="fr-FR" sz="36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195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2</a:t>
            </a:r>
            <a:endParaRPr lang="fr-FR" sz="4000" dirty="0">
              <a:latin typeface="Cambria" pitchFamily="18" charset="0"/>
              <a:ea typeface="Cambria Math" panose="020405030504060302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A31F337-ECD9-43C1-BE80-0AE797ABCB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2751" t="8450" r="5900" b="14606"/>
          <a:stretch/>
        </p:blipFill>
        <p:spPr>
          <a:xfrm>
            <a:off x="2267744" y="1988840"/>
            <a:ext cx="4602128" cy="1983676"/>
          </a:xfrm>
          <a:prstGeom prst="rect">
            <a:avLst/>
          </a:prstGeom>
        </p:spPr>
      </p:pic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936104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0" y="4509120"/>
            <a:ext cx="9144000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>
            <a:noAutofit/>
          </a:bodyPr>
          <a:lstStyle/>
          <a:p>
            <a:pPr algn="ctr">
              <a:lnSpc>
                <a:spcPct val="114000"/>
              </a:lnSpc>
              <a:spcBef>
                <a:spcPts val="0"/>
              </a:spcBef>
              <a:buClr>
                <a:schemeClr val="accent3"/>
              </a:buClr>
              <a:buSzPct val="95000"/>
            </a:pPr>
            <a:r>
              <a:rPr lang="fr-FR" sz="36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Donner la valeur de </a:t>
            </a:r>
            <a:r>
              <a:rPr lang="el-GR" sz="36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α</a:t>
            </a:r>
            <a:r>
              <a:rPr lang="fr-FR" sz="36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.</a:t>
            </a:r>
          </a:p>
          <a:p>
            <a:pPr algn="ctr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endParaRPr lang="fr-FR" sz="3600" b="1" dirty="0">
              <a:solidFill>
                <a:schemeClr val="tx2"/>
              </a:solidFill>
              <a:latin typeface="Cambria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0155C40D-5D3F-40C5-9E63-8EF26AF77BAB}"/>
              </a:ext>
            </a:extLst>
          </p:cNvPr>
          <p:cNvSpPr/>
          <p:nvPr/>
        </p:nvSpPr>
        <p:spPr>
          <a:xfrm>
            <a:off x="4499992" y="1988840"/>
            <a:ext cx="792088" cy="3746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0" y="5301208"/>
            <a:ext cx="9144000" cy="648072"/>
          </a:xfrm>
          <a:prstGeom prst="rect">
            <a:avLst/>
          </a:prstGeom>
          <a:noFill/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fr-FR" sz="3600" b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α = 1</a:t>
            </a:r>
            <a:endParaRPr kumimoji="0" lang="fr-FR" sz="36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195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3</a:t>
            </a:r>
            <a:endParaRPr lang="fr-FR" sz="4000" dirty="0">
              <a:latin typeface="Cambria" pitchFamily="18" charset="0"/>
              <a:ea typeface="Cambria Math" panose="02040503050406030204" pitchFamily="18" charset="0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936104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 variations 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0" y="4509120"/>
            <a:ext cx="9144000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>
            <a:noAutofit/>
          </a:bodyPr>
          <a:lstStyle/>
          <a:p>
            <a:pPr algn="ctr">
              <a:lnSpc>
                <a:spcPct val="114000"/>
              </a:lnSpc>
              <a:spcBef>
                <a:spcPts val="0"/>
              </a:spcBef>
              <a:buClr>
                <a:schemeClr val="accent3"/>
              </a:buClr>
              <a:buSzPct val="95000"/>
            </a:pPr>
            <a:r>
              <a:rPr lang="fr-FR" sz="36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Donner le signe de </a:t>
            </a:r>
            <a:r>
              <a:rPr lang="fr-FR" sz="3600" b="1" i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a</a:t>
            </a:r>
            <a:r>
              <a:rPr lang="fr-FR" sz="36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.</a:t>
            </a:r>
          </a:p>
          <a:p>
            <a:pPr algn="ctr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endParaRPr lang="fr-FR" sz="3600" b="1" dirty="0">
              <a:solidFill>
                <a:schemeClr val="tx2"/>
              </a:solidFill>
              <a:latin typeface="Cambria" pitchFamily="18" charset="0"/>
              <a:ea typeface="Cambria Math" panose="02040503050406030204" pitchFamily="18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F22F667-84C1-41B7-93A0-1C9AAD4202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963" t="6742" r="5114" b="15175"/>
          <a:stretch/>
        </p:blipFill>
        <p:spPr>
          <a:xfrm>
            <a:off x="539552" y="1932377"/>
            <a:ext cx="4958189" cy="207268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07EA33FB-20DA-49E3-A3FA-EB454141232D}"/>
              </a:ext>
            </a:extLst>
          </p:cNvPr>
          <p:cNvSpPr txBox="1"/>
          <p:nvPr/>
        </p:nvSpPr>
        <p:spPr>
          <a:xfrm>
            <a:off x="5508104" y="2348880"/>
            <a:ext cx="34290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000" dirty="0">
                <a:solidFill>
                  <a:srgbClr val="FF0000"/>
                </a:solidFill>
                <a:latin typeface="Cambria Math"/>
              </a:rPr>
              <a:t>La fonction est croissante puis décroissante.</a:t>
            </a:r>
            <a:endParaRPr lang="fr-FR" sz="3000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0" y="5301208"/>
            <a:ext cx="9144000" cy="648072"/>
          </a:xfrm>
          <a:prstGeom prst="rect">
            <a:avLst/>
          </a:prstGeom>
          <a:noFill/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fr-FR" sz="3600" b="1" i="1" noProof="0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a </a:t>
            </a:r>
            <a:r>
              <a:rPr lang="fr-FR" sz="3600" b="1" noProof="0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est négatif.</a:t>
            </a:r>
            <a:endParaRPr kumimoji="0" lang="fr-FR" sz="36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195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4</a:t>
            </a:r>
            <a:endParaRPr lang="fr-FR" sz="4000" dirty="0">
              <a:latin typeface="Cambria" pitchFamily="18" charset="0"/>
              <a:ea typeface="Cambria Math" panose="02040503050406030204" pitchFamily="18" charset="0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936104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0" y="4509120"/>
            <a:ext cx="9144000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>
            <a:noAutofit/>
          </a:bodyPr>
          <a:lstStyle/>
          <a:p>
            <a:pPr algn="ctr">
              <a:lnSpc>
                <a:spcPct val="114000"/>
              </a:lnSpc>
              <a:spcBef>
                <a:spcPts val="0"/>
              </a:spcBef>
              <a:buClr>
                <a:schemeClr val="accent3"/>
              </a:buClr>
              <a:buSzPct val="95000"/>
            </a:pPr>
            <a:r>
              <a:rPr lang="fr-FR" sz="36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Donner la valeur de </a:t>
            </a:r>
            <a:r>
              <a:rPr lang="el-GR" sz="36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β</a:t>
            </a:r>
            <a:r>
              <a:rPr lang="fr-FR" sz="36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.</a:t>
            </a:r>
          </a:p>
          <a:p>
            <a:pPr algn="ctr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endParaRPr lang="fr-FR" sz="3600" b="1" dirty="0">
              <a:solidFill>
                <a:schemeClr val="tx2"/>
              </a:solidFill>
              <a:latin typeface="Cambria" pitchFamily="18" charset="0"/>
              <a:ea typeface="Cambria Math" panose="02040503050406030204" pitchFamily="18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F22F667-84C1-41B7-93A0-1C9AAD4202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963" t="6742" r="5114" b="15175"/>
          <a:stretch/>
        </p:blipFill>
        <p:spPr>
          <a:xfrm>
            <a:off x="1979712" y="1844824"/>
            <a:ext cx="4958189" cy="2072687"/>
          </a:xfrm>
          <a:prstGeom prst="rect">
            <a:avLst/>
          </a:prstGeom>
        </p:spPr>
      </p:pic>
      <p:sp>
        <p:nvSpPr>
          <p:cNvPr id="11" name="Ellipse 10">
            <a:extLst>
              <a:ext uri="{FF2B5EF4-FFF2-40B4-BE49-F238E27FC236}">
                <a16:creationId xmlns:a16="http://schemas.microsoft.com/office/drawing/2014/main" id="{0155C40D-5D3F-40C5-9E63-8EF26AF77BAB}"/>
              </a:ext>
            </a:extLst>
          </p:cNvPr>
          <p:cNvSpPr/>
          <p:nvPr/>
        </p:nvSpPr>
        <p:spPr>
          <a:xfrm>
            <a:off x="4427984" y="2276872"/>
            <a:ext cx="792088" cy="3746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0" y="5301208"/>
            <a:ext cx="9144000" cy="648072"/>
          </a:xfrm>
          <a:prstGeom prst="rect">
            <a:avLst/>
          </a:prstGeom>
          <a:noFill/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fr-FR" sz="3600" b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β = –3</a:t>
            </a:r>
            <a:endParaRPr kumimoji="0" lang="fr-FR" sz="36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195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5</a:t>
            </a:r>
            <a:endParaRPr lang="fr-FR" sz="4000" dirty="0">
              <a:latin typeface="Cambria" pitchFamily="18" charset="0"/>
              <a:ea typeface="Cambria Math" panose="02040503050406030204" pitchFamily="18" charset="0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936104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Espace réservé du contenu 2"/>
              <p:cNvSpPr txBox="1">
                <a:spLocks/>
              </p:cNvSpPr>
              <p:nvPr/>
            </p:nvSpPr>
            <p:spPr>
              <a:xfrm>
                <a:off x="0" y="4293096"/>
                <a:ext cx="9144000" cy="108012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 vert="horz">
                <a:noAutofit/>
              </a:bodyPr>
              <a:lstStyle/>
              <a:p>
                <a:pPr algn="ctr">
                  <a:lnSpc>
                    <a:spcPct val="114000"/>
                  </a:lnSpc>
                  <a:spcBef>
                    <a:spcPts val="0"/>
                  </a:spcBef>
                  <a:buClr>
                    <a:schemeClr val="accent3"/>
                  </a:buClr>
                  <a:buSzPct val="95000"/>
                </a:pPr>
                <a:r>
                  <a:rPr lang="fr-FR" sz="3600" b="1" dirty="0">
                    <a:solidFill>
                      <a:schemeClr val="tx2"/>
                    </a:solidFill>
                    <a:latin typeface="Cambria" pitchFamily="18" charset="0"/>
                    <a:ea typeface="Cambria Math" panose="02040503050406030204" pitchFamily="18" charset="0"/>
                  </a:rPr>
                  <a:t>Donner la valeur </a:t>
                </a:r>
                <a:r>
                  <a:rPr lang="fr-FR" sz="3600" b="1" dirty="0" smtClean="0">
                    <a:solidFill>
                      <a:schemeClr val="tx2"/>
                    </a:solidFill>
                    <a:latin typeface="Cambria" pitchFamily="18" charset="0"/>
                    <a:ea typeface="Cambria Math" panose="02040503050406030204" pitchFamily="18" charset="0"/>
                  </a:rPr>
                  <a:t>de</a:t>
                </a:r>
                <a14:m>
                  <m:oMath xmlns:m="http://schemas.openxmlformats.org/officeDocument/2006/math">
                    <m:r>
                      <a:rPr lang="fr-FR" sz="3600" b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sz="3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3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𝒃</m:t>
                        </m:r>
                      </m:num>
                      <m:den>
                        <m:r>
                          <a:rPr lang="fr-FR" sz="3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fr-FR" sz="3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𝒂</m:t>
                        </m:r>
                      </m:den>
                    </m:f>
                  </m:oMath>
                </a14:m>
                <a:endParaRPr lang="fr-FR" sz="3600" b="1" dirty="0">
                  <a:solidFill>
                    <a:schemeClr val="tx2"/>
                  </a:solidFill>
                  <a:latin typeface="Cambria" pitchFamily="18" charset="0"/>
                  <a:ea typeface="Cambria Math" panose="02040503050406030204" pitchFamily="18" charset="0"/>
                </a:endParaRPr>
              </a:p>
              <a:p>
                <a:pPr algn="ctr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3"/>
                  </a:buClr>
                  <a:buSzPct val="95000"/>
                </a:pPr>
                <a:endParaRPr lang="fr-FR" sz="3600" b="1" dirty="0">
                  <a:solidFill>
                    <a:schemeClr val="tx2"/>
                  </a:solidFill>
                  <a:latin typeface="Cambria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293096"/>
                <a:ext cx="9144000" cy="1080120"/>
              </a:xfrm>
              <a:prstGeom prst="rect">
                <a:avLst/>
              </a:prstGeom>
              <a:blipFill>
                <a:blip r:embed="rId3"/>
                <a:stretch>
                  <a:fillRect b="-28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>
            <a:extLst>
              <a:ext uri="{FF2B5EF4-FFF2-40B4-BE49-F238E27FC236}">
                <a16:creationId xmlns:a16="http://schemas.microsoft.com/office/drawing/2014/main" id="{1191106E-858B-40EF-B6BA-A91F4CFF1B2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2751" t="6740" r="5113" b="13593"/>
          <a:stretch/>
        </p:blipFill>
        <p:spPr>
          <a:xfrm>
            <a:off x="2123728" y="1890331"/>
            <a:ext cx="4916197" cy="2114733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0155C40D-5D3F-40C5-9E63-8EF26AF77BAB}"/>
              </a:ext>
            </a:extLst>
          </p:cNvPr>
          <p:cNvSpPr/>
          <p:nvPr/>
        </p:nvSpPr>
        <p:spPr>
          <a:xfrm>
            <a:off x="4499992" y="1974184"/>
            <a:ext cx="792088" cy="3746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2"/>
              <p:cNvSpPr txBox="1">
                <a:spLocks/>
              </p:cNvSpPr>
              <p:nvPr/>
            </p:nvSpPr>
            <p:spPr>
              <a:xfrm>
                <a:off x="0" y="5301208"/>
                <a:ext cx="9144000" cy="648072"/>
              </a:xfrm>
              <a:prstGeom prst="rect">
                <a:avLst/>
              </a:prstGeom>
              <a:noFill/>
            </p:spPr>
            <p:txBody>
              <a:bodyPr vert="horz">
                <a:noAutofit/>
              </a:bodyPr>
              <a:lstStyle/>
              <a:p>
                <a:pPr algn="ctr">
                  <a:lnSpc>
                    <a:spcPct val="114000"/>
                  </a:lnSpc>
                  <a:buClr>
                    <a:schemeClr val="accent3"/>
                  </a:buClr>
                  <a:buSzPct val="95000"/>
                </a:pPr>
                <a14:m>
                  <m:oMath xmlns:m="http://schemas.openxmlformats.org/officeDocument/2006/math">
                    <m:r>
                      <a:rPr lang="fr-FR" sz="4400" b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sz="4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𝒃</m:t>
                        </m:r>
                      </m:num>
                      <m:den>
                        <m:r>
                          <a:rPr lang="fr-FR" sz="4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fr-FR" sz="4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fr-FR" sz="3600" b="1" dirty="0">
                    <a:solidFill>
                      <a:srgbClr val="FF0000"/>
                    </a:solidFill>
                    <a:latin typeface="Cambria" pitchFamily="18" charset="0"/>
                    <a:ea typeface="Cambria Math" panose="02040503050406030204" pitchFamily="18" charset="0"/>
                  </a:rPr>
                  <a:t>= α = 3</a:t>
                </a:r>
                <a:endParaRPr kumimoji="0" lang="fr-FR" sz="3600" b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mbria" pitchFamily="18" charset="0"/>
                  <a:ea typeface="Cambria Math" panose="02040503050406030204" pitchFamily="18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chemeClr val="accent3"/>
                  </a:buClr>
                  <a:buSzPct val="95000"/>
                  <a:buFont typeface="Wingdings 2"/>
                  <a:buNone/>
                  <a:tabLst/>
                  <a:defRPr/>
                </a:pPr>
                <a:endParaRPr kumimoji="0" lang="fr-FR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301208"/>
                <a:ext cx="9144000" cy="648072"/>
              </a:xfrm>
              <a:prstGeom prst="rect">
                <a:avLst/>
              </a:prstGeom>
              <a:blipFill>
                <a:blip r:embed="rId5"/>
                <a:stretch>
                  <a:fillRect b="-9434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195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6</a:t>
            </a:r>
            <a:endParaRPr lang="fr-FR" sz="4000" dirty="0">
              <a:latin typeface="Cambria" pitchFamily="18" charset="0"/>
              <a:ea typeface="Cambria Math" panose="02040503050406030204" pitchFamily="18" charset="0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936104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0" y="4509120"/>
            <a:ext cx="9144000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Quel</a:t>
            </a:r>
            <a:r>
              <a:rPr kumimoji="0" lang="fr-FR" sz="36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 est le maximum de la fonction </a:t>
            </a:r>
            <a:r>
              <a:rPr kumimoji="0" lang="fr-FR" sz="3600" b="1" i="1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f  </a:t>
            </a:r>
            <a:r>
              <a:rPr kumimoji="0" lang="fr-FR" sz="3600" b="1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?</a:t>
            </a:r>
            <a:endParaRPr kumimoji="0" lang="fr-FR" sz="36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191106E-858B-40EF-B6BA-A91F4CFF1B2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2751" t="6740" r="5113" b="13593"/>
          <a:stretch/>
        </p:blipFill>
        <p:spPr>
          <a:xfrm>
            <a:off x="2123728" y="1890331"/>
            <a:ext cx="4916197" cy="2114733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0155C40D-5D3F-40C5-9E63-8EF26AF77BAB}"/>
              </a:ext>
            </a:extLst>
          </p:cNvPr>
          <p:cNvSpPr/>
          <p:nvPr/>
        </p:nvSpPr>
        <p:spPr>
          <a:xfrm>
            <a:off x="4499992" y="2334224"/>
            <a:ext cx="792088" cy="3746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0" y="5301208"/>
            <a:ext cx="9144000" cy="648072"/>
          </a:xfrm>
          <a:prstGeom prst="rect">
            <a:avLst/>
          </a:prstGeom>
          <a:noFill/>
        </p:spPr>
        <p:txBody>
          <a:bodyPr vert="horz">
            <a:noAutofit/>
          </a:bodyPr>
          <a:lstStyle/>
          <a:p>
            <a:pPr algn="ctr">
              <a:lnSpc>
                <a:spcPct val="114000"/>
              </a:lnSpc>
              <a:buClr>
                <a:schemeClr val="accent3"/>
              </a:buClr>
              <a:buSzPct val="95000"/>
            </a:pPr>
            <a:r>
              <a:rPr lang="fr-FR" sz="3600" b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Le maximum de la fonction est –2.</a:t>
            </a:r>
            <a:endParaRPr kumimoji="0" lang="fr-FR" sz="36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195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608512"/>
          </a:xfrm>
        </p:spPr>
        <p:txBody>
          <a:bodyPr>
            <a:no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4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On rappelle qu’une fonction 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4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du 2</a:t>
            </a:r>
            <a:r>
              <a:rPr lang="fr-FR" sz="40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4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définie sur </a:t>
            </a:r>
            <a:r>
              <a:rPr lang="fr-FR" sz="40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ℝ </a:t>
            </a:r>
            <a:r>
              <a:rPr lang="fr-FR" sz="4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s’écrit 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sz="10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 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4000" b="1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𝑓(𝑥</a:t>
            </a:r>
            <a:r>
              <a:rPr lang="fr-FR" sz="40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) = </a:t>
            </a:r>
            <a:r>
              <a:rPr lang="fr-FR" sz="4000" b="1" i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a</a:t>
            </a:r>
            <a:r>
              <a:rPr lang="fr-FR" sz="4000" b="1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𝑥² + </a:t>
            </a:r>
            <a:r>
              <a:rPr lang="fr-FR" sz="4000" b="1" i="1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b</a:t>
            </a:r>
            <a:r>
              <a:rPr lang="fr-FR" sz="4000" b="1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𝑥 + </a:t>
            </a:r>
            <a:r>
              <a:rPr lang="fr-FR" sz="4000" b="1" i="1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c 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40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sous forme développée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sz="10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 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40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et </a:t>
            </a:r>
            <a:r>
              <a:rPr lang="fr-FR" sz="4000" b="1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𝑓(𝑥</a:t>
            </a:r>
            <a:r>
              <a:rPr lang="fr-FR" sz="40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) = </a:t>
            </a:r>
            <a:r>
              <a:rPr lang="fr-FR" sz="4000" b="1" i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a</a:t>
            </a:r>
            <a:r>
              <a:rPr lang="fr-FR" sz="40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(</a:t>
            </a:r>
            <a:r>
              <a:rPr lang="fr-FR" sz="4000" b="1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𝑥 – </a:t>
            </a:r>
            <a:r>
              <a:rPr lang="fr-FR" sz="4000" b="1" dirty="0">
                <a:solidFill>
                  <a:schemeClr val="tx2"/>
                </a:solidFill>
                <a:latin typeface="Cambria" pitchFamily="18" charset="0"/>
                <a:ea typeface="Cambria Math"/>
                <a:sym typeface="Symbol"/>
              </a:rPr>
              <a:t>)</a:t>
            </a:r>
            <a:r>
              <a:rPr lang="fr-FR" sz="4000" b="1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² + </a:t>
            </a:r>
            <a:r>
              <a:rPr lang="fr-FR" sz="4000" b="1" dirty="0">
                <a:solidFill>
                  <a:schemeClr val="tx2"/>
                </a:solidFill>
                <a:latin typeface="Cambria" pitchFamily="18" charset="0"/>
                <a:ea typeface="Cambria Math"/>
                <a:sym typeface="Symbol"/>
              </a:rPr>
              <a:t> 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4000" dirty="0">
                <a:solidFill>
                  <a:schemeClr val="tx2"/>
                </a:solidFill>
                <a:latin typeface="Cambria" pitchFamily="18" charset="0"/>
                <a:ea typeface="Cambria Math"/>
                <a:sym typeface="Symbol"/>
              </a:rPr>
              <a:t>sous forme canonique</a:t>
            </a:r>
            <a:r>
              <a:rPr lang="fr-FR" sz="40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.</a:t>
            </a:r>
            <a:r>
              <a:rPr lang="fr-FR" sz="43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0" y="5445224"/>
            <a:ext cx="9144000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Répondre</a:t>
            </a:r>
            <a:r>
              <a:rPr kumimoji="0" lang="fr-FR" sz="36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 aux </a:t>
            </a:r>
            <a:r>
              <a:rPr kumimoji="0" lang="fr-FR" sz="3600" b="1" i="0" u="none" strike="noStrike" kern="1200" cap="none" spc="0" normalizeH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questions </a:t>
            </a:r>
            <a:r>
              <a:rPr kumimoji="0" lang="fr-FR" sz="3600" b="1" i="0" u="none" strike="noStrike" kern="1200" cap="none" spc="0" normalizeH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qui </a:t>
            </a:r>
            <a:r>
              <a:rPr kumimoji="0" lang="fr-FR" sz="36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suivent</a:t>
            </a:r>
            <a:r>
              <a:rPr lang="fr-FR" sz="3600" b="1" i="1" noProof="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.</a:t>
            </a:r>
            <a:endParaRPr kumimoji="0" lang="fr-FR" sz="36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195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7</a:t>
            </a:r>
            <a:endParaRPr lang="fr-FR" sz="4000" dirty="0">
              <a:latin typeface="Cambria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407132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sur [–7 ; 9]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0" y="4869160"/>
            <a:ext cx="9144000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Quelle est la valeur</a:t>
            </a:r>
            <a:r>
              <a:rPr kumimoji="0" lang="fr-FR" sz="36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 de </a:t>
            </a:r>
            <a:r>
              <a:rPr kumimoji="0" lang="fr-FR" sz="3600" b="1" i="1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f</a:t>
            </a:r>
            <a:r>
              <a:rPr kumimoji="0" lang="fr-FR" sz="3600" b="1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(–7) ?</a:t>
            </a:r>
            <a:endParaRPr kumimoji="0" lang="fr-FR" sz="36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Espace réservé du contenu 2"/>
          <p:cNvSpPr txBox="1">
            <a:spLocks/>
          </p:cNvSpPr>
          <p:nvPr/>
        </p:nvSpPr>
        <p:spPr>
          <a:xfrm>
            <a:off x="0" y="5517232"/>
            <a:ext cx="9144000" cy="648072"/>
          </a:xfrm>
          <a:prstGeom prst="rect">
            <a:avLst/>
          </a:prstGeom>
          <a:noFill/>
        </p:spPr>
        <p:txBody>
          <a:bodyPr vert="horz">
            <a:noAutofit/>
          </a:bodyPr>
          <a:lstStyle/>
          <a:p>
            <a:pPr algn="ctr">
              <a:lnSpc>
                <a:spcPct val="114000"/>
              </a:lnSpc>
              <a:buClr>
                <a:schemeClr val="accent3"/>
              </a:buClr>
              <a:buSzPct val="95000"/>
            </a:pPr>
            <a:r>
              <a:rPr lang="fr-FR" sz="3200" b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La courbe est symétrique par rapport à la droite d’équation  </a:t>
            </a:r>
            <a:r>
              <a:rPr lang="fr-FR" sz="3200" b="1" i="1" dirty="0">
                <a:solidFill>
                  <a:srgbClr val="FF0000"/>
                </a:solidFill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x</a:t>
            </a:r>
            <a:r>
              <a:rPr lang="fr-FR" sz="3200" b="1" i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 </a:t>
            </a:r>
            <a:r>
              <a:rPr lang="fr-FR" sz="3200" b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= 1 donc </a:t>
            </a:r>
            <a:r>
              <a:rPr lang="fr-FR" sz="3200" b="1" i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f</a:t>
            </a:r>
            <a:r>
              <a:rPr lang="fr-FR" sz="3200" b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(–7) = </a:t>
            </a:r>
            <a:r>
              <a:rPr lang="fr-FR" sz="3200" b="1" i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f</a:t>
            </a:r>
            <a:r>
              <a:rPr lang="fr-FR" sz="3200" b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(9) = 2.</a:t>
            </a:r>
            <a:endParaRPr kumimoji="0" lang="fr-FR" sz="32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192CEB5D-4944-4DF9-AFF1-5B53C6A30EF2}"/>
              </a:ext>
            </a:extLst>
          </p:cNvPr>
          <p:cNvGrpSpPr/>
          <p:nvPr/>
        </p:nvGrpSpPr>
        <p:grpSpPr>
          <a:xfrm>
            <a:off x="4860032" y="2060848"/>
            <a:ext cx="3240360" cy="504056"/>
            <a:chOff x="4283968" y="1988840"/>
            <a:chExt cx="3523394" cy="504056"/>
          </a:xfrm>
        </p:grpSpPr>
        <p:sp>
          <p:nvSpPr>
            <p:cNvPr id="23" name="Flèche : courbe vers le bas 4">
              <a:extLst>
                <a:ext uri="{FF2B5EF4-FFF2-40B4-BE49-F238E27FC236}">
                  <a16:creationId xmlns:a16="http://schemas.microsoft.com/office/drawing/2014/main" id="{B59712DB-7D83-45DB-B6FC-246B5D216078}"/>
                </a:ext>
              </a:extLst>
            </p:cNvPr>
            <p:cNvSpPr/>
            <p:nvPr/>
          </p:nvSpPr>
          <p:spPr>
            <a:xfrm>
              <a:off x="4283968" y="1988840"/>
              <a:ext cx="3523394" cy="504056"/>
            </a:xfrm>
            <a:prstGeom prst="curvedDownArrow">
              <a:avLst>
                <a:gd name="adj1" fmla="val 25000"/>
                <a:gd name="adj2" fmla="val 76000"/>
                <a:gd name="adj3" fmla="val 25000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9A20127C-2772-4286-A1BB-F2772DFF70F0}"/>
                </a:ext>
              </a:extLst>
            </p:cNvPr>
            <p:cNvSpPr txBox="1"/>
            <p:nvPr/>
          </p:nvSpPr>
          <p:spPr>
            <a:xfrm>
              <a:off x="5757633" y="1988840"/>
              <a:ext cx="6865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+8</a:t>
              </a:r>
            </a:p>
          </p:txBody>
        </p:sp>
      </p:grpSp>
      <p:pic>
        <p:nvPicPr>
          <p:cNvPr id="25" name="Image 24">
            <a:extLst>
              <a:ext uri="{FF2B5EF4-FFF2-40B4-BE49-F238E27FC236}">
                <a16:creationId xmlns:a16="http://schemas.microsoft.com/office/drawing/2014/main" id="{C8BDDE3E-D627-4301-815F-8106F62D51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307" t="3886" r="1962" b="8278"/>
          <a:stretch/>
        </p:blipFill>
        <p:spPr>
          <a:xfrm>
            <a:off x="1103223" y="2564904"/>
            <a:ext cx="7069177" cy="2278459"/>
          </a:xfrm>
          <a:prstGeom prst="rect">
            <a:avLst/>
          </a:prstGeom>
        </p:spPr>
      </p:pic>
      <p:grpSp>
        <p:nvGrpSpPr>
          <p:cNvPr id="26" name="Groupe 25"/>
          <p:cNvGrpSpPr/>
          <p:nvPr/>
        </p:nvGrpSpPr>
        <p:grpSpPr>
          <a:xfrm>
            <a:off x="1835696" y="2060848"/>
            <a:ext cx="3096344" cy="533673"/>
            <a:chOff x="1835696" y="1772816"/>
            <a:chExt cx="3096344" cy="533673"/>
          </a:xfrm>
        </p:grpSpPr>
        <p:sp>
          <p:nvSpPr>
            <p:cNvPr id="27" name="Flèche : courbe vers le bas 10">
              <a:extLst>
                <a:ext uri="{FF2B5EF4-FFF2-40B4-BE49-F238E27FC236}">
                  <a16:creationId xmlns:a16="http://schemas.microsoft.com/office/drawing/2014/main" id="{BA5879C7-2369-497A-8C63-88646AE77F4F}"/>
                </a:ext>
              </a:extLst>
            </p:cNvPr>
            <p:cNvSpPr/>
            <p:nvPr/>
          </p:nvSpPr>
          <p:spPr>
            <a:xfrm flipH="1">
              <a:off x="1835696" y="1772816"/>
              <a:ext cx="3096344" cy="504056"/>
            </a:xfrm>
            <a:prstGeom prst="curvedDownArrow">
              <a:avLst>
                <a:gd name="adj1" fmla="val 25000"/>
                <a:gd name="adj2" fmla="val 76000"/>
                <a:gd name="adj3" fmla="val 25000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9A20127C-2772-4286-A1BB-F2772DFF70F0}"/>
                </a:ext>
              </a:extLst>
            </p:cNvPr>
            <p:cNvSpPr txBox="1"/>
            <p:nvPr/>
          </p:nvSpPr>
          <p:spPr>
            <a:xfrm>
              <a:off x="3131840" y="1844824"/>
              <a:ext cx="6314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–8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812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8</a:t>
            </a:r>
            <a:endParaRPr lang="fr-FR" sz="4000" dirty="0">
              <a:latin typeface="Cambria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407132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sur [–7 ; 9]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0" y="4869160"/>
            <a:ext cx="9144000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Quels sont les antécédents de 0</a:t>
            </a:r>
            <a:r>
              <a:rPr kumimoji="0" lang="fr-FR" sz="3600" b="1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 ?</a:t>
            </a:r>
            <a:endParaRPr kumimoji="0" lang="fr-FR" sz="36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Espace réservé du contenu 2"/>
          <p:cNvSpPr txBox="1">
            <a:spLocks/>
          </p:cNvSpPr>
          <p:nvPr/>
        </p:nvSpPr>
        <p:spPr>
          <a:xfrm>
            <a:off x="0" y="5517232"/>
            <a:ext cx="9144000" cy="648072"/>
          </a:xfrm>
          <a:prstGeom prst="rect">
            <a:avLst/>
          </a:prstGeom>
          <a:noFill/>
        </p:spPr>
        <p:txBody>
          <a:bodyPr vert="horz">
            <a:noAutofit/>
          </a:bodyPr>
          <a:lstStyle/>
          <a:p>
            <a:pPr algn="ctr">
              <a:lnSpc>
                <a:spcPct val="114000"/>
              </a:lnSpc>
              <a:buClr>
                <a:schemeClr val="accent3"/>
              </a:buClr>
              <a:buSzPct val="95000"/>
            </a:pPr>
            <a:r>
              <a:rPr lang="fr-FR" sz="3000" b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La courbe est symétrique par rapport à la droite d’équation  </a:t>
            </a:r>
            <a:r>
              <a:rPr lang="fr-FR" sz="3000" b="1" i="1" dirty="0">
                <a:solidFill>
                  <a:srgbClr val="FF0000"/>
                </a:solidFill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x</a:t>
            </a:r>
            <a:r>
              <a:rPr lang="fr-FR" sz="3000" b="1" i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 </a:t>
            </a:r>
            <a:r>
              <a:rPr lang="fr-FR" sz="3000" b="1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= </a:t>
            </a:r>
            <a:r>
              <a:rPr lang="fr-FR" sz="3000" b="1" smtClean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1, les </a:t>
            </a:r>
            <a:r>
              <a:rPr lang="fr-FR" sz="3000" b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antécédents de 0 sont 7 et –5.</a:t>
            </a:r>
            <a:endParaRPr kumimoji="0" lang="fr-FR" sz="30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Flèche : courbe vers le bas 4">
            <a:extLst>
              <a:ext uri="{FF2B5EF4-FFF2-40B4-BE49-F238E27FC236}">
                <a16:creationId xmlns:a16="http://schemas.microsoft.com/office/drawing/2014/main" id="{B59712DB-7D83-45DB-B6FC-246B5D216078}"/>
              </a:ext>
            </a:extLst>
          </p:cNvPr>
          <p:cNvSpPr/>
          <p:nvPr/>
        </p:nvSpPr>
        <p:spPr>
          <a:xfrm>
            <a:off x="4860032" y="2060848"/>
            <a:ext cx="1800200" cy="504056"/>
          </a:xfrm>
          <a:prstGeom prst="curvedDownArrow">
            <a:avLst>
              <a:gd name="adj1" fmla="val 25000"/>
              <a:gd name="adj2" fmla="val 76000"/>
              <a:gd name="adj3" fmla="val 2500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9A20127C-2772-4286-A1BB-F2772DFF70F0}"/>
              </a:ext>
            </a:extLst>
          </p:cNvPr>
          <p:cNvSpPr txBox="1"/>
          <p:nvPr/>
        </p:nvSpPr>
        <p:spPr>
          <a:xfrm>
            <a:off x="5364088" y="2060848"/>
            <a:ext cx="599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+6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C8BDDE3E-D627-4301-815F-8106F62D51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307" t="3886" r="1962" b="8278"/>
          <a:stretch/>
        </p:blipFill>
        <p:spPr>
          <a:xfrm>
            <a:off x="1103223" y="2564904"/>
            <a:ext cx="7069177" cy="2278459"/>
          </a:xfrm>
          <a:prstGeom prst="rect">
            <a:avLst/>
          </a:prstGeom>
        </p:spPr>
      </p:pic>
      <p:sp>
        <p:nvSpPr>
          <p:cNvPr id="27" name="Flèche : courbe vers le bas 10">
            <a:extLst>
              <a:ext uri="{FF2B5EF4-FFF2-40B4-BE49-F238E27FC236}">
                <a16:creationId xmlns:a16="http://schemas.microsoft.com/office/drawing/2014/main" id="{BA5879C7-2369-497A-8C63-88646AE77F4F}"/>
              </a:ext>
            </a:extLst>
          </p:cNvPr>
          <p:cNvSpPr/>
          <p:nvPr/>
        </p:nvSpPr>
        <p:spPr>
          <a:xfrm flipH="1">
            <a:off x="2915816" y="2060848"/>
            <a:ext cx="2016224" cy="504056"/>
          </a:xfrm>
          <a:prstGeom prst="curvedDownArrow">
            <a:avLst>
              <a:gd name="adj1" fmla="val 25000"/>
              <a:gd name="adj2" fmla="val 76000"/>
              <a:gd name="adj3" fmla="val 2500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9A20127C-2772-4286-A1BB-F2772DFF70F0}"/>
              </a:ext>
            </a:extLst>
          </p:cNvPr>
          <p:cNvSpPr txBox="1"/>
          <p:nvPr/>
        </p:nvSpPr>
        <p:spPr>
          <a:xfrm>
            <a:off x="3635896" y="2132856"/>
            <a:ext cx="63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–6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A20127C-2772-4286-A1BB-F2772DFF70F0}"/>
              </a:ext>
            </a:extLst>
          </p:cNvPr>
          <p:cNvSpPr txBox="1"/>
          <p:nvPr/>
        </p:nvSpPr>
        <p:spPr>
          <a:xfrm>
            <a:off x="2771800" y="2564904"/>
            <a:ext cx="631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–5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A20127C-2772-4286-A1BB-F2772DFF70F0}"/>
              </a:ext>
            </a:extLst>
          </p:cNvPr>
          <p:cNvSpPr txBox="1"/>
          <p:nvPr/>
        </p:nvSpPr>
        <p:spPr>
          <a:xfrm>
            <a:off x="2915816" y="346093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7812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1" grpId="0"/>
      <p:bldP spid="23" grpId="0" animBg="1"/>
      <p:bldP spid="24" grpId="0"/>
      <p:bldP spid="27" grpId="0" animBg="1"/>
      <p:bldP spid="28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9</a:t>
            </a:r>
            <a:endParaRPr lang="fr-FR" sz="4000" dirty="0">
              <a:latin typeface="Cambria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407132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sur [–7 ; 9]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0" y="4869160"/>
            <a:ext cx="9144000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>
            <a:noAutofit/>
          </a:bodyPr>
          <a:lstStyle/>
          <a:p>
            <a:pPr lvl="0" algn="ctr">
              <a:lnSpc>
                <a:spcPct val="114000"/>
              </a:lnSpc>
              <a:buClr>
                <a:schemeClr val="accent3"/>
              </a:buClr>
              <a:buSzPct val="95000"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Quel est le signe de </a:t>
            </a:r>
            <a:r>
              <a:rPr lang="fr-FR" sz="3600" b="1" i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f</a:t>
            </a:r>
            <a:r>
              <a:rPr lang="fr-FR" sz="36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(–6) ? </a:t>
            </a:r>
            <a:endParaRPr kumimoji="0" lang="fr-FR" sz="36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Espace réservé du contenu 2"/>
          <p:cNvSpPr txBox="1">
            <a:spLocks/>
          </p:cNvSpPr>
          <p:nvPr/>
        </p:nvSpPr>
        <p:spPr>
          <a:xfrm>
            <a:off x="0" y="5517232"/>
            <a:ext cx="9144000" cy="648072"/>
          </a:xfrm>
          <a:prstGeom prst="rect">
            <a:avLst/>
          </a:prstGeom>
          <a:noFill/>
        </p:spPr>
        <p:txBody>
          <a:bodyPr vert="horz">
            <a:noAutofit/>
          </a:bodyPr>
          <a:lstStyle/>
          <a:p>
            <a:pPr algn="ctr">
              <a:lnSpc>
                <a:spcPct val="114000"/>
              </a:lnSpc>
              <a:buClr>
                <a:schemeClr val="accent3"/>
              </a:buClr>
              <a:buSzPct val="95000"/>
            </a:pPr>
            <a:r>
              <a:rPr lang="fr-FR" sz="3200" b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Comme </a:t>
            </a:r>
            <a:r>
              <a:rPr lang="fr-FR" sz="3200" b="1" i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f</a:t>
            </a:r>
            <a:r>
              <a:rPr lang="fr-FR" sz="3200" b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(–5) = 0 alors </a:t>
            </a:r>
            <a:r>
              <a:rPr lang="fr-FR" sz="3200" b="1" i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f</a:t>
            </a:r>
            <a:r>
              <a:rPr lang="fr-FR" sz="3200" b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(–6) est positif.</a:t>
            </a:r>
            <a:endParaRPr kumimoji="0" lang="fr-FR" sz="32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C8BDDE3E-D627-4301-815F-8106F62D51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307" t="3886" r="1962" b="8278"/>
          <a:stretch/>
        </p:blipFill>
        <p:spPr>
          <a:xfrm>
            <a:off x="1103223" y="2564904"/>
            <a:ext cx="7069177" cy="2278459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9A20127C-2772-4286-A1BB-F2772DFF70F0}"/>
              </a:ext>
            </a:extLst>
          </p:cNvPr>
          <p:cNvSpPr txBox="1"/>
          <p:nvPr/>
        </p:nvSpPr>
        <p:spPr>
          <a:xfrm>
            <a:off x="3076482" y="2564904"/>
            <a:ext cx="631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–5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A20127C-2772-4286-A1BB-F2772DFF70F0}"/>
              </a:ext>
            </a:extLst>
          </p:cNvPr>
          <p:cNvSpPr txBox="1"/>
          <p:nvPr/>
        </p:nvSpPr>
        <p:spPr>
          <a:xfrm>
            <a:off x="3203848" y="3604954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7812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1" grpId="0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10</a:t>
            </a:r>
            <a:endParaRPr lang="fr-FR" sz="4000" dirty="0">
              <a:latin typeface="Cambria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071320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d’une fonction du 2</a:t>
            </a:r>
            <a:r>
              <a:rPr lang="fr-FR" sz="32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sur [–7 ; 9]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4812BAA-397F-4BA2-B073-D5161DA23A1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175" t="6582" r="3538" b="10879"/>
          <a:stretch/>
        </p:blipFill>
        <p:spPr>
          <a:xfrm>
            <a:off x="1584080" y="2406658"/>
            <a:ext cx="6300288" cy="2306936"/>
          </a:xfrm>
          <a:prstGeom prst="rect">
            <a:avLst/>
          </a:prstGeom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0" y="4797152"/>
            <a:ext cx="9144000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>
            <a:noAutofit/>
          </a:bodyPr>
          <a:lstStyle/>
          <a:p>
            <a:pPr lvl="0" algn="ctr">
              <a:lnSpc>
                <a:spcPct val="114000"/>
              </a:lnSpc>
              <a:buClr>
                <a:schemeClr val="accent3"/>
              </a:buClr>
              <a:buSzPct val="95000"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Quel est le signe de </a:t>
            </a:r>
            <a:r>
              <a:rPr lang="fr-FR" sz="3600" b="1" i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f</a:t>
            </a:r>
            <a:r>
              <a:rPr lang="fr-FR" sz="36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(3)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 ?</a:t>
            </a:r>
            <a:endParaRPr kumimoji="0" lang="fr-FR" sz="36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0" y="5517232"/>
            <a:ext cx="9144000" cy="648072"/>
          </a:xfrm>
          <a:prstGeom prst="rect">
            <a:avLst/>
          </a:prstGeom>
          <a:noFill/>
        </p:spPr>
        <p:txBody>
          <a:bodyPr vert="horz">
            <a:noAutofit/>
          </a:bodyPr>
          <a:lstStyle/>
          <a:p>
            <a:pPr algn="ctr">
              <a:lnSpc>
                <a:spcPct val="114000"/>
              </a:lnSpc>
              <a:buClr>
                <a:schemeClr val="accent3"/>
              </a:buClr>
              <a:buSzPct val="95000"/>
            </a:pPr>
            <a:r>
              <a:rPr lang="fr-FR" sz="3200" b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Comme </a:t>
            </a:r>
            <a:r>
              <a:rPr lang="fr-FR" sz="3200" b="1" i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f</a:t>
            </a:r>
            <a:r>
              <a:rPr lang="fr-FR" sz="3200" b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(7) = 0 alors </a:t>
            </a:r>
            <a:r>
              <a:rPr lang="fr-FR" sz="3200" b="1" i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f</a:t>
            </a:r>
            <a:r>
              <a:rPr lang="fr-FR" sz="3200" b="1" dirty="0">
                <a:solidFill>
                  <a:srgbClr val="FF0000"/>
                </a:solidFill>
                <a:latin typeface="Cambria" pitchFamily="18" charset="0"/>
                <a:ea typeface="Cambria Math" panose="02040503050406030204" pitchFamily="18" charset="0"/>
              </a:rPr>
              <a:t>(3) est négatif.</a:t>
            </a:r>
            <a:endParaRPr kumimoji="0" lang="fr-FR" sz="32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812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4124672"/>
            <a:ext cx="9144000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</a:t>
            </a:r>
          </a:p>
          <a:p>
            <a:pPr algn="ctr"/>
            <a:r>
              <a:rPr lang="fr-FR" dirty="0">
                <a:latin typeface="+mj-lt"/>
              </a:rPr>
              <a:t>IREM de Clermont Ferrand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C8D1AA3-4120-46BF-A655-69FCF3EEA523}"/>
              </a:ext>
            </a:extLst>
          </p:cNvPr>
          <p:cNvSpPr txBox="1">
            <a:spLocks/>
          </p:cNvSpPr>
          <p:nvPr/>
        </p:nvSpPr>
        <p:spPr>
          <a:xfrm>
            <a:off x="0" y="1371600"/>
            <a:ext cx="9144000" cy="18288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ctr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8000" dirty="0"/>
              <a:t>Fin</a:t>
            </a:r>
          </a:p>
        </p:txBody>
      </p:sp>
    </p:spTree>
    <p:extLst>
      <p:ext uri="{BB962C8B-B14F-4D97-AF65-F5344CB8AC3E}">
        <p14:creationId xmlns:p14="http://schemas.microsoft.com/office/powerpoint/2010/main" val="235626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1</a:t>
            </a:r>
            <a:endParaRPr lang="fr-FR" sz="4000" dirty="0">
              <a:latin typeface="Cambria" pitchFamily="18" charset="0"/>
              <a:ea typeface="Cambria Math" panose="020405030504060302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A31F337-ECD9-43C1-BE80-0AE797ABCB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2751" t="8450" r="5900" b="14606"/>
          <a:stretch/>
        </p:blipFill>
        <p:spPr>
          <a:xfrm>
            <a:off x="2267744" y="1988840"/>
            <a:ext cx="4602128" cy="1983676"/>
          </a:xfrm>
          <a:prstGeom prst="rect">
            <a:avLst/>
          </a:prstGeom>
        </p:spPr>
      </p:pic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936104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0" y="4509120"/>
            <a:ext cx="9144000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Donner le signe de </a:t>
            </a:r>
            <a:r>
              <a:rPr lang="fr-FR" sz="3600" b="1" i="1" noProof="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a.</a:t>
            </a:r>
            <a:endParaRPr kumimoji="0" lang="fr-FR" sz="36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195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2</a:t>
            </a:r>
            <a:endParaRPr lang="fr-FR" sz="4000" dirty="0">
              <a:latin typeface="Cambria" pitchFamily="18" charset="0"/>
              <a:ea typeface="Cambria Math" panose="020405030504060302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A31F337-ECD9-43C1-BE80-0AE797ABCB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2751" t="8450" r="5900" b="14606"/>
          <a:stretch/>
        </p:blipFill>
        <p:spPr>
          <a:xfrm>
            <a:off x="2267744" y="1988840"/>
            <a:ext cx="4602128" cy="1983676"/>
          </a:xfrm>
          <a:prstGeom prst="rect">
            <a:avLst/>
          </a:prstGeom>
        </p:spPr>
      </p:pic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936104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0" y="4509120"/>
            <a:ext cx="9144000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>
            <a:noAutofit/>
          </a:bodyPr>
          <a:lstStyle/>
          <a:p>
            <a:pPr algn="ctr">
              <a:lnSpc>
                <a:spcPct val="114000"/>
              </a:lnSpc>
              <a:spcBef>
                <a:spcPts val="0"/>
              </a:spcBef>
              <a:buClr>
                <a:schemeClr val="accent3"/>
              </a:buClr>
              <a:buSzPct val="95000"/>
            </a:pPr>
            <a:r>
              <a:rPr lang="fr-FR" sz="36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Donner la valeur de </a:t>
            </a:r>
            <a:r>
              <a:rPr lang="el-GR" sz="36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α</a:t>
            </a:r>
            <a:r>
              <a:rPr lang="fr-FR" sz="36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.</a:t>
            </a:r>
          </a:p>
          <a:p>
            <a:pPr algn="ctr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endParaRPr lang="fr-FR" sz="3600" b="1" dirty="0">
              <a:solidFill>
                <a:schemeClr val="tx2"/>
              </a:solidFill>
              <a:latin typeface="Cambria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95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3</a:t>
            </a:r>
            <a:endParaRPr lang="fr-FR" sz="4000" dirty="0">
              <a:latin typeface="Cambria" pitchFamily="18" charset="0"/>
              <a:ea typeface="Cambria Math" panose="02040503050406030204" pitchFamily="18" charset="0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936104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0" y="4509120"/>
            <a:ext cx="9144000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>
            <a:noAutofit/>
          </a:bodyPr>
          <a:lstStyle/>
          <a:p>
            <a:pPr algn="ctr">
              <a:lnSpc>
                <a:spcPct val="114000"/>
              </a:lnSpc>
              <a:spcBef>
                <a:spcPts val="0"/>
              </a:spcBef>
              <a:buClr>
                <a:schemeClr val="accent3"/>
              </a:buClr>
              <a:buSzPct val="95000"/>
            </a:pPr>
            <a:r>
              <a:rPr lang="fr-FR" sz="36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Donner le signe de </a:t>
            </a:r>
            <a:r>
              <a:rPr lang="fr-FR" sz="3600" b="1" i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a</a:t>
            </a:r>
            <a:r>
              <a:rPr lang="fr-FR" sz="36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.</a:t>
            </a:r>
          </a:p>
          <a:p>
            <a:pPr algn="ctr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endParaRPr lang="fr-FR" sz="3600" b="1" dirty="0">
              <a:solidFill>
                <a:schemeClr val="tx2"/>
              </a:solidFill>
              <a:latin typeface="Cambria" pitchFamily="18" charset="0"/>
              <a:ea typeface="Cambria Math" panose="02040503050406030204" pitchFamily="18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F22F667-84C1-41B7-93A0-1C9AAD4202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963" t="6742" r="5114" b="15175"/>
          <a:stretch/>
        </p:blipFill>
        <p:spPr>
          <a:xfrm>
            <a:off x="1979712" y="1844824"/>
            <a:ext cx="4958189" cy="2072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95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4</a:t>
            </a:r>
            <a:endParaRPr lang="fr-FR" sz="4000" dirty="0">
              <a:latin typeface="Cambria" pitchFamily="18" charset="0"/>
              <a:ea typeface="Cambria Math" panose="02040503050406030204" pitchFamily="18" charset="0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936104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0" y="4509120"/>
            <a:ext cx="9144000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>
            <a:noAutofit/>
          </a:bodyPr>
          <a:lstStyle/>
          <a:p>
            <a:pPr algn="ctr">
              <a:lnSpc>
                <a:spcPct val="114000"/>
              </a:lnSpc>
              <a:spcBef>
                <a:spcPts val="0"/>
              </a:spcBef>
              <a:buClr>
                <a:schemeClr val="accent3"/>
              </a:buClr>
              <a:buSzPct val="95000"/>
            </a:pPr>
            <a:r>
              <a:rPr lang="fr-FR" sz="36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Donner la valeur de </a:t>
            </a:r>
            <a:r>
              <a:rPr lang="el-GR" sz="36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β</a:t>
            </a:r>
            <a:r>
              <a:rPr lang="fr-FR" sz="3600" b="1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.</a:t>
            </a:r>
          </a:p>
          <a:p>
            <a:pPr algn="ctr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endParaRPr lang="fr-FR" sz="3600" b="1" dirty="0">
              <a:solidFill>
                <a:schemeClr val="tx2"/>
              </a:solidFill>
              <a:latin typeface="Cambria" pitchFamily="18" charset="0"/>
              <a:ea typeface="Cambria Math" panose="02040503050406030204" pitchFamily="18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F22F667-84C1-41B7-93A0-1C9AAD4202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963" t="6742" r="5114" b="15175"/>
          <a:stretch/>
        </p:blipFill>
        <p:spPr>
          <a:xfrm>
            <a:off x="1979712" y="1844824"/>
            <a:ext cx="4958189" cy="2072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95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5</a:t>
            </a:r>
            <a:endParaRPr lang="fr-FR" sz="4000" dirty="0">
              <a:latin typeface="Cambria" pitchFamily="18" charset="0"/>
              <a:ea typeface="Cambria Math" panose="02040503050406030204" pitchFamily="18" charset="0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936104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Espace réservé du contenu 2"/>
              <p:cNvSpPr txBox="1">
                <a:spLocks/>
              </p:cNvSpPr>
              <p:nvPr/>
            </p:nvSpPr>
            <p:spPr>
              <a:xfrm>
                <a:off x="0" y="4509120"/>
                <a:ext cx="9144000" cy="1224136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 vert="horz">
                <a:noAutofit/>
              </a:bodyPr>
              <a:lstStyle/>
              <a:p>
                <a:pPr algn="ctr">
                  <a:lnSpc>
                    <a:spcPct val="114000"/>
                  </a:lnSpc>
                  <a:spcBef>
                    <a:spcPts val="0"/>
                  </a:spcBef>
                  <a:buClr>
                    <a:schemeClr val="accent3"/>
                  </a:buClr>
                  <a:buSzPct val="95000"/>
                </a:pPr>
                <a:r>
                  <a:rPr lang="fr-FR" sz="3600" b="1" dirty="0" smtClean="0">
                    <a:solidFill>
                      <a:schemeClr val="tx2"/>
                    </a:solidFill>
                    <a:latin typeface="Cambria" pitchFamily="18" charset="0"/>
                    <a:ea typeface="Cambria Math" panose="02040503050406030204" pitchFamily="18" charset="0"/>
                  </a:rPr>
                  <a:t>Donner la valeur de </a:t>
                </a:r>
                <a14:m>
                  <m:oMath xmlns:m="http://schemas.openxmlformats.org/officeDocument/2006/math">
                    <m:r>
                      <a:rPr lang="fr-FR" sz="4400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sz="4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𝒃</m:t>
                        </m:r>
                      </m:num>
                      <m:den>
                        <m:r>
                          <a:rPr lang="fr-FR" sz="4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fr-FR" sz="4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𝒂</m:t>
                        </m:r>
                      </m:den>
                    </m:f>
                  </m:oMath>
                </a14:m>
                <a:endParaRPr lang="fr-FR" sz="4400" b="1" dirty="0">
                  <a:solidFill>
                    <a:schemeClr val="tx2"/>
                  </a:solidFill>
                  <a:latin typeface="Cambria" pitchFamily="18" charset="0"/>
                  <a:ea typeface="Cambria Math" panose="02040503050406030204" pitchFamily="18" charset="0"/>
                </a:endParaRPr>
              </a:p>
              <a:p>
                <a:pPr algn="ctr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3"/>
                  </a:buClr>
                  <a:buSzPct val="95000"/>
                </a:pPr>
                <a:endParaRPr lang="fr-FR" sz="3600" b="1" dirty="0">
                  <a:solidFill>
                    <a:schemeClr val="tx2"/>
                  </a:solidFill>
                  <a:latin typeface="Cambria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09120"/>
                <a:ext cx="9144000" cy="1224136"/>
              </a:xfrm>
              <a:prstGeom prst="rect">
                <a:avLst/>
              </a:prstGeom>
              <a:blipFill>
                <a:blip r:embed="rId3"/>
                <a:stretch>
                  <a:fillRect b="-3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>
            <a:extLst>
              <a:ext uri="{FF2B5EF4-FFF2-40B4-BE49-F238E27FC236}">
                <a16:creationId xmlns:a16="http://schemas.microsoft.com/office/drawing/2014/main" id="{1191106E-858B-40EF-B6BA-A91F4CFF1B2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2751" t="6740" r="5113" b="13593"/>
          <a:stretch/>
        </p:blipFill>
        <p:spPr>
          <a:xfrm>
            <a:off x="2123728" y="1890331"/>
            <a:ext cx="4916197" cy="211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95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6</a:t>
            </a:r>
            <a:endParaRPr lang="fr-FR" sz="4000" dirty="0">
              <a:latin typeface="Cambria" pitchFamily="18" charset="0"/>
              <a:ea typeface="Cambria Math" panose="02040503050406030204" pitchFamily="18" charset="0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936104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0" y="4509120"/>
            <a:ext cx="9144000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Quel</a:t>
            </a:r>
            <a:r>
              <a:rPr kumimoji="0" lang="fr-FR" sz="36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 est le maximum de la fonction </a:t>
            </a:r>
            <a:r>
              <a:rPr kumimoji="0" lang="fr-FR" sz="3600" b="1" i="1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f  </a:t>
            </a:r>
            <a:r>
              <a:rPr kumimoji="0" lang="fr-FR" sz="3600" b="1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?</a:t>
            </a:r>
            <a:endParaRPr kumimoji="0" lang="fr-FR" sz="36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191106E-858B-40EF-B6BA-A91F4CFF1B2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2751" t="6740" r="5113" b="13593"/>
          <a:stretch/>
        </p:blipFill>
        <p:spPr>
          <a:xfrm>
            <a:off x="2123728" y="1890331"/>
            <a:ext cx="4916197" cy="211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95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7</a:t>
            </a:r>
            <a:endParaRPr lang="fr-FR" sz="4000" dirty="0">
              <a:latin typeface="Cambria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071320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d’une fonction du 2</a:t>
            </a:r>
            <a:r>
              <a:rPr lang="fr-FR" sz="32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sur [–7 ; 9]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4812BAA-397F-4BA2-B073-D5161DA23A1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175" t="6582" r="3538" b="10879"/>
          <a:stretch/>
        </p:blipFill>
        <p:spPr>
          <a:xfrm>
            <a:off x="1080024" y="2406658"/>
            <a:ext cx="7092376" cy="2596970"/>
          </a:xfrm>
          <a:prstGeom prst="rect">
            <a:avLst/>
          </a:prstGeom>
        </p:spPr>
      </p:pic>
      <p:sp>
        <p:nvSpPr>
          <p:cNvPr id="6" name="Espace réservé du contenu 2"/>
          <p:cNvSpPr txBox="1">
            <a:spLocks/>
          </p:cNvSpPr>
          <p:nvPr/>
        </p:nvSpPr>
        <p:spPr>
          <a:xfrm>
            <a:off x="0" y="5229200"/>
            <a:ext cx="9144000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Quelle est la valeur</a:t>
            </a:r>
            <a:r>
              <a:rPr kumimoji="0" lang="fr-FR" sz="36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 de </a:t>
            </a:r>
            <a:r>
              <a:rPr kumimoji="0" lang="fr-FR" sz="3600" b="1" i="1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f</a:t>
            </a:r>
            <a:r>
              <a:rPr kumimoji="0" lang="fr-FR" sz="3600" b="1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</a:rPr>
              <a:t>(–7) ?</a:t>
            </a:r>
            <a:endParaRPr kumimoji="0" lang="fr-FR" sz="36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812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ébit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5553</TotalTime>
  <Words>688</Words>
  <Application>Microsoft Office PowerPoint</Application>
  <PresentationFormat>Affichage à l'écran (4:3)</PresentationFormat>
  <Paragraphs>128</Paragraphs>
  <Slides>24</Slides>
  <Notes>21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24</vt:i4>
      </vt:variant>
    </vt:vector>
  </HeadingPairs>
  <TitlesOfParts>
    <vt:vector size="33" baseType="lpstr">
      <vt:lpstr>Calibri</vt:lpstr>
      <vt:lpstr>Cambria</vt:lpstr>
      <vt:lpstr>Cambria Math</vt:lpstr>
      <vt:lpstr>Constantia</vt:lpstr>
      <vt:lpstr>Symbol</vt:lpstr>
      <vt:lpstr>Times New Roman</vt:lpstr>
      <vt:lpstr>Wingdings 2</vt:lpstr>
      <vt:lpstr>Débit</vt:lpstr>
      <vt:lpstr>1_Débit</vt:lpstr>
      <vt:lpstr>Second degré Série 3</vt:lpstr>
      <vt:lpstr>Présentation PowerPoint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Correction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 DEGRE – Série 1 1S – 1ES/L</dc:title>
  <dc:creator>véro</dc:creator>
  <cp:lastModifiedBy>isabelle</cp:lastModifiedBy>
  <cp:revision>196</cp:revision>
  <dcterms:created xsi:type="dcterms:W3CDTF">2017-06-06T15:31:06Z</dcterms:created>
  <dcterms:modified xsi:type="dcterms:W3CDTF">2021-05-06T16:12:28Z</dcterms:modified>
</cp:coreProperties>
</file>