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6"/>
  </p:notesMasterIdLst>
  <p:sldIdLst>
    <p:sldId id="377" r:id="rId2"/>
    <p:sldId id="330" r:id="rId3"/>
    <p:sldId id="323" r:id="rId4"/>
    <p:sldId id="322" r:id="rId5"/>
    <p:sldId id="350" r:id="rId6"/>
    <p:sldId id="373" r:id="rId7"/>
    <p:sldId id="372" r:id="rId8"/>
    <p:sldId id="353" r:id="rId9"/>
    <p:sldId id="319" r:id="rId10"/>
    <p:sldId id="349" r:id="rId11"/>
    <p:sldId id="355" r:id="rId12"/>
    <p:sldId id="370" r:id="rId13"/>
    <p:sldId id="315" r:id="rId14"/>
    <p:sldId id="358" r:id="rId15"/>
    <p:sldId id="359" r:id="rId16"/>
    <p:sldId id="360" r:id="rId17"/>
    <p:sldId id="362" r:id="rId18"/>
    <p:sldId id="376" r:id="rId19"/>
    <p:sldId id="375" r:id="rId20"/>
    <p:sldId id="374" r:id="rId21"/>
    <p:sldId id="368" r:id="rId22"/>
    <p:sldId id="369" r:id="rId23"/>
    <p:sldId id="371" r:id="rId24"/>
    <p:sldId id="314" r:id="rId25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3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87" autoAdjust="0"/>
    <p:restoredTop sz="94660"/>
  </p:normalViewPr>
  <p:slideViewPr>
    <p:cSldViewPr>
      <p:cViewPr varScale="1">
        <p:scale>
          <a:sx n="72" d="100"/>
          <a:sy n="72" d="100"/>
        </p:scale>
        <p:origin x="187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9BE47FE-DBEF-4A7C-A355-30CEA4604859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14BFCD01-F9CE-4C44-9F78-7DBF3D9CB3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062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9721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5456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1163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74196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94900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07565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54202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61143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8243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7114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Modifiez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Modifiez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2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fr-FR" sz="8900" dirty="0"/>
              <a:t>Second degré</a:t>
            </a:r>
            <a:br>
              <a:rPr lang="fr-FR" sz="8900" dirty="0"/>
            </a:br>
            <a:r>
              <a:rPr lang="fr-FR"/>
              <a:t>Série 9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7744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>
                <a:latin typeface="+mj-lt"/>
              </a:rPr>
              <a:t>Activités mentales et automatismes en classe de première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2083950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8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48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fr-FR" sz="4800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35008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9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48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fr-FR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50953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10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48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fr-FR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9467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fr-FR" sz="8900" dirty="0"/>
              <a:t>Correction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33400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>
                <a:latin typeface="+mj-lt"/>
              </a:rPr>
              <a:t>Activités mentales et automatismes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383122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519039716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404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b="0" i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oMath>
                          </a14:m>
                          <a:r>
                            <a:rPr lang="fr-FR" b="0" dirty="0">
                              <a:solidFill>
                                <a:srgbClr val="00B050"/>
                              </a:solidFill>
                            </a:rPr>
                            <a:t> </a:t>
                          </a:r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fr-FR" b="1" i="0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 </m:t>
                              </m:r>
                              <m:r>
                                <a:rPr lang="fr-FR" b="0" i="0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fr-FR" b="1" i="0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a:rPr lang="fr-FR" b="1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    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Signe de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baseline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  <m:r>
                                <a:rPr lang="fr-FR" b="0" i="1" baseline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       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oMath>
                          </a14:m>
                          <a:endParaRPr lang="fr-FR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519039716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1667" r="-368145" b="-16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1667" r="-220" b="-16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61616" r="-368145" b="-2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61616" r="-220" b="-202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 flipH="1">
                <a:off x="457198" y="1991713"/>
                <a:ext cx="4186809" cy="29854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28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28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28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−2(</m:t>
                      </m:r>
                      <m:r>
                        <a:rPr lang="fr-FR" sz="28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28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−4)(</m:t>
                      </m:r>
                      <m:r>
                        <a:rPr lang="fr-FR" sz="28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28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−2)</m:t>
                      </m:r>
                    </m:oMath>
                  </m:oMathPara>
                </a14:m>
                <a:endParaRPr lang="fr-FR" sz="28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fr-FR" sz="3200" dirty="0">
                    <a:solidFill>
                      <a:srgbClr val="00B050"/>
                    </a:solidFill>
                    <a:ea typeface="Cambria Math" panose="02040503050406030204" pitchFamily="18" charset="0"/>
                  </a:rPr>
                  <a:t>La fonction </a:t>
                </a:r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admet deux racines </a:t>
                </a:r>
              </a:p>
              <a:p>
                <a:pPr algn="ctr"/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2 et 4</a:t>
                </a:r>
              </a:p>
              <a:p>
                <a:pPr algn="ctr"/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et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32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2 donc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&lt;0.</m:t>
                    </m:r>
                  </m:oMath>
                </a14:m>
                <a:endParaRPr lang="fr-FR" sz="3200" dirty="0">
                  <a:solidFill>
                    <a:srgbClr val="00B050"/>
                  </a:solidFill>
                </a:endParaRPr>
              </a:p>
              <a:p>
                <a:pPr algn="ctr"/>
                <a:endParaRPr lang="fr-FR" sz="32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57198" y="1991713"/>
                <a:ext cx="4186809" cy="2985433"/>
              </a:xfrm>
              <a:prstGeom prst="rect">
                <a:avLst/>
              </a:prstGeom>
              <a:blipFill>
                <a:blip r:embed="rId4"/>
                <a:stretch>
                  <a:fillRect l="-14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0072" y="1340768"/>
            <a:ext cx="3096344" cy="2954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312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2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693824871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404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b="0" i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                    </a:t>
                          </a:r>
                          <a:r>
                            <a:rPr lang="fr-FR" b="0" dirty="0">
                              <a:solidFill>
                                <a:srgbClr val="00B050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4                                                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    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Signe de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baseline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  <m:r>
                                <a:rPr lang="fr-FR" b="0" i="1" baseline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         </a:t>
                          </a:r>
                          <a:r>
                            <a:rPr lang="fr-FR" baseline="0" dirty="0">
                              <a:solidFill>
                                <a:srgbClr val="00B050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baseline="0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oMath>
                          </a14:m>
                          <a:endParaRPr lang="fr-FR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693824871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1667" r="-368145" b="-16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1667" r="-220" b="-16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61616" r="-368145" b="-2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61616" r="-220" b="-202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 flipH="1">
                <a:off x="1043606" y="1991713"/>
                <a:ext cx="6768753" cy="20621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fr-FR" sz="32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32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=5</m:t>
                      </m:r>
                      <m:sSup>
                        <m:sSupPr>
                          <m:ctrlPr>
                            <a:rPr lang="fr-FR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3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−4</m:t>
                              </m:r>
                            </m:e>
                          </m:d>
                        </m:e>
                        <m:sup>
                          <m:r>
                            <a:rPr lang="fr-FR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fr-FR" sz="3200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fr-FR" sz="3200" dirty="0">
                    <a:solidFill>
                      <a:srgbClr val="00B050"/>
                    </a:solidFill>
                    <a:ea typeface="Cambria Math" panose="02040503050406030204" pitchFamily="18" charset="0"/>
                  </a:rPr>
                  <a:t>La fonction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admet une racine 4 et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r>
                      <a:rPr lang="fr-FR" sz="32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sur </a:t>
                </a:r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3200" dirty="0">
                  <a:solidFill>
                    <a:srgbClr val="00B050"/>
                  </a:solidFill>
                </a:endParaRPr>
              </a:p>
              <a:p>
                <a:pPr algn="ctr"/>
                <a:endParaRPr lang="fr-FR" sz="32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043606" y="1991713"/>
                <a:ext cx="6768753" cy="2062103"/>
              </a:xfrm>
              <a:prstGeom prst="rect">
                <a:avLst/>
              </a:prstGeom>
              <a:blipFill>
                <a:blip r:embed="rId4"/>
                <a:stretch>
                  <a:fillRect r="-4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5504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3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932630566"/>
                  </p:ext>
                </p:extLst>
              </p:nvPr>
            </p:nvGraphicFramePr>
            <p:xfrm>
              <a:off x="827584" y="4797152"/>
              <a:ext cx="7056784" cy="96146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65761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b="0" i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    </a:t>
                          </a:r>
                          <a:r>
                            <a:rPr lang="fr-FR" b="0" dirty="0">
                              <a:solidFill>
                                <a:srgbClr val="00B050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oMath>
                          </a14:m>
                          <a:r>
                            <a:rPr lang="fr-FR" b="0" dirty="0">
                              <a:solidFill>
                                <a:srgbClr val="00B050"/>
                              </a:solidFill>
                            </a:rPr>
                            <a:t>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  3</m:t>
                              </m:r>
                              <m:r>
                                <a:rPr lang="fr-FR" b="1" i="0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b="1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    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Signe de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baseline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  <m:r>
                                <a:rPr lang="fr-FR" b="0" i="1" baseline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       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</a:t>
                          </a:r>
                          <a:r>
                            <a:rPr lang="fr-FR" baseline="0" dirty="0">
                              <a:solidFill>
                                <a:srgbClr val="00B050"/>
                              </a:solidFill>
                            </a:rPr>
                            <a:t> </a:t>
                          </a:r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oMath>
                          </a14:m>
                          <a:endParaRPr lang="fr-FR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932630566"/>
                  </p:ext>
                </p:extLst>
              </p:nvPr>
            </p:nvGraphicFramePr>
            <p:xfrm>
              <a:off x="827584" y="4797152"/>
              <a:ext cx="7056784" cy="96146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6576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1667" r="-368145" b="-16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1667" r="-220" b="-16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61616" r="-368145" b="-2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61616" r="-220" b="-202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 flipH="1">
                <a:off x="457198" y="1991713"/>
                <a:ext cx="4186809" cy="30162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0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3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3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=3(</m:t>
                      </m:r>
                      <m:r>
                        <a:rPr lang="fr-FR" sz="3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+2)(</m:t>
                      </m:r>
                      <m:r>
                        <a:rPr lang="fr-FR" sz="3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−3)</m:t>
                      </m:r>
                    </m:oMath>
                  </m:oMathPara>
                </a14:m>
                <a:endParaRPr lang="fr-FR" sz="3000" dirty="0">
                  <a:solidFill>
                    <a:schemeClr val="tx2"/>
                  </a:solidFill>
                </a:endParaRPr>
              </a:p>
              <a:p>
                <a:pPr algn="ctr"/>
                <a:r>
                  <a:rPr lang="fr-FR" sz="3200" dirty="0">
                    <a:solidFill>
                      <a:srgbClr val="00B050"/>
                    </a:solidFill>
                    <a:ea typeface="Cambria Math" panose="02040503050406030204" pitchFamily="18" charset="0"/>
                  </a:rPr>
                  <a:t>La fonction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admet deux racines 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 3</a:t>
                </a:r>
              </a:p>
              <a:p>
                <a:pPr algn="ctr"/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et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 </m:t>
                    </m:r>
                  </m:oMath>
                </a14:m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donc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fr-FR" sz="3200" dirty="0">
                    <a:solidFill>
                      <a:srgbClr val="00B050"/>
                    </a:solidFill>
                  </a:rPr>
                  <a:t>.</a:t>
                </a:r>
              </a:p>
              <a:p>
                <a:pPr algn="ctr"/>
                <a:endParaRPr lang="fr-FR" sz="32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57198" y="1991713"/>
                <a:ext cx="4186809" cy="30162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5"/>
          <a:srcRect b="2601"/>
          <a:stretch/>
        </p:blipFill>
        <p:spPr>
          <a:xfrm>
            <a:off x="5940152" y="1052736"/>
            <a:ext cx="2520280" cy="344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762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4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125682667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404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b="0" i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       </a:t>
                          </a:r>
                          <a:r>
                            <a:rPr lang="fr-FR" baseline="0" dirty="0">
                              <a:solidFill>
                                <a:srgbClr val="00B050"/>
                              </a:solidFill>
                            </a:rPr>
                            <a:t>                                     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    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Signe de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baseline="0" dirty="0">
                              <a:solidFill>
                                <a:srgbClr val="00B050"/>
                              </a:solidFill>
                            </a:rPr>
                            <a:t>                     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oMath>
                          </a14:m>
                          <a:endParaRPr lang="fr-FR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125682667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1667" r="-368145" b="-16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1667" r="-220" b="-16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61616" r="-368145" b="-2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61616" r="-220" b="-202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 flipH="1">
                <a:off x="1115615" y="1991713"/>
                <a:ext cx="6768751" cy="20621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fr-FR" sz="3200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32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=−3</m:t>
                      </m:r>
                      <m:sSup>
                        <m:sSupPr>
                          <m:ctrlPr>
                            <a:rPr lang="fr-FR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32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fr-FR" dirty="0">
                  <a:solidFill>
                    <a:schemeClr val="tx2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i="1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i="1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fr-FR" sz="3200" dirty="0">
                    <a:solidFill>
                      <a:schemeClr val="accent3">
                        <a:lumMod val="7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sur </a:t>
                </a:r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  <m:r>
                      <a:rPr lang="fr-FR" sz="3200" b="0" i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3200" dirty="0">
                  <a:solidFill>
                    <a:schemeClr val="accent3">
                      <a:lumMod val="75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endParaRPr lang="fr-FR" sz="32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115615" y="1991713"/>
                <a:ext cx="6768751" cy="206210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2330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5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043997850"/>
                  </p:ext>
                </p:extLst>
              </p:nvPr>
            </p:nvGraphicFramePr>
            <p:xfrm>
              <a:off x="827584" y="4797152"/>
              <a:ext cx="7056784" cy="96146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65761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b="0" i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    </a:t>
                          </a:r>
                          <a:r>
                            <a:rPr lang="fr-FR" b="0" dirty="0">
                              <a:solidFill>
                                <a:srgbClr val="00B050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oMath>
                          </a14:m>
                          <a:r>
                            <a:rPr lang="fr-FR" b="0" dirty="0">
                              <a:solidFill>
                                <a:srgbClr val="00B050"/>
                              </a:solidFill>
                            </a:rPr>
                            <a:t>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</m:t>
                              </m:r>
                              <m:r>
                                <a:rPr lang="fr-FR" b="1" i="0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  <m:r>
                                <a:rPr lang="fr-FR" b="1" i="0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b="1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    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Signe de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baseline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  −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       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oMath>
                          </a14:m>
                          <a:endParaRPr lang="fr-FR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043997850"/>
                  </p:ext>
                </p:extLst>
              </p:nvPr>
            </p:nvGraphicFramePr>
            <p:xfrm>
              <a:off x="827584" y="4797152"/>
              <a:ext cx="7056784" cy="96146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6576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1667" r="-368145" b="-16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1667" r="-220" b="-16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61616" r="-368145" b="-2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61616" r="-220" b="-202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 flipH="1">
                <a:off x="457198" y="1991713"/>
                <a:ext cx="4186809" cy="30162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0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3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3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=(</m:t>
                      </m:r>
                      <m:r>
                        <a:rPr lang="fr-FR" sz="3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+1)(5−</m:t>
                      </m:r>
                      <m:r>
                        <a:rPr lang="fr-FR" sz="3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3000" dirty="0">
                  <a:solidFill>
                    <a:schemeClr val="tx2"/>
                  </a:solidFill>
                </a:endParaRPr>
              </a:p>
              <a:p>
                <a:pPr algn="ctr"/>
                <a:r>
                  <a:rPr lang="fr-FR" sz="3200" dirty="0">
                    <a:solidFill>
                      <a:srgbClr val="00B050"/>
                    </a:solidFill>
                    <a:ea typeface="Cambria Math" panose="02040503050406030204" pitchFamily="18" charset="0"/>
                  </a:rPr>
                  <a:t>La fonction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admet deux racines 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 5</a:t>
                </a:r>
              </a:p>
              <a:p>
                <a:pPr algn="ctr"/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et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=−1</m:t>
                    </m:r>
                  </m:oMath>
                </a14:m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donc </a:t>
                </a:r>
                <a14:m>
                  <m:oMath xmlns:m="http://schemas.openxmlformats.org/officeDocument/2006/math">
                    <m:r>
                      <a:rPr lang="fr-FR" sz="32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32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&lt;0.</m:t>
                    </m:r>
                  </m:oMath>
                </a14:m>
                <a:endParaRPr lang="fr-FR" sz="3200" dirty="0">
                  <a:solidFill>
                    <a:srgbClr val="00B050"/>
                  </a:solidFill>
                </a:endParaRPr>
              </a:p>
              <a:p>
                <a:pPr algn="ctr"/>
                <a:endParaRPr lang="fr-FR" sz="32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57198" y="1991713"/>
                <a:ext cx="4186809" cy="3016210"/>
              </a:xfrm>
              <a:prstGeom prst="rect">
                <a:avLst/>
              </a:prstGeom>
              <a:blipFill>
                <a:blip r:embed="rId4"/>
                <a:stretch>
                  <a:fillRect l="-14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5"/>
          <a:srcRect l="7304" b="5843"/>
          <a:stretch/>
        </p:blipFill>
        <p:spPr>
          <a:xfrm>
            <a:off x="5580112" y="1307657"/>
            <a:ext cx="3207426" cy="3348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271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6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404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b="0" i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  </a:t>
                          </a:r>
                          <a:r>
                            <a:rPr lang="fr-FR" baseline="0" dirty="0">
                              <a:solidFill>
                                <a:srgbClr val="00B050"/>
                              </a:solidFill>
                            </a:rPr>
                            <a:t>       </a:t>
                          </a:r>
                          <a14:m>
                            <m:oMath xmlns:m="http://schemas.openxmlformats.org/officeDocument/2006/math">
                              <m:r>
                                <a:rPr lang="fr-FR" b="1" i="0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</m:t>
                              </m:r>
                              <m:r>
                                <a:rPr lang="fr-FR" b="0" i="0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−3  </m:t>
                              </m:r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               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    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Signe de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baseline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  <m:r>
                                <a:rPr lang="fr-FR" b="0" i="1" baseline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        −                     </m:t>
                              </m:r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oMath>
                          </a14:m>
                          <a:endParaRPr lang="fr-FR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909362063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1667" r="-368145" b="-16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1667" r="-220" b="-16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61616" r="-368145" b="-2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61616" r="-220" b="-202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 flipH="1">
                <a:off x="1331637" y="2276872"/>
                <a:ext cx="6552727" cy="1569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32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=−2(</m:t>
                      </m:r>
                      <m:r>
                        <a:rPr lang="fr-FR" sz="32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2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+3)²</m:t>
                      </m:r>
                    </m:oMath>
                  </m:oMathPara>
                </a14:m>
                <a:endParaRPr lang="fr-FR" dirty="0">
                  <a:solidFill>
                    <a:schemeClr val="tx2"/>
                  </a:solidFill>
                </a:endParaRPr>
              </a:p>
              <a:p>
                <a:pPr algn="ctr"/>
                <a:r>
                  <a:rPr lang="fr-FR" sz="3200" dirty="0">
                    <a:solidFill>
                      <a:srgbClr val="00B050"/>
                    </a:solidFill>
                    <a:ea typeface="Cambria Math" panose="02040503050406030204" pitchFamily="18" charset="0"/>
                  </a:rPr>
                  <a:t>La fonction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admet une racine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−3</m:t>
                    </m:r>
                  </m:oMath>
                </a14:m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)≤0</m:t>
                    </m:r>
                  </m:oMath>
                </a14:m>
                <a:r>
                  <a:rPr lang="fr-FR" sz="3200" dirty="0">
                    <a:solidFill>
                      <a:srgbClr val="00B050"/>
                    </a:solidFill>
                    <a:latin typeface="Cambria" panose="02040503050406030204" pitchFamily="18" charset="0"/>
                  </a:rPr>
                  <a:t> sur </a:t>
                </a:r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3200" dirty="0">
                  <a:solidFill>
                    <a:srgbClr val="00B05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331637" y="2276872"/>
                <a:ext cx="6552727" cy="1569660"/>
              </a:xfrm>
              <a:prstGeom prst="rect">
                <a:avLst/>
              </a:prstGeom>
              <a:blipFill>
                <a:blip r:embed="rId4"/>
                <a:stretch>
                  <a:fillRect b="-1206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3769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80728"/>
                <a:ext cx="8229600" cy="5343872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endParaRPr lang="fr-FR" sz="3200" b="1" i="1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3200" b="1" i="1" dirty="0">
                    <a:latin typeface="Cambria" panose="02040503050406030204" pitchFamily="18" charset="0"/>
                  </a:rPr>
                  <a:t>f</a:t>
                </a:r>
                <a:r>
                  <a:rPr lang="fr-FR" sz="3200" b="1" dirty="0">
                    <a:latin typeface="Cambria" panose="02040503050406030204" pitchFamily="18" charset="0"/>
                  </a:rPr>
                  <a:t> est une fonction polynôme de degré 2 définie sur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</m:oMath>
                </a14:m>
                <a:r>
                  <a:rPr lang="fr-FR" sz="3200" b="1" dirty="0">
                    <a:latin typeface="Cambria" panose="02040503050406030204" pitchFamily="18" charset="0"/>
                  </a:rPr>
                  <a:t> par une expression algébrique.</a:t>
                </a:r>
              </a:p>
              <a:p>
                <a:pPr marL="0" indent="0" algn="ctr">
                  <a:buNone/>
                </a:pPr>
                <a:endParaRPr lang="fr-FR" sz="3200" b="1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3200" b="1" dirty="0">
                    <a:latin typeface="Cambria" panose="02040503050406030204" pitchFamily="18" charset="0"/>
                  </a:rPr>
                  <a:t>Dans chacun des cas suivants, donner le tableau de signes de </a:t>
                </a:r>
                <a14:m>
                  <m:oMath xmlns:m="http://schemas.openxmlformats.org/officeDocument/2006/math">
                    <m:r>
                      <a:rPr lang="fr-FR" sz="3200" b="1" i="1">
                        <a:latin typeface="Cambria Math" panose="02040503050406030204" pitchFamily="18" charset="0"/>
                      </a:rPr>
                      <m:t>𝒇</m:t>
                    </m:r>
                  </m:oMath>
                </a14:m>
                <a:r>
                  <a:rPr lang="fr-FR" sz="3200" b="1" dirty="0">
                    <a:latin typeface="Cambria" panose="02040503050406030204" pitchFamily="18" charset="0"/>
                  </a:rPr>
                  <a:t> sur </a:t>
                </a:r>
                <a14:m>
                  <m:oMath xmlns:m="http://schemas.openxmlformats.org/officeDocument/2006/math">
                    <m:r>
                      <a:rPr lang="fr-FR" sz="32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</m:oMath>
                </a14:m>
                <a:r>
                  <a:rPr lang="fr-FR" sz="3200" b="1" dirty="0">
                    <a:latin typeface="Cambria" panose="02040503050406030204" pitchFamily="18" charset="0"/>
                  </a:rPr>
                  <a:t> .</a:t>
                </a:r>
              </a:p>
              <a:p>
                <a:pPr marL="0" indent="0" algn="ctr">
                  <a:buNone/>
                </a:pPr>
                <a:endParaRPr lang="fr-FR" sz="3600" b="1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400" dirty="0"/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80728"/>
                <a:ext cx="8229600" cy="534387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51153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7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404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b="0" i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</a:t>
                          </a:r>
                          <a14:m>
                            <m:oMath xmlns:m="http://schemas.openxmlformats.org/officeDocument/2006/math">
                              <m:r>
                                <a:rPr lang="fr-FR" b="1" i="0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</m:t>
                              </m:r>
                              <m:r>
                                <a:rPr lang="fr-FR" b="1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    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Signe de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baseline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  <m:r>
                                <a:rPr lang="fr-FR" b="0" i="1" baseline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oMath>
                          </a14:m>
                          <a:endParaRPr lang="fr-FR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341523716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1667" r="-368145" b="-16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1667" r="-220" b="-16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61616" r="-368145" b="-2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61616" r="-220" b="-202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 flipH="1">
                <a:off x="457197" y="1991713"/>
                <a:ext cx="8075242" cy="25545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</a:rPr>
                  <a:t>𝑓(𝑥)=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32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</a:rPr>
                  <a:t>−2𝑥+1</a:t>
                </a:r>
                <a:endParaRPr lang="fr-FR" sz="3200" dirty="0">
                  <a:solidFill>
                    <a:schemeClr val="tx2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(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−1)²</m:t>
                    </m:r>
                  </m:oMath>
                </a14:m>
                <a:endParaRPr lang="fr-FR" sz="3200" b="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fr-FR" sz="3200" dirty="0">
                          <a:solidFill>
                            <a:srgbClr val="00B050"/>
                          </a:solidFill>
                          <a:ea typeface="Cambria Math" panose="02040503050406030204" pitchFamily="18" charset="0"/>
                        </a:rPr>
                        <m:t>La</m:t>
                      </m:r>
                      <m:r>
                        <m:rPr>
                          <m:nor/>
                        </m:rPr>
                        <a:rPr lang="fr-FR" sz="3200" dirty="0">
                          <a:solidFill>
                            <a:srgbClr val="00B050"/>
                          </a:solidFill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3200" dirty="0">
                          <a:solidFill>
                            <a:srgbClr val="00B050"/>
                          </a:solidFill>
                          <a:ea typeface="Cambria Math" panose="02040503050406030204" pitchFamily="18" charset="0"/>
                        </a:rPr>
                        <m:t>fonction</m:t>
                      </m:r>
                      <m:r>
                        <m:rPr>
                          <m:nor/>
                        </m:rPr>
                        <a:rPr lang="fr-FR" sz="3200" dirty="0">
                          <a:solidFill>
                            <a:srgbClr val="00B050"/>
                          </a:solidFill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3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m:rPr>
                          <m:nor/>
                        </m:rPr>
                        <a:rPr lang="fr-FR" sz="3200" dirty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3200" dirty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admet</m:t>
                      </m:r>
                      <m:r>
                        <a:rPr lang="fr-FR" sz="3200" b="0" i="0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une</m:t>
                      </m:r>
                      <m:r>
                        <a:rPr lang="fr-FR" sz="3200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racine</m:t>
                      </m:r>
                      <m:r>
                        <a:rPr lang="fr-FR" sz="3200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3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1 </m:t>
                      </m:r>
                    </m:oMath>
                  </m:oMathPara>
                </a14:m>
                <a:endParaRPr lang="fr-FR" sz="320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et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)≥</m:t>
                    </m:r>
                    <m:r>
                      <a:rPr lang="fr-FR" sz="32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sur </a:t>
                </a:r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3200" dirty="0">
                  <a:solidFill>
                    <a:srgbClr val="00B050"/>
                  </a:solidFill>
                </a:endParaRPr>
              </a:p>
              <a:p>
                <a:pPr algn="ctr"/>
                <a:endParaRPr lang="fr-FR" sz="32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57197" y="1991713"/>
                <a:ext cx="8075242" cy="2554545"/>
              </a:xfrm>
              <a:prstGeom prst="rect">
                <a:avLst/>
              </a:prstGeom>
              <a:blipFill>
                <a:blip r:embed="rId4"/>
                <a:stretch>
                  <a:fillRect t="-358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193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8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855275066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404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solidFill>
                                      <a:schemeClr val="accent3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b="0" i="1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       </a:t>
                          </a:r>
                          <a:r>
                            <a:rPr lang="fr-FR" b="0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oMath>
                          </a14:m>
                          <a:r>
                            <a:rPr lang="fr-FR" b="0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 1 </m:t>
                              </m:r>
                              <m:r>
                                <a:rPr lang="fr-FR" b="0" i="1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</m:t>
                              </m:r>
                              <m:r>
                                <a:rPr lang="fr-FR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       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Signe de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baseline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  <m:r>
                                <a:rPr lang="fr-FR" b="0" i="1" baseline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       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oMath>
                          </a14:m>
                          <a:endParaRPr lang="fr-FR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855275066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1667" r="-368145" b="-16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1667" r="-220" b="-16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61616" r="-368145" b="-2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61616" r="-220" b="-202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 flipH="1">
                <a:off x="457197" y="1412776"/>
                <a:ext cx="4186809" cy="35394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32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32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fr-FR" sz="3200" dirty="0">
                  <a:solidFill>
                    <a:schemeClr val="tx2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32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32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e>
                    </m:d>
                    <m:d>
                      <m:dPr>
                        <m:ctrlPr>
                          <a:rPr lang="fr-FR" sz="32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32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e>
                    </m:d>
                  </m:oMath>
                </a14:m>
                <a:endParaRPr lang="fr-FR" sz="3200" b="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fr-FR" sz="3200" dirty="0">
                    <a:solidFill>
                      <a:srgbClr val="00B050"/>
                    </a:solidFill>
                    <a:ea typeface="Cambria Math" panose="02040503050406030204" pitchFamily="18" charset="0"/>
                  </a:rPr>
                  <a:t>La fonction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admet deux racines 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 1</a:t>
                </a:r>
              </a:p>
              <a:p>
                <a:pPr algn="ctr"/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et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donc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&gt;0.</m:t>
                    </m:r>
                  </m:oMath>
                </a14:m>
                <a:endParaRPr lang="fr-FR" sz="3200" dirty="0">
                  <a:solidFill>
                    <a:srgbClr val="00B050"/>
                  </a:solidFill>
                </a:endParaRPr>
              </a:p>
              <a:p>
                <a:pPr algn="ctr"/>
                <a:endParaRPr lang="fr-FR" sz="32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57197" y="1412776"/>
                <a:ext cx="4186809" cy="353943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5483" y="1412776"/>
            <a:ext cx="3319840" cy="3079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53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9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071940768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404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b="0" i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b="0" dirty="0">
                              <a:solidFill>
                                <a:srgbClr val="00B050"/>
                              </a:solidFill>
                            </a:rPr>
                            <a:t>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b="0" dirty="0">
                              <a:solidFill>
                                <a:srgbClr val="00B050"/>
                              </a:solidFill>
                            </a:rPr>
                            <a:t>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 3</m:t>
                              </m:r>
                              <m:r>
                                <a:rPr lang="fr-FR" b="1" i="0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a:rPr lang="fr-FR" b="1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    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Signe de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baseline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  <m:r>
                                <a:rPr lang="fr-FR" b="0" i="1" baseline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      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oMath>
                          </a14:m>
                          <a:endParaRPr lang="fr-FR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071940768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1667" r="-368145" b="-16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1667" r="-220" b="-16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61616" r="-368145" b="-2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61616" r="-220" b="-202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 flipH="1">
                <a:off x="457196" y="1556792"/>
                <a:ext cx="4186809" cy="35394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32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32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32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fr-FR" sz="32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fr-FR" dirty="0">
                  <a:solidFill>
                    <a:schemeClr val="tx2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32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32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fr-FR" sz="32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fr-FR" sz="32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32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+3</m:t>
                        </m:r>
                      </m:e>
                    </m:d>
                  </m:oMath>
                </a14:m>
                <a:endParaRPr lang="fr-FR" sz="3200" b="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fr-FR" sz="3200" dirty="0">
                    <a:solidFill>
                      <a:srgbClr val="00B050"/>
                    </a:solidFill>
                    <a:ea typeface="Cambria Math" panose="02040503050406030204" pitchFamily="18" charset="0"/>
                  </a:rPr>
                  <a:t>La fonction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admet deux racines </a:t>
                </a:r>
              </a:p>
              <a:p>
                <a:pPr algn="ctr"/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0 et 3</a:t>
                </a:r>
              </a:p>
              <a:p>
                <a:pPr algn="ctr"/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et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=−1</m:t>
                    </m:r>
                  </m:oMath>
                </a14:m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donc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&lt;0.</m:t>
                    </m:r>
                  </m:oMath>
                </a14:m>
                <a:endParaRPr lang="fr-FR" sz="3200" dirty="0">
                  <a:solidFill>
                    <a:srgbClr val="00B050"/>
                  </a:solidFill>
                </a:endParaRPr>
              </a:p>
              <a:p>
                <a:pPr algn="ctr"/>
                <a:endParaRPr lang="fr-FR" sz="32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57196" y="1556792"/>
                <a:ext cx="4186809" cy="3539430"/>
              </a:xfrm>
              <a:prstGeom prst="rect">
                <a:avLst/>
              </a:prstGeom>
              <a:blipFill>
                <a:blip r:embed="rId4"/>
                <a:stretch>
                  <a:fillRect l="-14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1034" y="1484784"/>
            <a:ext cx="3722417" cy="2779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435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10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949193349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404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b="0" i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       </a:t>
                          </a:r>
                          <a:r>
                            <a:rPr lang="fr-FR" baseline="0" dirty="0">
                              <a:solidFill>
                                <a:srgbClr val="00B050"/>
                              </a:solidFill>
                            </a:rPr>
                            <a:t>                                       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                   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solidFill>
                                <a:srgbClr val="00B050"/>
                              </a:solidFill>
                            </a:rPr>
                            <a:t>Signe de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fr-FR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baseline="0" dirty="0">
                              <a:solidFill>
                                <a:srgbClr val="00B050"/>
                              </a:solidFill>
                            </a:rPr>
                            <a:t>                        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baseline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oMath>
                          </a14:m>
                          <a:endParaRPr lang="fr-FR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949193349"/>
                  </p:ext>
                </p:extLst>
              </p:nvPr>
            </p:nvGraphicFramePr>
            <p:xfrm>
              <a:off x="827584" y="4797153"/>
              <a:ext cx="7056784" cy="961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544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1667" r="-368145" b="-16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1667" r="-220" b="-16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570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3" t="-61616" r="-368145" b="-2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33" t="-61616" r="-220" b="-202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 flipH="1">
                <a:off x="457198" y="1991713"/>
                <a:ext cx="4186809" cy="20621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32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32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32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2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fr-FR" dirty="0">
                  <a:solidFill>
                    <a:schemeClr val="tx2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fr-FR" sz="3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=−3 </m:t>
                      </m:r>
                    </m:oMath>
                  </m:oMathPara>
                </a14:m>
                <a:endParaRPr lang="fr-FR" sz="3200" b="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et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donc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&gt;0.</m:t>
                    </m:r>
                  </m:oMath>
                </a14:m>
                <a:endParaRPr lang="fr-FR" sz="3200" dirty="0">
                  <a:solidFill>
                    <a:srgbClr val="00B050"/>
                  </a:solidFill>
                </a:endParaRPr>
              </a:p>
              <a:p>
                <a:pPr algn="ctr"/>
                <a:endParaRPr lang="fr-FR" sz="32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57198" y="1991713"/>
                <a:ext cx="4186809" cy="206210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5"/>
          <a:srcRect l="7080" r="9731" b="19023"/>
          <a:stretch/>
        </p:blipFill>
        <p:spPr>
          <a:xfrm>
            <a:off x="4932040" y="1556792"/>
            <a:ext cx="3384376" cy="2758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411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3400" y="1844824"/>
            <a:ext cx="7851648" cy="1828800"/>
          </a:xfrm>
        </p:spPr>
        <p:txBody>
          <a:bodyPr anchor="ctr">
            <a:normAutofit/>
          </a:bodyPr>
          <a:lstStyle/>
          <a:p>
            <a:pPr algn="ctr"/>
            <a:r>
              <a:rPr lang="fr-FR" sz="8000" dirty="0"/>
              <a:t>Fin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33400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>
                <a:latin typeface="+mj-lt"/>
              </a:rPr>
              <a:t>Activités mentales et automatismes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235626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=−2(</m:t>
                      </m:r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−4)(</m:t>
                      </m:r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−2)</m:t>
                      </m:r>
                    </m:oMath>
                  </m:oMathPara>
                </a14:m>
                <a:endParaRPr lang="fr-FR" sz="48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475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2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=5(</m:t>
                      </m:r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−4)²</m:t>
                      </m:r>
                    </m:oMath>
                  </m:oMathPara>
                </a14:m>
                <a:endParaRPr lang="fr-FR" sz="48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318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3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48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=3(</m:t>
                      </m:r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+2)(</m:t>
                      </m:r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−3)</m:t>
                      </m:r>
                    </m:oMath>
                  </m:oMathPara>
                </a14:m>
                <a:endParaRPr lang="fr-FR" sz="4800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4050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4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48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=−3</m:t>
                      </m:r>
                      <m:sSup>
                        <m:sSupPr>
                          <m:ctrlP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fr-FR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5798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5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48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=(</m:t>
                      </m:r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+1)(5−</m:t>
                      </m:r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4800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20959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6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48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=−2(</m:t>
                      </m:r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+3)²</m:t>
                      </m:r>
                    </m:oMath>
                  </m:oMathPara>
                </a14:m>
                <a:endParaRPr lang="fr-FR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6536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7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48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−2</m:t>
                      </m:r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fr-FR" sz="4800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201490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Vagues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2108</TotalTime>
  <Words>666</Words>
  <Application>Microsoft Office PowerPoint</Application>
  <PresentationFormat>Affichage à l'écran (4:3)</PresentationFormat>
  <Paragraphs>150</Paragraphs>
  <Slides>24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30" baseType="lpstr">
      <vt:lpstr>Calibri</vt:lpstr>
      <vt:lpstr>Cambria</vt:lpstr>
      <vt:lpstr>Cambria Math</vt:lpstr>
      <vt:lpstr>Constantia</vt:lpstr>
      <vt:lpstr>Wingdings 2</vt:lpstr>
      <vt:lpstr>Débit</vt:lpstr>
      <vt:lpstr>Second degré Série 9</vt:lpstr>
      <vt:lpstr>Présentation PowerPoint</vt:lpstr>
      <vt:lpstr>Question 1 </vt:lpstr>
      <vt:lpstr>Question 2 </vt:lpstr>
      <vt:lpstr>Question 3 </vt:lpstr>
      <vt:lpstr>Question 4 </vt:lpstr>
      <vt:lpstr>Question 5 </vt:lpstr>
      <vt:lpstr>Question 6 </vt:lpstr>
      <vt:lpstr>Question 7 </vt:lpstr>
      <vt:lpstr>Question 8 </vt:lpstr>
      <vt:lpstr>Question 9 </vt:lpstr>
      <vt:lpstr>Question 10 </vt:lpstr>
      <vt:lpstr>Correction</vt:lpstr>
      <vt:lpstr>Question 1 </vt:lpstr>
      <vt:lpstr>Question 2 </vt:lpstr>
      <vt:lpstr>Question 3 </vt:lpstr>
      <vt:lpstr>Question 4 </vt:lpstr>
      <vt:lpstr>Question 5 </vt:lpstr>
      <vt:lpstr>Question 6 </vt:lpstr>
      <vt:lpstr>Question 7 </vt:lpstr>
      <vt:lpstr>Question 8 </vt:lpstr>
      <vt:lpstr>Question 9 </vt:lpstr>
      <vt:lpstr>Question 10 </vt:lpstr>
      <vt:lpstr>Fin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SECOND DEGRE – Série 1 1S – 1ES/L</dc:title>
  <dc:creator>véro</dc:creator>
  <cp:lastModifiedBy>JC</cp:lastModifiedBy>
  <cp:revision>167</cp:revision>
  <cp:lastPrinted>2017-11-07T16:37:44Z</cp:lastPrinted>
  <dcterms:created xsi:type="dcterms:W3CDTF">2017-06-06T15:31:06Z</dcterms:created>
  <dcterms:modified xsi:type="dcterms:W3CDTF">2021-08-16T12:40:43Z</dcterms:modified>
</cp:coreProperties>
</file>