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6"/>
  </p:notesMasterIdLst>
  <p:sldIdLst>
    <p:sldId id="362" r:id="rId2"/>
    <p:sldId id="316" r:id="rId3"/>
    <p:sldId id="351" r:id="rId4"/>
    <p:sldId id="352" r:id="rId5"/>
    <p:sldId id="353" r:id="rId6"/>
    <p:sldId id="354" r:id="rId7"/>
    <p:sldId id="356" r:id="rId8"/>
    <p:sldId id="357" r:id="rId9"/>
    <p:sldId id="358" r:id="rId10"/>
    <p:sldId id="359" r:id="rId11"/>
    <p:sldId id="360" r:id="rId12"/>
    <p:sldId id="361" r:id="rId13"/>
    <p:sldId id="315" r:id="rId14"/>
    <p:sldId id="338" r:id="rId15"/>
    <p:sldId id="340" r:id="rId16"/>
    <p:sldId id="343" r:id="rId17"/>
    <p:sldId id="344" r:id="rId18"/>
    <p:sldId id="345" r:id="rId19"/>
    <p:sldId id="346" r:id="rId20"/>
    <p:sldId id="347" r:id="rId21"/>
    <p:sldId id="348" r:id="rId22"/>
    <p:sldId id="349" r:id="rId23"/>
    <p:sldId id="350" r:id="rId24"/>
    <p:sldId id="314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3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07" autoAdjust="0"/>
    <p:restoredTop sz="94660"/>
  </p:normalViewPr>
  <p:slideViewPr>
    <p:cSldViewPr>
      <p:cViewPr varScale="1">
        <p:scale>
          <a:sx n="72" d="100"/>
          <a:sy n="72" d="100"/>
        </p:scale>
        <p:origin x="189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BE47FE-DBEF-4A7C-A355-30CEA4604859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BFCD01-F9CE-4C44-9F78-7DBF3D9CB3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062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Modifiez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Modifiez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fr-FR" sz="8900" dirty="0"/>
              <a:t>Second degré</a:t>
            </a:r>
            <a:br>
              <a:rPr lang="fr-FR" sz="8900" dirty="0"/>
            </a:br>
            <a:r>
              <a:rPr lang="fr-FR"/>
              <a:t>Série 10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7744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>
                <a:latin typeface="+mj-lt"/>
              </a:rPr>
              <a:t>Activités mentales et automatismes en classe de première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4134974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0120"/>
          </a:xfrm>
        </p:spPr>
        <p:txBody>
          <a:bodyPr/>
          <a:lstStyle/>
          <a:p>
            <a:pPr algn="ctr"/>
            <a:r>
              <a:rPr lang="fr-FR" b="1" u="sng" dirty="0"/>
              <a:t>Question 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endParaRPr lang="fr-FR" dirty="0"/>
              </a:p>
              <a:p>
                <a:endParaRPr lang="fr-FR" dirty="0"/>
              </a:p>
              <a:p>
                <a:endParaRPr lang="fr-FR" dirty="0"/>
              </a:p>
              <a:p>
                <a:endParaRPr lang="fr-FR" dirty="0"/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Fonction polynôme de degré 2 ?</a:t>
                </a:r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Si oui : 	Signe de </a:t>
                </a:r>
                <a14:m>
                  <m:oMath xmlns:m="http://schemas.openxmlformats.org/officeDocument/2006/math">
                    <m:r>
                      <a:rPr lang="fr-FR" sz="3000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3000" dirty="0">
                    <a:latin typeface="Cambria" panose="02040503050406030204" pitchFamily="18" charset="0"/>
                  </a:rPr>
                  <a:t> ?   </a:t>
                </a:r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		Signe 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? </m:t>
                    </m:r>
                  </m:oMath>
                </a14:m>
                <a:endParaRPr lang="fr-FR" sz="3000" b="0" dirty="0">
                  <a:latin typeface="Cambria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		Racines ( éventuelles ) ?</a:t>
                </a:r>
              </a:p>
              <a:p>
                <a:pPr marL="1737360" lvl="6" indent="0">
                  <a:buNone/>
                </a:pPr>
                <a:endParaRPr lang="fr-FR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4434054"/>
                  </p:ext>
                </p:extLst>
              </p:nvPr>
            </p:nvGraphicFramePr>
            <p:xfrm>
              <a:off x="755576" y="1935480"/>
              <a:ext cx="7056784" cy="1463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94536">
                      <a:extLst>
                        <a:ext uri="{9D8B030D-6E8A-4147-A177-3AD203B41FA5}">
                          <a16:colId xmlns:a16="http://schemas.microsoft.com/office/drawing/2014/main" val="4182692344"/>
                        </a:ext>
                      </a:extLst>
                    </a:gridCol>
                    <a:gridCol w="5362248">
                      <a:extLst>
                        <a:ext uri="{9D8B030D-6E8A-4147-A177-3AD203B41FA5}">
                          <a16:colId xmlns:a16="http://schemas.microsoft.com/office/drawing/2014/main" val="3345962012"/>
                        </a:ext>
                      </a:extLst>
                    </a:gridCol>
                  </a:tblGrid>
                  <a:tr h="63874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            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oMath>
                          </a14:m>
                          <a:r>
                            <a:rPr lang="fr-FR" sz="1800" baseline="0" dirty="0">
                              <a:solidFill>
                                <a:schemeClr val="tx1"/>
                              </a:solidFill>
                            </a:rPr>
                            <a:t>                                     </a:t>
                          </a:r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3754883"/>
                      </a:ext>
                    </a:extLst>
                  </a:tr>
                  <a:tr h="63874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</a:rPr>
                            <a:t>Signe de </a:t>
                          </a:r>
                          <a14:m>
                            <m:oMath xmlns:m="http://schemas.openxmlformats.org/officeDocument/2006/math"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sz="24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endParaRPr lang="fr-FR" sz="1800" b="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endParaRPr>
                        </a:p>
                        <a:p>
                          <a14:m>
                            <m:oMath xmlns:m="http://schemas.openxmlformats.org/officeDocument/2006/math">
                              <m:r>
                                <a:rPr lang="fr-FR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</m:t>
                              </m:r>
                              <m:r>
                                <a:rPr lang="fr-FR" sz="18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        −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oMath>
                          </a14:m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392201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4434054"/>
                  </p:ext>
                </p:extLst>
              </p:nvPr>
            </p:nvGraphicFramePr>
            <p:xfrm>
              <a:off x="755576" y="1935480"/>
              <a:ext cx="7056784" cy="1463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94536">
                      <a:extLst>
                        <a:ext uri="{9D8B030D-6E8A-4147-A177-3AD203B41FA5}">
                          <a16:colId xmlns:a16="http://schemas.microsoft.com/office/drawing/2014/main" val="4182692344"/>
                        </a:ext>
                      </a:extLst>
                    </a:gridCol>
                    <a:gridCol w="5362248">
                      <a:extLst>
                        <a:ext uri="{9D8B030D-6E8A-4147-A177-3AD203B41FA5}">
                          <a16:colId xmlns:a16="http://schemas.microsoft.com/office/drawing/2014/main" val="3345962012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60" t="-952" r="-317626" b="-1438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1669" t="-952" r="-227" b="-14381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3754883"/>
                      </a:ext>
                    </a:extLst>
                  </a:tr>
                  <a:tr h="8229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60" t="-77941" r="-317626" b="-110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1669" t="-77941" r="-227" b="-110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392201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0635475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0120"/>
          </a:xfrm>
        </p:spPr>
        <p:txBody>
          <a:bodyPr/>
          <a:lstStyle/>
          <a:p>
            <a:pPr algn="ctr"/>
            <a:r>
              <a:rPr lang="fr-FR" b="1" u="sng" dirty="0"/>
              <a:t>Question 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endParaRPr lang="fr-FR" dirty="0"/>
              </a:p>
              <a:p>
                <a:endParaRPr lang="fr-FR" dirty="0"/>
              </a:p>
              <a:p>
                <a:endParaRPr lang="fr-FR" dirty="0"/>
              </a:p>
              <a:p>
                <a:endParaRPr lang="fr-FR" dirty="0"/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Fonction polynôme de degré 2 ?</a:t>
                </a:r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Si oui : 	Signe de </a:t>
                </a:r>
                <a14:m>
                  <m:oMath xmlns:m="http://schemas.openxmlformats.org/officeDocument/2006/math">
                    <m:r>
                      <a:rPr lang="fr-FR" sz="3000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3000" dirty="0">
                    <a:latin typeface="Cambria" panose="02040503050406030204" pitchFamily="18" charset="0"/>
                  </a:rPr>
                  <a:t> ?   </a:t>
                </a:r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		Signe 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? </m:t>
                    </m:r>
                  </m:oMath>
                </a14:m>
                <a:endParaRPr lang="fr-FR" sz="3000" b="0" dirty="0">
                  <a:latin typeface="Cambria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		Racines ( éventuelles ) ?</a:t>
                </a:r>
              </a:p>
              <a:p>
                <a:pPr marL="1737360" lvl="6" indent="0">
                  <a:buNone/>
                </a:pPr>
                <a:endParaRPr lang="fr-FR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04579711"/>
                  </p:ext>
                </p:extLst>
              </p:nvPr>
            </p:nvGraphicFramePr>
            <p:xfrm>
              <a:off x="755576" y="1935480"/>
              <a:ext cx="7056784" cy="1463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94536">
                      <a:extLst>
                        <a:ext uri="{9D8B030D-6E8A-4147-A177-3AD203B41FA5}">
                          <a16:colId xmlns:a16="http://schemas.microsoft.com/office/drawing/2014/main" val="4182692344"/>
                        </a:ext>
                      </a:extLst>
                    </a:gridCol>
                    <a:gridCol w="5362248">
                      <a:extLst>
                        <a:ext uri="{9D8B030D-6E8A-4147-A177-3AD203B41FA5}">
                          <a16:colId xmlns:a16="http://schemas.microsoft.com/office/drawing/2014/main" val="3345962012"/>
                        </a:ext>
                      </a:extLst>
                    </a:gridCol>
                  </a:tblGrid>
                  <a:tr h="63874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fr-FR" sz="1800" baseline="0" dirty="0">
                              <a:solidFill>
                                <a:schemeClr val="tx1"/>
                              </a:solidFill>
                            </a:rPr>
                            <a:t>                                                          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3754883"/>
                      </a:ext>
                    </a:extLst>
                  </a:tr>
                  <a:tr h="63874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</a:rPr>
                            <a:t>Signe de </a:t>
                          </a:r>
                          <a14:m>
                            <m:oMath xmlns:m="http://schemas.openxmlformats.org/officeDocument/2006/math"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sz="24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fr-FR" sz="1800" b="0" i="1" baseline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a:t>                                    </a:t>
                          </a:r>
                        </a:p>
                        <a:p>
                          <a:r>
                            <a:rPr lang="fr-FR" sz="1800" b="0" i="1" baseline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a:t>                   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oMath>
                          </a14:m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392201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04579711"/>
                  </p:ext>
                </p:extLst>
              </p:nvPr>
            </p:nvGraphicFramePr>
            <p:xfrm>
              <a:off x="755576" y="1935480"/>
              <a:ext cx="7056784" cy="1463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94536">
                      <a:extLst>
                        <a:ext uri="{9D8B030D-6E8A-4147-A177-3AD203B41FA5}">
                          <a16:colId xmlns:a16="http://schemas.microsoft.com/office/drawing/2014/main" val="4182692344"/>
                        </a:ext>
                      </a:extLst>
                    </a:gridCol>
                    <a:gridCol w="5362248">
                      <a:extLst>
                        <a:ext uri="{9D8B030D-6E8A-4147-A177-3AD203B41FA5}">
                          <a16:colId xmlns:a16="http://schemas.microsoft.com/office/drawing/2014/main" val="3345962012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60" t="-952" r="-317626" b="-1438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1669" t="-952" r="-227" b="-14381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3754883"/>
                      </a:ext>
                    </a:extLst>
                  </a:tr>
                  <a:tr h="8229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60" t="-77941" r="-317626" b="-110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1669" t="-77941" r="-227" b="-110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392201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7216403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0120"/>
          </a:xfrm>
        </p:spPr>
        <p:txBody>
          <a:bodyPr/>
          <a:lstStyle/>
          <a:p>
            <a:pPr algn="ctr"/>
            <a:r>
              <a:rPr lang="fr-FR" b="1" u="sng" dirty="0"/>
              <a:t>Question 10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endParaRPr lang="fr-FR" dirty="0"/>
              </a:p>
              <a:p>
                <a:endParaRPr lang="fr-FR" dirty="0"/>
              </a:p>
              <a:p>
                <a:endParaRPr lang="fr-FR" dirty="0"/>
              </a:p>
              <a:p>
                <a:endParaRPr lang="fr-FR" dirty="0"/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Fonction polynôme de degré 2 ?</a:t>
                </a:r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Si oui : 	Signe de </a:t>
                </a:r>
                <a14:m>
                  <m:oMath xmlns:m="http://schemas.openxmlformats.org/officeDocument/2006/math">
                    <m:r>
                      <a:rPr lang="fr-FR" sz="3000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3000" dirty="0">
                    <a:latin typeface="Cambria" panose="02040503050406030204" pitchFamily="18" charset="0"/>
                  </a:rPr>
                  <a:t> ?   </a:t>
                </a:r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		Signe 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? </m:t>
                    </m:r>
                  </m:oMath>
                </a14:m>
                <a:endParaRPr lang="fr-FR" sz="3000" b="0" dirty="0">
                  <a:latin typeface="Cambria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		Racines ( éventuelles ) ?</a:t>
                </a:r>
              </a:p>
              <a:p>
                <a:pPr marL="1737360" lvl="6" indent="0">
                  <a:buNone/>
                </a:pPr>
                <a:endParaRPr lang="fr-FR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22826313"/>
                  </p:ext>
                </p:extLst>
              </p:nvPr>
            </p:nvGraphicFramePr>
            <p:xfrm>
              <a:off x="755576" y="1935480"/>
              <a:ext cx="7056784" cy="1463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94536">
                      <a:extLst>
                        <a:ext uri="{9D8B030D-6E8A-4147-A177-3AD203B41FA5}">
                          <a16:colId xmlns:a16="http://schemas.microsoft.com/office/drawing/2014/main" val="4182692344"/>
                        </a:ext>
                      </a:extLst>
                    </a:gridCol>
                    <a:gridCol w="5362248">
                      <a:extLst>
                        <a:ext uri="{9D8B030D-6E8A-4147-A177-3AD203B41FA5}">
                          <a16:colId xmlns:a16="http://schemas.microsoft.com/office/drawing/2014/main" val="3345962012"/>
                        </a:ext>
                      </a:extLst>
                    </a:gridCol>
                  </a:tblGrid>
                  <a:tr h="63874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    </m:t>
                              </m:r>
                            </m:oMath>
                          </a14:m>
                          <a:r>
                            <a:rPr lang="fr-FR" sz="1800" b="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oMath>
                          </a14:m>
                          <a:r>
                            <a:rPr lang="fr-FR" sz="1800" b="0" dirty="0">
                              <a:solidFill>
                                <a:schemeClr val="tx1"/>
                              </a:solidFill>
                            </a:rPr>
                            <a:t>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3754883"/>
                      </a:ext>
                    </a:extLst>
                  </a:tr>
                  <a:tr h="63874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</a:rPr>
                            <a:t>Signe de </a:t>
                          </a:r>
                          <a14:m>
                            <m:oMath xmlns:m="http://schemas.openxmlformats.org/officeDocument/2006/math"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sz="24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endParaRPr lang="fr-FR" sz="1800" b="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endParaRPr>
                        </a:p>
                        <a:p>
                          <a14:m>
                            <m:oMath xmlns:m="http://schemas.openxmlformats.org/officeDocument/2006/math">
                              <m:r>
                                <a:rPr lang="fr-FR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−    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oMath>
                          </a14:m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392201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22826313"/>
                  </p:ext>
                </p:extLst>
              </p:nvPr>
            </p:nvGraphicFramePr>
            <p:xfrm>
              <a:off x="755576" y="1935480"/>
              <a:ext cx="7056784" cy="1463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94536">
                      <a:extLst>
                        <a:ext uri="{9D8B030D-6E8A-4147-A177-3AD203B41FA5}">
                          <a16:colId xmlns:a16="http://schemas.microsoft.com/office/drawing/2014/main" val="4182692344"/>
                        </a:ext>
                      </a:extLst>
                    </a:gridCol>
                    <a:gridCol w="5362248">
                      <a:extLst>
                        <a:ext uri="{9D8B030D-6E8A-4147-A177-3AD203B41FA5}">
                          <a16:colId xmlns:a16="http://schemas.microsoft.com/office/drawing/2014/main" val="3345962012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60" t="-952" r="-317626" b="-1438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1669" t="-952" r="-227" b="-14381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3754883"/>
                      </a:ext>
                    </a:extLst>
                  </a:tr>
                  <a:tr h="8229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60" t="-77941" r="-317626" b="-110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1669" t="-77941" r="-227" b="-110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392201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7151868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fr-FR" sz="8900" dirty="0"/>
              <a:t>Correction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33400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>
                <a:latin typeface="+mj-lt"/>
              </a:rPr>
              <a:t>Activités mentales et automatismes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383122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4784"/>
                <a:ext cx="8229600" cy="4839816"/>
              </a:xfrm>
            </p:spPr>
            <p:txBody>
              <a:bodyPr/>
              <a:lstStyle/>
              <a:p>
                <a:pPr marL="0" indent="0" algn="ctr">
                  <a:buNone/>
                </a:pP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1200" dirty="0">
                    <a:solidFill>
                      <a:schemeClr val="tx2"/>
                    </a:solidFill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1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2000" dirty="0">
                    <a:solidFill>
                      <a:schemeClr val="accent3">
                        <a:lumMod val="7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Ce tableau peut correspondre à une fonction polynôme de degré 2.</a:t>
                </a:r>
              </a:p>
              <a:p>
                <a:pPr marL="0" indent="0" algn="ctr">
                  <a:buNone/>
                </a:pPr>
                <a:endParaRPr lang="fr-FR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2000" b="0" dirty="0">
                    <a:solidFill>
                      <a:srgbClr val="00B050"/>
                    </a:solidFill>
                    <a:ea typeface="Cambria Math" panose="02040503050406030204" pitchFamily="18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2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fr-FR" sz="2000" dirty="0">
                    <a:ea typeface="Cambria Math" panose="02040503050406030204" pitchFamily="18" charset="0"/>
                  </a:rPr>
                  <a:t>	</a:t>
                </a:r>
                <a:endParaRPr lang="fr-FR" sz="2000" i="1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fr-FR" sz="20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fr-FR" sz="200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2000" dirty="0">
                    <a:solidFill>
                      <a:schemeClr val="accent3">
                        <a:lumMod val="7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La fonction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2000" dirty="0">
                    <a:solidFill>
                      <a:schemeClr val="accent3">
                        <a:lumMod val="7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admet deux racines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−7</m:t>
                    </m:r>
                  </m:oMath>
                </a14:m>
                <a:r>
                  <a:rPr lang="fr-FR" sz="2000" dirty="0">
                    <a:solidFill>
                      <a:schemeClr val="accent3">
                        <a:lumMod val="7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 5.</a:t>
                </a:r>
              </a:p>
              <a:p>
                <a:pPr marL="0" indent="0" algn="ctr">
                  <a:buNone/>
                </a:pPr>
                <a:r>
                  <a:rPr lang="fr-FR" sz="2000" dirty="0">
                    <a:ea typeface="Cambria Math" panose="02040503050406030204" pitchFamily="18" charset="0"/>
                  </a:rPr>
                  <a:t>	</a:t>
                </a:r>
                <a:endParaRPr lang="fr-FR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4784"/>
                <a:ext cx="8229600" cy="483981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3683723"/>
                  </p:ext>
                </p:extLst>
              </p:nvPr>
            </p:nvGraphicFramePr>
            <p:xfrm>
              <a:off x="1331640" y="1847089"/>
              <a:ext cx="5112568" cy="158191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2522">
                      <a:extLst>
                        <a:ext uri="{9D8B030D-6E8A-4147-A177-3AD203B41FA5}">
                          <a16:colId xmlns:a16="http://schemas.microsoft.com/office/drawing/2014/main" val="2186669550"/>
                        </a:ext>
                      </a:extLst>
                    </a:gridCol>
                    <a:gridCol w="4130046">
                      <a:extLst>
                        <a:ext uri="{9D8B030D-6E8A-4147-A177-3AD203B41FA5}">
                          <a16:colId xmlns:a16="http://schemas.microsoft.com/office/drawing/2014/main" val="936742435"/>
                        </a:ext>
                      </a:extLst>
                    </a:gridCol>
                  </a:tblGrid>
                  <a:tr h="61157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8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1800" b="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  <m:r>
                                <a:rPr lang="fr-FR" sz="1800" b="1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oMath>
                          </a14:m>
                          <a:r>
                            <a:rPr lang="fr-FR" sz="1800" b="0" dirty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62466148"/>
                      </a:ext>
                    </a:extLst>
                  </a:tr>
                  <a:tr h="9703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800" dirty="0">
                              <a:solidFill>
                                <a:schemeClr val="tx2"/>
                              </a:solidFill>
                              <a:latin typeface="Cambria" panose="02040503050406030204" pitchFamily="18" charset="0"/>
                            </a:rPr>
                            <a:t>Signe</a:t>
                          </a:r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de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  <a:p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    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0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8189355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3683723"/>
                  </p:ext>
                </p:extLst>
              </p:nvPr>
            </p:nvGraphicFramePr>
            <p:xfrm>
              <a:off x="1331640" y="1847089"/>
              <a:ext cx="5112568" cy="158191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2522">
                      <a:extLst>
                        <a:ext uri="{9D8B030D-6E8A-4147-A177-3AD203B41FA5}">
                          <a16:colId xmlns:a16="http://schemas.microsoft.com/office/drawing/2014/main" val="2186669550"/>
                        </a:ext>
                      </a:extLst>
                    </a:gridCol>
                    <a:gridCol w="4130046">
                      <a:extLst>
                        <a:ext uri="{9D8B030D-6E8A-4147-A177-3AD203B41FA5}">
                          <a16:colId xmlns:a16="http://schemas.microsoft.com/office/drawing/2014/main" val="936742435"/>
                        </a:ext>
                      </a:extLst>
                    </a:gridCol>
                  </a:tblGrid>
                  <a:tr h="61157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621" t="-1980" r="-422981" b="-1594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3859" t="-1980" r="-295" b="-15940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2466148"/>
                      </a:ext>
                    </a:extLst>
                  </a:tr>
                  <a:tr h="97033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621" t="-64780" r="-422981" b="-12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3859" t="-64780" r="-295" b="-125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81893559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4"/>
          <a:srcRect l="9115" t="9654" r="13365" b="7633"/>
          <a:stretch/>
        </p:blipFill>
        <p:spPr>
          <a:xfrm>
            <a:off x="827585" y="4101136"/>
            <a:ext cx="1944216" cy="227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976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2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4784"/>
                <a:ext cx="8229600" cy="4839816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2000" dirty="0">
                    <a:solidFill>
                      <a:schemeClr val="accent3">
                        <a:lumMod val="7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Ce tableau peut correspondre à une fonction polynôme de degré 2.</a:t>
                </a:r>
              </a:p>
              <a:p>
                <a:pPr marL="0" indent="0" algn="ctr">
                  <a:buNone/>
                </a:pPr>
                <a:endParaRPr lang="fr-FR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2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</m:t>
                    </m:r>
                  </m:oMath>
                </a14:m>
                <a:endParaRPr lang="fr-FR" sz="200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fr-FR" sz="2000" b="0" i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2000" i="1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endParaRPr lang="fr-FR" sz="2000" dirty="0">
                  <a:solidFill>
                    <a:schemeClr val="accent3">
                      <a:lumMod val="75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2000" dirty="0">
                    <a:solidFill>
                      <a:schemeClr val="accent3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fr-FR" sz="2000" dirty="0">
                    <a:solidFill>
                      <a:schemeClr val="accent3">
                        <a:lumMod val="7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La fonction </a:t>
                </a:r>
                <a14:m>
                  <m:oMath xmlns:m="http://schemas.openxmlformats.org/officeDocument/2006/math">
                    <m:r>
                      <a:rPr lang="fr-FR" sz="2000" i="1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2000" dirty="0">
                    <a:solidFill>
                      <a:schemeClr val="accent3">
                        <a:lumMod val="7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admet une racine 3.</a:t>
                </a:r>
              </a:p>
              <a:p>
                <a:pPr marL="0" indent="0" algn="ctr">
                  <a:buNone/>
                </a:pPr>
                <a:endParaRPr lang="fr-FR" sz="2000" dirty="0">
                  <a:solidFill>
                    <a:schemeClr val="accent3">
                      <a:lumMod val="75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4784"/>
                <a:ext cx="8229600" cy="483981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34350782"/>
                  </p:ext>
                </p:extLst>
              </p:nvPr>
            </p:nvGraphicFramePr>
            <p:xfrm>
              <a:off x="1331640" y="1847089"/>
              <a:ext cx="5112568" cy="158191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2522">
                      <a:extLst>
                        <a:ext uri="{9D8B030D-6E8A-4147-A177-3AD203B41FA5}">
                          <a16:colId xmlns:a16="http://schemas.microsoft.com/office/drawing/2014/main" val="2186669550"/>
                        </a:ext>
                      </a:extLst>
                    </a:gridCol>
                    <a:gridCol w="4130046">
                      <a:extLst>
                        <a:ext uri="{9D8B030D-6E8A-4147-A177-3AD203B41FA5}">
                          <a16:colId xmlns:a16="http://schemas.microsoft.com/office/drawing/2014/main" val="936742435"/>
                        </a:ext>
                      </a:extLst>
                    </a:gridCol>
                  </a:tblGrid>
                  <a:tr h="61157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8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1800" b="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oMath>
                          </a14:m>
                          <a:r>
                            <a:rPr lang="fr-FR" sz="1800" b="0" dirty="0">
                              <a:solidFill>
                                <a:schemeClr val="tx2"/>
                              </a:solidFill>
                            </a:rPr>
                            <a:t>                   </a:t>
                          </a:r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62466148"/>
                      </a:ext>
                    </a:extLst>
                  </a:tr>
                  <a:tr h="9703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800" dirty="0">
                              <a:solidFill>
                                <a:schemeClr val="tx2"/>
                              </a:solidFill>
                              <a:latin typeface="Cambria" panose="02040503050406030204" pitchFamily="18" charset="0"/>
                            </a:rPr>
                            <a:t>Signe</a:t>
                          </a:r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de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  <a:p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    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baseline="0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</m:t>
                              </m:r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8189355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34350782"/>
                  </p:ext>
                </p:extLst>
              </p:nvPr>
            </p:nvGraphicFramePr>
            <p:xfrm>
              <a:off x="1331640" y="1847089"/>
              <a:ext cx="5112568" cy="158191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2522">
                      <a:extLst>
                        <a:ext uri="{9D8B030D-6E8A-4147-A177-3AD203B41FA5}">
                          <a16:colId xmlns:a16="http://schemas.microsoft.com/office/drawing/2014/main" val="2186669550"/>
                        </a:ext>
                      </a:extLst>
                    </a:gridCol>
                    <a:gridCol w="4130046">
                      <a:extLst>
                        <a:ext uri="{9D8B030D-6E8A-4147-A177-3AD203B41FA5}">
                          <a16:colId xmlns:a16="http://schemas.microsoft.com/office/drawing/2014/main" val="936742435"/>
                        </a:ext>
                      </a:extLst>
                    </a:gridCol>
                  </a:tblGrid>
                  <a:tr h="61157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621" t="-1980" r="-422981" b="-1594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3859" t="-1980" r="-295" b="-15940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2466148"/>
                      </a:ext>
                    </a:extLst>
                  </a:tr>
                  <a:tr h="97033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621" t="-64780" r="-422981" b="-12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3859" t="-64780" r="-295" b="-125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81893559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4"/>
          <a:srcRect l="15054" t="10983" r="9677"/>
          <a:stretch/>
        </p:blipFill>
        <p:spPr>
          <a:xfrm>
            <a:off x="899592" y="4234808"/>
            <a:ext cx="2160240" cy="194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191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3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484784"/>
            <a:ext cx="8229600" cy="48398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r>
              <a:rPr lang="fr-FR" sz="20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Ce tableau ne peut pas correspondre à une fonction polynôme de degré 2.</a:t>
            </a:r>
          </a:p>
          <a:p>
            <a:pPr marL="0" indent="0" algn="ctr">
              <a:buNone/>
            </a:pPr>
            <a:endParaRPr lang="fr-FR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r>
              <a:rPr lang="fr-F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	</a:t>
            </a:r>
          </a:p>
          <a:p>
            <a:pPr marL="0" indent="0" algn="ctr">
              <a:buNone/>
            </a:pPr>
            <a:endParaRPr lang="fr-FR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09594206"/>
                  </p:ext>
                </p:extLst>
              </p:nvPr>
            </p:nvGraphicFramePr>
            <p:xfrm>
              <a:off x="1331640" y="1847089"/>
              <a:ext cx="5112568" cy="158191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2522">
                      <a:extLst>
                        <a:ext uri="{9D8B030D-6E8A-4147-A177-3AD203B41FA5}">
                          <a16:colId xmlns:a16="http://schemas.microsoft.com/office/drawing/2014/main" val="2186669550"/>
                        </a:ext>
                      </a:extLst>
                    </a:gridCol>
                    <a:gridCol w="4130046">
                      <a:extLst>
                        <a:ext uri="{9D8B030D-6E8A-4147-A177-3AD203B41FA5}">
                          <a16:colId xmlns:a16="http://schemas.microsoft.com/office/drawing/2014/main" val="936742435"/>
                        </a:ext>
                      </a:extLst>
                    </a:gridCol>
                  </a:tblGrid>
                  <a:tr h="61157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8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1800" b="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0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oMath>
                          </a14:m>
                          <a:r>
                            <a:rPr lang="fr-FR" sz="1800" b="0" dirty="0">
                              <a:solidFill>
                                <a:schemeClr val="tx2"/>
                              </a:solidFill>
                            </a:rPr>
                            <a:t>                </a:t>
                          </a:r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62466148"/>
                      </a:ext>
                    </a:extLst>
                  </a:tr>
                  <a:tr h="9703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800" dirty="0">
                              <a:solidFill>
                                <a:schemeClr val="tx2"/>
                              </a:solidFill>
                              <a:latin typeface="Cambria" panose="02040503050406030204" pitchFamily="18" charset="0"/>
                            </a:rPr>
                            <a:t>Signe</a:t>
                          </a:r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de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  <a:p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    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baseline="0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</m:t>
                              </m:r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8189355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09594206"/>
                  </p:ext>
                </p:extLst>
              </p:nvPr>
            </p:nvGraphicFramePr>
            <p:xfrm>
              <a:off x="1331640" y="1847089"/>
              <a:ext cx="5112568" cy="158191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2522">
                      <a:extLst>
                        <a:ext uri="{9D8B030D-6E8A-4147-A177-3AD203B41FA5}">
                          <a16:colId xmlns:a16="http://schemas.microsoft.com/office/drawing/2014/main" val="2186669550"/>
                        </a:ext>
                      </a:extLst>
                    </a:gridCol>
                    <a:gridCol w="4130046">
                      <a:extLst>
                        <a:ext uri="{9D8B030D-6E8A-4147-A177-3AD203B41FA5}">
                          <a16:colId xmlns:a16="http://schemas.microsoft.com/office/drawing/2014/main" val="936742435"/>
                        </a:ext>
                      </a:extLst>
                    </a:gridCol>
                  </a:tblGrid>
                  <a:tr h="61157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621" t="-1980" r="-422981" b="-1594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3859" t="-1980" r="-295" b="-15940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2466148"/>
                      </a:ext>
                    </a:extLst>
                  </a:tr>
                  <a:tr h="97033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621" t="-64780" r="-422981" b="-12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3859" t="-64780" r="-295" b="-125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8189355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887009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4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4784"/>
                <a:ext cx="8229600" cy="4839816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2000" dirty="0">
                    <a:solidFill>
                      <a:schemeClr val="accent3">
                        <a:lumMod val="7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Ce tableau peut correspondre à une fonction polynôme de degré 2.</a:t>
                </a:r>
              </a:p>
              <a:p>
                <a:pPr marL="0" indent="0" algn="ctr">
                  <a:buNone/>
                </a:pPr>
                <a:endParaRPr lang="fr-FR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2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</m:t>
                    </m:r>
                  </m:oMath>
                </a14:m>
                <a:endParaRPr lang="fr-FR" sz="200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20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fr-FR" sz="20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</m:t>
                    </m:r>
                  </m:oMath>
                </a14:m>
                <a:endParaRPr lang="fr-FR" sz="200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2000" b="0" dirty="0">
                    <a:solidFill>
                      <a:srgbClr val="00B050"/>
                    </a:solidFill>
                    <a:ea typeface="Cambria Math" panose="02040503050406030204" pitchFamily="18" charset="0"/>
                  </a:rPr>
                  <a:t>	                          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sz="200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	</m:t>
                    </m:r>
                    <m:r>
                      <m:rPr>
                        <m:nor/>
                      </m:rPr>
                      <a:rPr lang="fr-FR" sz="200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La</m:t>
                    </m:r>
                    <m:r>
                      <m:rPr>
                        <m:nor/>
                      </m:rPr>
                      <a:rPr lang="fr-FR" sz="200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fr-FR" sz="200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fonction</m:t>
                    </m:r>
                    <m:r>
                      <m:rPr>
                        <m:nor/>
                      </m:rPr>
                      <a:rPr lang="fr-FR" sz="200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FR" sz="2000" i="1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m:rPr>
                        <m:nor/>
                      </m:rPr>
                      <a:rPr lang="fr-FR" sz="200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fr-FR" sz="2000" b="0" i="0" dirty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</m:t>
                    </m:r>
                    <m:r>
                      <m:rPr>
                        <m:nor/>
                      </m:rPr>
                      <a:rPr lang="fr-FR" sz="2000" b="0" i="0" dirty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′</m:t>
                    </m:r>
                    <m:r>
                      <m:rPr>
                        <m:nor/>
                      </m:rPr>
                      <a:rPr lang="fr-FR" sz="200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admet</m:t>
                    </m:r>
                  </m:oMath>
                </a14:m>
                <a:r>
                  <a:rPr lang="fr-FR" sz="20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pas de racine.</a:t>
                </a:r>
              </a:p>
              <a:p>
                <a:pPr marL="0" indent="0" algn="ctr">
                  <a:buNone/>
                </a:pPr>
                <a:r>
                  <a:rPr lang="fr-FR" sz="2000" dirty="0">
                    <a:solidFill>
                      <a:srgbClr val="00B050"/>
                    </a:solidFill>
                    <a:ea typeface="Cambria Math" panose="02040503050406030204" pitchFamily="18" charset="0"/>
                  </a:rPr>
                  <a:t>	</a:t>
                </a:r>
                <a:endParaRPr lang="fr-FR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4784"/>
                <a:ext cx="8229600" cy="483981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29915306"/>
                  </p:ext>
                </p:extLst>
              </p:nvPr>
            </p:nvGraphicFramePr>
            <p:xfrm>
              <a:off x="1331640" y="1847089"/>
              <a:ext cx="5112568" cy="158191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2522">
                      <a:extLst>
                        <a:ext uri="{9D8B030D-6E8A-4147-A177-3AD203B41FA5}">
                          <a16:colId xmlns:a16="http://schemas.microsoft.com/office/drawing/2014/main" val="2186669550"/>
                        </a:ext>
                      </a:extLst>
                    </a:gridCol>
                    <a:gridCol w="4130046">
                      <a:extLst>
                        <a:ext uri="{9D8B030D-6E8A-4147-A177-3AD203B41FA5}">
                          <a16:colId xmlns:a16="http://schemas.microsoft.com/office/drawing/2014/main" val="936742435"/>
                        </a:ext>
                      </a:extLst>
                    </a:gridCol>
                  </a:tblGrid>
                  <a:tr h="61157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8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1800" b="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:r>
                            <a:rPr lang="fr-FR" sz="1800" baseline="0" dirty="0">
                              <a:solidFill>
                                <a:schemeClr val="tx2"/>
                              </a:solidFill>
                            </a:rPr>
                            <a:t>                                    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62466148"/>
                      </a:ext>
                    </a:extLst>
                  </a:tr>
                  <a:tr h="9703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800" dirty="0">
                              <a:solidFill>
                                <a:schemeClr val="tx2"/>
                              </a:solidFill>
                              <a:latin typeface="Cambria" panose="02040503050406030204" pitchFamily="18" charset="0"/>
                            </a:rPr>
                            <a:t>Signe</a:t>
                          </a:r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de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  <a:p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 </a:t>
                          </a:r>
                          <a:r>
                            <a:rPr lang="fr-FR" sz="1800" baseline="0" dirty="0">
                              <a:solidFill>
                                <a:schemeClr val="tx2"/>
                              </a:solidFill>
                            </a:rPr>
                            <a:t> 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8189355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29915306"/>
                  </p:ext>
                </p:extLst>
              </p:nvPr>
            </p:nvGraphicFramePr>
            <p:xfrm>
              <a:off x="1331640" y="1847089"/>
              <a:ext cx="5112568" cy="158191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2522">
                      <a:extLst>
                        <a:ext uri="{9D8B030D-6E8A-4147-A177-3AD203B41FA5}">
                          <a16:colId xmlns:a16="http://schemas.microsoft.com/office/drawing/2014/main" val="2186669550"/>
                        </a:ext>
                      </a:extLst>
                    </a:gridCol>
                    <a:gridCol w="4130046">
                      <a:extLst>
                        <a:ext uri="{9D8B030D-6E8A-4147-A177-3AD203B41FA5}">
                          <a16:colId xmlns:a16="http://schemas.microsoft.com/office/drawing/2014/main" val="936742435"/>
                        </a:ext>
                      </a:extLst>
                    </a:gridCol>
                  </a:tblGrid>
                  <a:tr h="61157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621" t="-1980" r="-422981" b="-1594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3859" t="-1980" r="-295" b="-15940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2466148"/>
                      </a:ext>
                    </a:extLst>
                  </a:tr>
                  <a:tr h="97033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621" t="-64780" r="-422981" b="-12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3859" t="-64780" r="-295" b="-125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81893559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4293096"/>
            <a:ext cx="2448272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242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5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r>
              <a:rPr lang="fr-FR" sz="2000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Ce tableau ne peut pas correspondre à une fonction polynôme de degré 2.</a:t>
            </a:r>
          </a:p>
          <a:p>
            <a:pPr marL="0" indent="0" algn="ctr">
              <a:buNone/>
            </a:pPr>
            <a:endParaRPr lang="fr-FR" sz="2000" dirty="0">
              <a:solidFill>
                <a:schemeClr val="accent3">
                  <a:lumMod val="7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r>
              <a:rPr lang="fr-F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	</a:t>
            </a:r>
          </a:p>
          <a:p>
            <a:pPr marL="0" indent="0" algn="ctr">
              <a:buNone/>
            </a:pPr>
            <a:endParaRPr lang="fr-FR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42275142"/>
                  </p:ext>
                </p:extLst>
              </p:nvPr>
            </p:nvGraphicFramePr>
            <p:xfrm>
              <a:off x="1331640" y="1847089"/>
              <a:ext cx="5112568" cy="158191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2522">
                      <a:extLst>
                        <a:ext uri="{9D8B030D-6E8A-4147-A177-3AD203B41FA5}">
                          <a16:colId xmlns:a16="http://schemas.microsoft.com/office/drawing/2014/main" val="2186669550"/>
                        </a:ext>
                      </a:extLst>
                    </a:gridCol>
                    <a:gridCol w="4130046">
                      <a:extLst>
                        <a:ext uri="{9D8B030D-6E8A-4147-A177-3AD203B41FA5}">
                          <a16:colId xmlns:a16="http://schemas.microsoft.com/office/drawing/2014/main" val="936742435"/>
                        </a:ext>
                      </a:extLst>
                    </a:gridCol>
                  </a:tblGrid>
                  <a:tr h="61157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8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1800" b="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     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0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oMath>
                          </a14:m>
                          <a:r>
                            <a:rPr lang="fr-FR" sz="1800" b="0" dirty="0">
                              <a:solidFill>
                                <a:schemeClr val="tx2"/>
                              </a:solidFill>
                            </a:rPr>
                            <a:t>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−5</m:t>
                              </m:r>
                            </m:oMath>
                          </a14:m>
                          <a:r>
                            <a:rPr lang="fr-FR" sz="1800" b="0" dirty="0">
                              <a:solidFill>
                                <a:schemeClr val="tx2"/>
                              </a:solidFill>
                            </a:rPr>
                            <a:t>    </a:t>
                          </a:r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62466148"/>
                      </a:ext>
                    </a:extLst>
                  </a:tr>
                  <a:tr h="9703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800" dirty="0">
                              <a:solidFill>
                                <a:schemeClr val="tx2"/>
                              </a:solidFill>
                              <a:latin typeface="Cambria" panose="02040503050406030204" pitchFamily="18" charset="0"/>
                            </a:rPr>
                            <a:t>Signe</a:t>
                          </a:r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de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  <a:p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baseline="0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 </a:t>
                          </a:r>
                          <a:r>
                            <a:rPr lang="fr-FR" sz="1800" baseline="0" dirty="0">
                              <a:solidFill>
                                <a:schemeClr val="tx2"/>
                              </a:solidFill>
                            </a:rPr>
                            <a:t>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baseline="0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0      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8189355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42275142"/>
                  </p:ext>
                </p:extLst>
              </p:nvPr>
            </p:nvGraphicFramePr>
            <p:xfrm>
              <a:off x="1331640" y="1847089"/>
              <a:ext cx="5112568" cy="158191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2522">
                      <a:extLst>
                        <a:ext uri="{9D8B030D-6E8A-4147-A177-3AD203B41FA5}">
                          <a16:colId xmlns:a16="http://schemas.microsoft.com/office/drawing/2014/main" val="2186669550"/>
                        </a:ext>
                      </a:extLst>
                    </a:gridCol>
                    <a:gridCol w="4130046">
                      <a:extLst>
                        <a:ext uri="{9D8B030D-6E8A-4147-A177-3AD203B41FA5}">
                          <a16:colId xmlns:a16="http://schemas.microsoft.com/office/drawing/2014/main" val="936742435"/>
                        </a:ext>
                      </a:extLst>
                    </a:gridCol>
                  </a:tblGrid>
                  <a:tr h="61157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621" t="-1980" r="-422981" b="-1594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3859" t="-1980" r="-295" b="-15940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2466148"/>
                      </a:ext>
                    </a:extLst>
                  </a:tr>
                  <a:tr h="97033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621" t="-64780" r="-422981" b="-12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3859" t="-64780" r="-295" b="-125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8189355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252658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6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4784"/>
                <a:ext cx="8229600" cy="4839816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2000" dirty="0">
                    <a:solidFill>
                      <a:schemeClr val="accent3">
                        <a:lumMod val="7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Ce tableau peut correspondre à une fonction polynôme de degré 2.</a:t>
                </a:r>
              </a:p>
              <a:p>
                <a:pPr marL="0" indent="0" algn="ctr">
                  <a:buNone/>
                </a:pPr>
                <a:endParaRPr lang="fr-FR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2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</m:t>
                    </m:r>
                  </m:oMath>
                </a14:m>
                <a:endParaRPr lang="fr-FR" sz="2000" dirty="0">
                  <a:solidFill>
                    <a:schemeClr val="accent3">
                      <a:lumMod val="75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2000" dirty="0">
                    <a:solidFill>
                      <a:schemeClr val="accent3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fr-FR" sz="2000" i="1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fr-FR" sz="2000" dirty="0">
                  <a:solidFill>
                    <a:schemeClr val="accent3">
                      <a:lumMod val="75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2000" b="0" dirty="0">
                    <a:solidFill>
                      <a:schemeClr val="accent3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fr-FR" sz="2000" dirty="0">
                    <a:solidFill>
                      <a:schemeClr val="accent3">
                        <a:lumMod val="7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La fonction </a:t>
                </a:r>
                <a14:m>
                  <m:oMath xmlns:m="http://schemas.openxmlformats.org/officeDocument/2006/math">
                    <m:r>
                      <a:rPr lang="fr-FR" sz="2000" i="1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2000" dirty="0">
                    <a:solidFill>
                      <a:schemeClr val="accent3">
                        <a:lumMod val="7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admet une racine 6.</a:t>
                </a:r>
              </a:p>
              <a:p>
                <a:pPr marL="0" indent="0" algn="ctr">
                  <a:buNone/>
                </a:pPr>
                <a:r>
                  <a:rPr lang="fr-FR" sz="2000" dirty="0">
                    <a:solidFill>
                      <a:schemeClr val="accent3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:endParaRPr lang="fr-FR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4784"/>
                <a:ext cx="8229600" cy="483981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07324321"/>
                  </p:ext>
                </p:extLst>
              </p:nvPr>
            </p:nvGraphicFramePr>
            <p:xfrm>
              <a:off x="1331640" y="1847089"/>
              <a:ext cx="5112568" cy="158191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2522">
                      <a:extLst>
                        <a:ext uri="{9D8B030D-6E8A-4147-A177-3AD203B41FA5}">
                          <a16:colId xmlns:a16="http://schemas.microsoft.com/office/drawing/2014/main" val="2186669550"/>
                        </a:ext>
                      </a:extLst>
                    </a:gridCol>
                    <a:gridCol w="4130046">
                      <a:extLst>
                        <a:ext uri="{9D8B030D-6E8A-4147-A177-3AD203B41FA5}">
                          <a16:colId xmlns:a16="http://schemas.microsoft.com/office/drawing/2014/main" val="936742435"/>
                        </a:ext>
                      </a:extLst>
                    </a:gridCol>
                  </a:tblGrid>
                  <a:tr h="61157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8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1800" b="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</a:t>
                          </a:r>
                          <a:r>
                            <a:rPr lang="fr-FR" sz="1800" b="0" dirty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oMath>
                          </a14:m>
                          <a:r>
                            <a:rPr lang="fr-FR" sz="1800" b="0" dirty="0">
                              <a:solidFill>
                                <a:schemeClr val="tx2"/>
                              </a:solidFill>
                            </a:rPr>
                            <a:t>          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62466148"/>
                      </a:ext>
                    </a:extLst>
                  </a:tr>
                  <a:tr h="9703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800" dirty="0">
                              <a:solidFill>
                                <a:schemeClr val="tx2"/>
                              </a:solidFill>
                              <a:latin typeface="Cambria" panose="02040503050406030204" pitchFamily="18" charset="0"/>
                            </a:rPr>
                            <a:t>Signe</a:t>
                          </a:r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de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  <a:p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baseline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baseline="0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</m:t>
                              </m:r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8189355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07324321"/>
                  </p:ext>
                </p:extLst>
              </p:nvPr>
            </p:nvGraphicFramePr>
            <p:xfrm>
              <a:off x="1331640" y="1847089"/>
              <a:ext cx="5112568" cy="158191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2522">
                      <a:extLst>
                        <a:ext uri="{9D8B030D-6E8A-4147-A177-3AD203B41FA5}">
                          <a16:colId xmlns:a16="http://schemas.microsoft.com/office/drawing/2014/main" val="2186669550"/>
                        </a:ext>
                      </a:extLst>
                    </a:gridCol>
                    <a:gridCol w="4130046">
                      <a:extLst>
                        <a:ext uri="{9D8B030D-6E8A-4147-A177-3AD203B41FA5}">
                          <a16:colId xmlns:a16="http://schemas.microsoft.com/office/drawing/2014/main" val="936742435"/>
                        </a:ext>
                      </a:extLst>
                    </a:gridCol>
                  </a:tblGrid>
                  <a:tr h="61157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621" t="-1980" r="-422981" b="-1594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3859" t="-1980" r="-295" b="-15940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2466148"/>
                      </a:ext>
                    </a:extLst>
                  </a:tr>
                  <a:tr h="97033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621" t="-64780" r="-422981" b="-12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3859" t="-64780" r="-295" b="-125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81893559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657" y="4394275"/>
            <a:ext cx="1584175" cy="194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376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363272" cy="5415880"/>
              </a:xfrm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fr-FR" sz="3200" b="1" dirty="0">
                    <a:latin typeface="Cambria" panose="02040503050406030204" pitchFamily="18" charset="0"/>
                  </a:rPr>
                  <a:t>Pour chaque tableau de signes proposé, dire s’il peut correspondre à celui d’une fonction polynôme </a:t>
                </a:r>
                <a:r>
                  <a:rPr lang="fr-FR" sz="3200" b="1" i="1" dirty="0">
                    <a:latin typeface="Cambria" panose="02040503050406030204" pitchFamily="18" charset="0"/>
                  </a:rPr>
                  <a:t>f</a:t>
                </a:r>
                <a:r>
                  <a:rPr lang="fr-FR" sz="3200" b="1" dirty="0">
                    <a:latin typeface="Cambria" panose="02040503050406030204" pitchFamily="18" charset="0"/>
                  </a:rPr>
                  <a:t> de degré 2 qui peut   s’écrire sous la forme : </a:t>
                </a:r>
                <a:endParaRPr lang="fr-FR" sz="3200" b="1" i="1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3200" b="1" i="1" smtClean="0">
                        <a:latin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fr-FR" sz="32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  <m:r>
                      <a:rPr lang="fr-FR" sz="3200" b="1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3200" b="1" dirty="0">
                    <a:latin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latin typeface="Cambria Math" panose="02040503050406030204" pitchFamily="18" charset="0"/>
                      </a:rPr>
                      <m:t>𝒂</m:t>
                    </m:r>
                    <m:sSup>
                      <m:sSupPr>
                        <m:ctrlPr>
                          <a:rPr lang="fr-FR" sz="32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fr-FR" sz="32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fr-FR" sz="3200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fr-FR" sz="3200" b="1" i="1" smtClean="0">
                        <a:latin typeface="Cambria Math" panose="02040503050406030204" pitchFamily="18" charset="0"/>
                      </a:rPr>
                      <m:t>𝒃𝒙</m:t>
                    </m:r>
                    <m:r>
                      <a:rPr lang="fr-FR" sz="3200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fr-FR" sz="3200" b="1" i="1" smtClean="0">
                        <a:latin typeface="Cambria Math" panose="02040503050406030204" pitchFamily="18" charset="0"/>
                      </a:rPr>
                      <m:t>𝒄</m:t>
                    </m:r>
                  </m:oMath>
                </a14:m>
                <a:r>
                  <a:rPr lang="fr-FR" sz="3200" b="1" dirty="0">
                    <a:latin typeface="Cambria" panose="02040503050406030204" pitchFamily="18" charset="0"/>
                  </a:rPr>
                  <a:t>.</a:t>
                </a:r>
              </a:p>
              <a:p>
                <a:pPr marL="393192" lvl="1" indent="0">
                  <a:buNone/>
                </a:pPr>
                <a:r>
                  <a:rPr lang="fr-FR" sz="3000" b="1" dirty="0">
                    <a:latin typeface="Cambria" panose="02040503050406030204" pitchFamily="18" charset="0"/>
                  </a:rPr>
                  <a:t>	Si oui, préciser : </a:t>
                </a:r>
              </a:p>
              <a:p>
                <a:pPr marL="667512" lvl="2" indent="0">
                  <a:buNone/>
                </a:pPr>
                <a:r>
                  <a:rPr lang="fr-FR" sz="3200" b="1" dirty="0">
                    <a:latin typeface="Cambria" panose="02040503050406030204" pitchFamily="18" charset="0"/>
                  </a:rPr>
                  <a:t>- le signe de </a:t>
                </a:r>
                <a:r>
                  <a:rPr lang="fr-FR" sz="3200" b="1" i="1" dirty="0">
                    <a:latin typeface="Cambria" panose="02040503050406030204" pitchFamily="18" charset="0"/>
                  </a:rPr>
                  <a:t>a</a:t>
                </a:r>
              </a:p>
              <a:p>
                <a:pPr marL="667512" lvl="2" indent="0">
                  <a:buNone/>
                </a:pPr>
                <a:r>
                  <a:rPr lang="fr-FR" sz="3200" b="1" dirty="0">
                    <a:latin typeface="Cambria" panose="02040503050406030204" pitchFamily="18" charset="0"/>
                  </a:rPr>
                  <a:t>- le signe du discriminant </a:t>
                </a:r>
                <a14:m>
                  <m:oMath xmlns:m="http://schemas.openxmlformats.org/officeDocument/2006/math">
                    <m:r>
                      <a:rPr lang="fr-FR" sz="32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𝚫</m:t>
                    </m:r>
                  </m:oMath>
                </a14:m>
                <a:r>
                  <a:rPr lang="fr-FR" sz="3200" b="1" dirty="0">
                    <a:latin typeface="Cambria" panose="02040503050406030204" pitchFamily="18" charset="0"/>
                  </a:rPr>
                  <a:t> de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latin typeface="Cambria Math" panose="02040503050406030204" pitchFamily="18" charset="0"/>
                      </a:rPr>
                      <m:t>𝒇</m:t>
                    </m:r>
                  </m:oMath>
                </a14:m>
                <a:r>
                  <a:rPr lang="fr-FR" sz="3200" b="1" dirty="0">
                    <a:latin typeface="Cambria" panose="02040503050406030204" pitchFamily="18" charset="0"/>
                  </a:rPr>
                  <a:t> </a:t>
                </a:r>
              </a:p>
              <a:p>
                <a:pPr marL="667512" lvl="2" indent="0">
                  <a:buNone/>
                </a:pPr>
                <a:r>
                  <a:rPr lang="fr-FR" sz="3200" b="1" dirty="0">
                    <a:latin typeface="Cambria" panose="02040503050406030204" pitchFamily="18" charset="0"/>
                  </a:rPr>
                  <a:t>- les valeurs des racines éventuelles de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latin typeface="Cambria Math" panose="02040503050406030204" pitchFamily="18" charset="0"/>
                      </a:rPr>
                      <m:t>𝒇</m:t>
                    </m:r>
                  </m:oMath>
                </a14:m>
                <a:endParaRPr lang="fr-FR" sz="3200" b="1" dirty="0"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363272" cy="5415880"/>
              </a:xfrm>
              <a:blipFill>
                <a:blip r:embed="rId2"/>
                <a:stretch>
                  <a:fillRect t="-1462" r="-36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86927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7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4784"/>
                <a:ext cx="8229600" cy="4839816"/>
              </a:xfrm>
            </p:spPr>
            <p:txBody>
              <a:bodyPr>
                <a:normAutofit lnSpcReduction="10000"/>
              </a:bodyPr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20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Ce tableau peut correspondre à une fonction polynôme de degré 2.</a:t>
                </a:r>
              </a:p>
              <a:p>
                <a:pPr marL="0" indent="0" algn="ctr">
                  <a:buNone/>
                </a:pPr>
                <a:endParaRPr lang="fr-FR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2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</m:t>
                    </m:r>
                  </m:oMath>
                </a14:m>
                <a:endParaRPr lang="fr-FR" sz="200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2000" dirty="0">
                    <a:solidFill>
                      <a:srgbClr val="00B050"/>
                    </a:solidFill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fr-FR" sz="20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</m:t>
                    </m:r>
                  </m:oMath>
                </a14:m>
                <a:endParaRPr lang="fr-FR" sz="200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20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	</a:t>
                </a:r>
                <a:r>
                  <a:rPr lang="fr-FR" sz="2000" dirty="0">
                    <a:solidFill>
                      <a:schemeClr val="accent3">
                        <a:lumMod val="7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La fonction </a:t>
                </a:r>
                <a14:m>
                  <m:oMath xmlns:m="http://schemas.openxmlformats.org/officeDocument/2006/math">
                    <m:r>
                      <a:rPr lang="fr-FR" sz="2000" i="1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2000" dirty="0">
                    <a:solidFill>
                      <a:schemeClr val="accent3">
                        <a:lumMod val="7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admet</a:t>
                </a:r>
                <a:r>
                  <a:rPr lang="fr-FR" sz="20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deux racines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fr-FR" sz="20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 10.</a:t>
                </a:r>
              </a:p>
              <a:p>
                <a:pPr marL="0" indent="0" algn="ctr">
                  <a:buNone/>
                </a:pPr>
                <a:r>
                  <a:rPr lang="fr-FR" sz="2000" dirty="0">
                    <a:solidFill>
                      <a:srgbClr val="00B050"/>
                    </a:solidFill>
                    <a:ea typeface="Cambria Math" panose="02040503050406030204" pitchFamily="18" charset="0"/>
                  </a:rPr>
                  <a:t>	</a:t>
                </a:r>
                <a:endParaRPr lang="fr-FR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</a:p>
              <a:p>
                <a:pPr marL="0" indent="0" algn="ctr">
                  <a:buNone/>
                </a:pPr>
                <a:endParaRPr lang="fr-FR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4784"/>
                <a:ext cx="8229600" cy="483981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96940671"/>
                  </p:ext>
                </p:extLst>
              </p:nvPr>
            </p:nvGraphicFramePr>
            <p:xfrm>
              <a:off x="1331640" y="1847089"/>
              <a:ext cx="5112568" cy="158191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2522">
                      <a:extLst>
                        <a:ext uri="{9D8B030D-6E8A-4147-A177-3AD203B41FA5}">
                          <a16:colId xmlns:a16="http://schemas.microsoft.com/office/drawing/2014/main" val="2186669550"/>
                        </a:ext>
                      </a:extLst>
                    </a:gridCol>
                    <a:gridCol w="4130046">
                      <a:extLst>
                        <a:ext uri="{9D8B030D-6E8A-4147-A177-3AD203B41FA5}">
                          <a16:colId xmlns:a16="http://schemas.microsoft.com/office/drawing/2014/main" val="936742435"/>
                        </a:ext>
                      </a:extLst>
                    </a:gridCol>
                  </a:tblGrid>
                  <a:tr h="61157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8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1800" b="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     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oMath>
                          </a14:m>
                          <a:r>
                            <a:rPr lang="fr-FR" sz="1800" b="0" dirty="0">
                              <a:solidFill>
                                <a:schemeClr val="tx2"/>
                              </a:solidFill>
                            </a:rPr>
                            <a:t>           </a:t>
                          </a:r>
                          <a:r>
                            <a:rPr lang="fr-FR" sz="1800" b="0" baseline="0" dirty="0">
                              <a:solidFill>
                                <a:schemeClr val="tx2"/>
                              </a:solidFill>
                            </a:rPr>
                            <a:t>  </a:t>
                          </a:r>
                          <a:r>
                            <a:rPr lang="fr-FR" sz="1800" b="0" dirty="0">
                              <a:solidFill>
                                <a:schemeClr val="tx2"/>
                              </a:solidFill>
                            </a:rPr>
                            <a:t>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oMath>
                          </a14:m>
                          <a:r>
                            <a:rPr lang="fr-FR" sz="1800" b="0" dirty="0">
                              <a:solidFill>
                                <a:schemeClr val="tx2"/>
                              </a:solidFill>
                            </a:rPr>
                            <a:t>   </a:t>
                          </a:r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62466148"/>
                      </a:ext>
                    </a:extLst>
                  </a:tr>
                  <a:tr h="9703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800" dirty="0">
                              <a:solidFill>
                                <a:schemeClr val="tx2"/>
                              </a:solidFill>
                              <a:latin typeface="Cambria" panose="02040503050406030204" pitchFamily="18" charset="0"/>
                            </a:rPr>
                            <a:t>Signe</a:t>
                          </a:r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de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  <a:p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baseline="0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 </a:t>
                          </a:r>
                          <a:r>
                            <a:rPr lang="fr-FR" sz="1800" baseline="0" dirty="0">
                              <a:solidFill>
                                <a:schemeClr val="tx2"/>
                              </a:solidFill>
                            </a:rPr>
                            <a:t>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baseline="0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0      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8189355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96940671"/>
                  </p:ext>
                </p:extLst>
              </p:nvPr>
            </p:nvGraphicFramePr>
            <p:xfrm>
              <a:off x="1331640" y="1847089"/>
              <a:ext cx="5112568" cy="158191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2522">
                      <a:extLst>
                        <a:ext uri="{9D8B030D-6E8A-4147-A177-3AD203B41FA5}">
                          <a16:colId xmlns:a16="http://schemas.microsoft.com/office/drawing/2014/main" val="2186669550"/>
                        </a:ext>
                      </a:extLst>
                    </a:gridCol>
                    <a:gridCol w="4130046">
                      <a:extLst>
                        <a:ext uri="{9D8B030D-6E8A-4147-A177-3AD203B41FA5}">
                          <a16:colId xmlns:a16="http://schemas.microsoft.com/office/drawing/2014/main" val="936742435"/>
                        </a:ext>
                      </a:extLst>
                    </a:gridCol>
                  </a:tblGrid>
                  <a:tr h="61157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621" t="-1980" r="-422981" b="-1594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3859" t="-1980" r="-295" b="-15940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2466148"/>
                      </a:ext>
                    </a:extLst>
                  </a:tr>
                  <a:tr h="97033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621" t="-64780" r="-422981" b="-12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3859" t="-64780" r="-295" b="-125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81893559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4"/>
          <a:srcRect l="7039" t="7955" r="21102" b="23097"/>
          <a:stretch/>
        </p:blipFill>
        <p:spPr>
          <a:xfrm>
            <a:off x="899591" y="4221088"/>
            <a:ext cx="2520281" cy="2139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327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8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r>
              <a:rPr lang="fr-FR" sz="2000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Ce tableau ne peut pas correspondre à une fonction polynôme de degré 2.</a:t>
            </a:r>
          </a:p>
          <a:p>
            <a:pPr marL="0" indent="0" algn="ctr">
              <a:buNone/>
            </a:pPr>
            <a:endParaRPr lang="fr-FR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r>
              <a:rPr lang="fr-F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	</a:t>
            </a:r>
          </a:p>
          <a:p>
            <a:pPr marL="0" indent="0" algn="ctr">
              <a:buNone/>
            </a:pPr>
            <a:endParaRPr lang="fr-FR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17840597"/>
                  </p:ext>
                </p:extLst>
              </p:nvPr>
            </p:nvGraphicFramePr>
            <p:xfrm>
              <a:off x="1331640" y="1847089"/>
              <a:ext cx="5112568" cy="158191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2522">
                      <a:extLst>
                        <a:ext uri="{9D8B030D-6E8A-4147-A177-3AD203B41FA5}">
                          <a16:colId xmlns:a16="http://schemas.microsoft.com/office/drawing/2014/main" val="2186669550"/>
                        </a:ext>
                      </a:extLst>
                    </a:gridCol>
                    <a:gridCol w="4130046">
                      <a:extLst>
                        <a:ext uri="{9D8B030D-6E8A-4147-A177-3AD203B41FA5}">
                          <a16:colId xmlns:a16="http://schemas.microsoft.com/office/drawing/2014/main" val="936742435"/>
                        </a:ext>
                      </a:extLst>
                    </a:gridCol>
                  </a:tblGrid>
                  <a:tr h="61157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8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1800" b="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0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oMath>
                          </a14:m>
                          <a:r>
                            <a:rPr lang="fr-FR" sz="1800" b="0" dirty="0">
                              <a:solidFill>
                                <a:schemeClr val="tx2"/>
                              </a:solidFill>
                            </a:rPr>
                            <a:t>                </a:t>
                          </a:r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62466148"/>
                      </a:ext>
                    </a:extLst>
                  </a:tr>
                  <a:tr h="9703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800" dirty="0">
                              <a:solidFill>
                                <a:schemeClr val="tx2"/>
                              </a:solidFill>
                              <a:latin typeface="Cambria" panose="02040503050406030204" pitchFamily="18" charset="0"/>
                            </a:rPr>
                            <a:t>Signe</a:t>
                          </a:r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de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  <a:p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baseline="0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</m:t>
                              </m:r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8189355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17840597"/>
                  </p:ext>
                </p:extLst>
              </p:nvPr>
            </p:nvGraphicFramePr>
            <p:xfrm>
              <a:off x="1331640" y="1847089"/>
              <a:ext cx="5112568" cy="158191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2522">
                      <a:extLst>
                        <a:ext uri="{9D8B030D-6E8A-4147-A177-3AD203B41FA5}">
                          <a16:colId xmlns:a16="http://schemas.microsoft.com/office/drawing/2014/main" val="2186669550"/>
                        </a:ext>
                      </a:extLst>
                    </a:gridCol>
                    <a:gridCol w="4130046">
                      <a:extLst>
                        <a:ext uri="{9D8B030D-6E8A-4147-A177-3AD203B41FA5}">
                          <a16:colId xmlns:a16="http://schemas.microsoft.com/office/drawing/2014/main" val="936742435"/>
                        </a:ext>
                      </a:extLst>
                    </a:gridCol>
                  </a:tblGrid>
                  <a:tr h="61157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621" t="-1980" r="-422981" b="-1594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3859" t="-1980" r="-295" b="-15940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2466148"/>
                      </a:ext>
                    </a:extLst>
                  </a:tr>
                  <a:tr h="97033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621" t="-64780" r="-422981" b="-12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3859" t="-64780" r="-295" b="-125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8189355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008502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9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4784"/>
                <a:ext cx="8229600" cy="4839816"/>
              </a:xfrm>
            </p:spPr>
            <p:txBody>
              <a:bodyPr>
                <a:normAutofit lnSpcReduction="10000"/>
              </a:bodyPr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2000" dirty="0">
                    <a:solidFill>
                      <a:schemeClr val="accent3">
                        <a:lumMod val="7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Ce tableau peut correspondre à une fonction polynôme de degré 2.</a:t>
                </a:r>
              </a:p>
              <a:p>
                <a:pPr marL="0" indent="0" algn="ctr">
                  <a:buNone/>
                </a:pPr>
                <a:endParaRPr lang="fr-FR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2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</m:t>
                    </m:r>
                  </m:oMath>
                </a14:m>
                <a:endParaRPr lang="fr-FR" sz="2000" b="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2000" dirty="0">
                    <a:solidFill>
                      <a:schemeClr val="accent3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fr-FR" sz="2000" i="1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</m:t>
                    </m:r>
                  </m:oMath>
                </a14:m>
                <a:endParaRPr lang="fr-FR" sz="200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2000" dirty="0">
                    <a:solidFill>
                      <a:schemeClr val="accent3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fr-FR" sz="2000" dirty="0">
                    <a:solidFill>
                      <a:schemeClr val="accent3">
                        <a:lumMod val="7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La fonction </a:t>
                </a:r>
                <a14:m>
                  <m:oMath xmlns:m="http://schemas.openxmlformats.org/officeDocument/2006/math">
                    <m:r>
                      <a:rPr lang="fr-FR" sz="2000" i="1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2000" dirty="0">
                    <a:solidFill>
                      <a:schemeClr val="accent3">
                        <a:lumMod val="7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n’admet pas de racine.</a:t>
                </a:r>
              </a:p>
              <a:p>
                <a:pPr marL="0" indent="0" algn="ctr">
                  <a:buNone/>
                </a:pPr>
                <a:endParaRPr lang="fr-FR" sz="2000" dirty="0">
                  <a:solidFill>
                    <a:schemeClr val="accent3">
                      <a:lumMod val="75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2000" dirty="0">
                    <a:solidFill>
                      <a:schemeClr val="accent3">
                        <a:lumMod val="7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fr-FR" sz="2000" dirty="0">
                    <a:solidFill>
                      <a:schemeClr val="accent3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:endParaRPr lang="fr-FR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4784"/>
                <a:ext cx="8229600" cy="483981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39809148"/>
                  </p:ext>
                </p:extLst>
              </p:nvPr>
            </p:nvGraphicFramePr>
            <p:xfrm>
              <a:off x="1331640" y="1847089"/>
              <a:ext cx="5112568" cy="158191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2522">
                      <a:extLst>
                        <a:ext uri="{9D8B030D-6E8A-4147-A177-3AD203B41FA5}">
                          <a16:colId xmlns:a16="http://schemas.microsoft.com/office/drawing/2014/main" val="2186669550"/>
                        </a:ext>
                      </a:extLst>
                    </a:gridCol>
                    <a:gridCol w="4130046">
                      <a:extLst>
                        <a:ext uri="{9D8B030D-6E8A-4147-A177-3AD203B41FA5}">
                          <a16:colId xmlns:a16="http://schemas.microsoft.com/office/drawing/2014/main" val="936742435"/>
                        </a:ext>
                      </a:extLst>
                    </a:gridCol>
                  </a:tblGrid>
                  <a:tr h="61157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8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1800" b="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:r>
                            <a:rPr lang="fr-FR" sz="1800" baseline="0" dirty="0">
                              <a:solidFill>
                                <a:schemeClr val="tx2"/>
                              </a:solidFill>
                            </a:rPr>
                            <a:t>                                    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62466148"/>
                      </a:ext>
                    </a:extLst>
                  </a:tr>
                  <a:tr h="9703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800" dirty="0">
                              <a:solidFill>
                                <a:schemeClr val="tx2"/>
                              </a:solidFill>
                              <a:latin typeface="Cambria" panose="02040503050406030204" pitchFamily="18" charset="0"/>
                            </a:rPr>
                            <a:t>Signe</a:t>
                          </a:r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de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  <a:p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 </a:t>
                          </a:r>
                          <a:r>
                            <a:rPr lang="fr-FR" sz="1800" baseline="0" dirty="0">
                              <a:solidFill>
                                <a:schemeClr val="tx2"/>
                              </a:solidFill>
                            </a:rPr>
                            <a:t> 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baseline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8189355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39809148"/>
                  </p:ext>
                </p:extLst>
              </p:nvPr>
            </p:nvGraphicFramePr>
            <p:xfrm>
              <a:off x="1331640" y="1847089"/>
              <a:ext cx="5112568" cy="158191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2522">
                      <a:extLst>
                        <a:ext uri="{9D8B030D-6E8A-4147-A177-3AD203B41FA5}">
                          <a16:colId xmlns:a16="http://schemas.microsoft.com/office/drawing/2014/main" val="2186669550"/>
                        </a:ext>
                      </a:extLst>
                    </a:gridCol>
                    <a:gridCol w="4130046">
                      <a:extLst>
                        <a:ext uri="{9D8B030D-6E8A-4147-A177-3AD203B41FA5}">
                          <a16:colId xmlns:a16="http://schemas.microsoft.com/office/drawing/2014/main" val="936742435"/>
                        </a:ext>
                      </a:extLst>
                    </a:gridCol>
                  </a:tblGrid>
                  <a:tr h="61157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621" t="-1980" r="-422981" b="-1594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3859" t="-1980" r="-295" b="-15940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2466148"/>
                      </a:ext>
                    </a:extLst>
                  </a:tr>
                  <a:tr h="97033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621" t="-64780" r="-422981" b="-12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3859" t="-64780" r="-295" b="-125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81893559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656" y="4293096"/>
            <a:ext cx="1682384" cy="1893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803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10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r>
              <a:rPr lang="fr-FR" sz="2000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Ce tableau ne peut pas correspondre à une fonction polynôme de degré 2.</a:t>
            </a:r>
          </a:p>
          <a:p>
            <a:pPr marL="0" indent="0" algn="ctr">
              <a:buNone/>
            </a:pPr>
            <a:endParaRPr lang="fr-FR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r>
              <a:rPr lang="fr-F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	</a:t>
            </a:r>
          </a:p>
          <a:p>
            <a:pPr marL="0" indent="0" algn="ctr">
              <a:buNone/>
            </a:pPr>
            <a:endParaRPr lang="fr-FR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25453828"/>
                  </p:ext>
                </p:extLst>
              </p:nvPr>
            </p:nvGraphicFramePr>
            <p:xfrm>
              <a:off x="1331640" y="1847089"/>
              <a:ext cx="5112568" cy="158191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2522">
                      <a:extLst>
                        <a:ext uri="{9D8B030D-6E8A-4147-A177-3AD203B41FA5}">
                          <a16:colId xmlns:a16="http://schemas.microsoft.com/office/drawing/2014/main" val="2186669550"/>
                        </a:ext>
                      </a:extLst>
                    </a:gridCol>
                    <a:gridCol w="4130046">
                      <a:extLst>
                        <a:ext uri="{9D8B030D-6E8A-4147-A177-3AD203B41FA5}">
                          <a16:colId xmlns:a16="http://schemas.microsoft.com/office/drawing/2014/main" val="936742435"/>
                        </a:ext>
                      </a:extLst>
                    </a:gridCol>
                  </a:tblGrid>
                  <a:tr h="61157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8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1800" b="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     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0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oMath>
                          </a14:m>
                          <a:r>
                            <a:rPr lang="fr-FR" sz="1800" b="0" dirty="0">
                              <a:solidFill>
                                <a:schemeClr val="tx2"/>
                              </a:solidFill>
                            </a:rPr>
                            <a:t>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oMath>
                          </a14:m>
                          <a:r>
                            <a:rPr lang="fr-FR" sz="1800" b="0" dirty="0">
                              <a:solidFill>
                                <a:schemeClr val="tx2"/>
                              </a:solidFill>
                            </a:rPr>
                            <a:t>    </a:t>
                          </a:r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18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62466148"/>
                      </a:ext>
                    </a:extLst>
                  </a:tr>
                  <a:tr h="9703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800" dirty="0">
                              <a:solidFill>
                                <a:schemeClr val="tx2"/>
                              </a:solidFill>
                              <a:latin typeface="Cambria" panose="02040503050406030204" pitchFamily="18" charset="0"/>
                            </a:rPr>
                            <a:t>Signe</a:t>
                          </a:r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de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  <a:p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baseline="0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  </a:t>
                          </a:r>
                          <a:r>
                            <a:rPr lang="fr-FR" sz="1800" baseline="0" dirty="0">
                              <a:solidFill>
                                <a:schemeClr val="tx2"/>
                              </a:solidFill>
                            </a:rPr>
                            <a:t>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baseline="0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0      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2"/>
                              </a:solidFill>
                            </a:rPr>
                            <a:t>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8189355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25453828"/>
                  </p:ext>
                </p:extLst>
              </p:nvPr>
            </p:nvGraphicFramePr>
            <p:xfrm>
              <a:off x="1331640" y="1847089"/>
              <a:ext cx="5112568" cy="158191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2522">
                      <a:extLst>
                        <a:ext uri="{9D8B030D-6E8A-4147-A177-3AD203B41FA5}">
                          <a16:colId xmlns:a16="http://schemas.microsoft.com/office/drawing/2014/main" val="2186669550"/>
                        </a:ext>
                      </a:extLst>
                    </a:gridCol>
                    <a:gridCol w="4130046">
                      <a:extLst>
                        <a:ext uri="{9D8B030D-6E8A-4147-A177-3AD203B41FA5}">
                          <a16:colId xmlns:a16="http://schemas.microsoft.com/office/drawing/2014/main" val="936742435"/>
                        </a:ext>
                      </a:extLst>
                    </a:gridCol>
                  </a:tblGrid>
                  <a:tr h="61157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621" t="-1980" r="-422981" b="-1594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3859" t="-1980" r="-295" b="-15940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2466148"/>
                      </a:ext>
                    </a:extLst>
                  </a:tr>
                  <a:tr h="97033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621" t="-64780" r="-422981" b="-12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3859" t="-64780" r="-295" b="-125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8189355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469490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3400" y="1844824"/>
            <a:ext cx="7851648" cy="1828800"/>
          </a:xfrm>
        </p:spPr>
        <p:txBody>
          <a:bodyPr anchor="ctr">
            <a:normAutofit/>
          </a:bodyPr>
          <a:lstStyle/>
          <a:p>
            <a:pPr algn="ctr"/>
            <a:r>
              <a:rPr lang="fr-FR" sz="8000" dirty="0"/>
              <a:t>Fin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33400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>
                <a:latin typeface="+mj-lt"/>
              </a:rPr>
              <a:t>Activités mentales et automatismes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235626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0120"/>
          </a:xfrm>
        </p:spPr>
        <p:txBody>
          <a:bodyPr/>
          <a:lstStyle/>
          <a:p>
            <a:pPr algn="ctr"/>
            <a:r>
              <a:rPr lang="fr-FR" b="1" u="sng" dirty="0"/>
              <a:t>Question 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endParaRPr lang="fr-FR" dirty="0"/>
              </a:p>
              <a:p>
                <a:endParaRPr lang="fr-FR" dirty="0"/>
              </a:p>
              <a:p>
                <a:endParaRPr lang="fr-FR" dirty="0"/>
              </a:p>
              <a:p>
                <a:endParaRPr lang="fr-FR" dirty="0"/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Fonction polynôme de degré 2 ?</a:t>
                </a:r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Si oui : 	Signe de </a:t>
                </a:r>
                <a14:m>
                  <m:oMath xmlns:m="http://schemas.openxmlformats.org/officeDocument/2006/math">
                    <m:r>
                      <a:rPr lang="fr-FR" sz="3000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3000" dirty="0">
                    <a:latin typeface="Cambria" panose="02040503050406030204" pitchFamily="18" charset="0"/>
                  </a:rPr>
                  <a:t> ?   </a:t>
                </a:r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		Signe 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? </m:t>
                    </m:r>
                  </m:oMath>
                </a14:m>
                <a:endParaRPr lang="fr-FR" sz="3000" b="0" dirty="0">
                  <a:latin typeface="Cambria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		Racines ( éventuelles ) ?</a:t>
                </a:r>
              </a:p>
              <a:p>
                <a:pPr marL="1737360" lvl="6" indent="0">
                  <a:buNone/>
                </a:pPr>
                <a:endParaRPr lang="fr-FR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54507544"/>
                  </p:ext>
                </p:extLst>
              </p:nvPr>
            </p:nvGraphicFramePr>
            <p:xfrm>
              <a:off x="755576" y="1935480"/>
              <a:ext cx="7056784" cy="1463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94536">
                      <a:extLst>
                        <a:ext uri="{9D8B030D-6E8A-4147-A177-3AD203B41FA5}">
                          <a16:colId xmlns:a16="http://schemas.microsoft.com/office/drawing/2014/main" val="4182692344"/>
                        </a:ext>
                      </a:extLst>
                    </a:gridCol>
                    <a:gridCol w="5362248">
                      <a:extLst>
                        <a:ext uri="{9D8B030D-6E8A-4147-A177-3AD203B41FA5}">
                          <a16:colId xmlns:a16="http://schemas.microsoft.com/office/drawing/2014/main" val="3345962012"/>
                        </a:ext>
                      </a:extLst>
                    </a:gridCol>
                  </a:tblGrid>
                  <a:tr h="63874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   </m:t>
                              </m:r>
                            </m:oMath>
                          </a14:m>
                          <a:r>
                            <a:rPr lang="fr-FR" sz="1800" b="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oMath>
                          </a14:m>
                          <a:r>
                            <a:rPr lang="fr-FR" sz="1800" b="0" dirty="0">
                              <a:solidFill>
                                <a:schemeClr val="tx1"/>
                              </a:solidFill>
                            </a:rPr>
                            <a:t>  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3754883"/>
                      </a:ext>
                    </a:extLst>
                  </a:tr>
                  <a:tr h="63874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</a:rPr>
                            <a:t>Signe de </a:t>
                          </a:r>
                          <a14:m>
                            <m:oMath xmlns:m="http://schemas.openxmlformats.org/officeDocument/2006/math"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sz="24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endParaRPr lang="fr-FR" sz="1800" b="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endParaRPr>
                        </a:p>
                        <a:p>
                          <a14:m>
                            <m:oMath xmlns:m="http://schemas.openxmlformats.org/officeDocument/2006/math">
                              <m:r>
                                <a:rPr lang="fr-FR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+    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oMath>
                          </a14:m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392201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54507544"/>
                  </p:ext>
                </p:extLst>
              </p:nvPr>
            </p:nvGraphicFramePr>
            <p:xfrm>
              <a:off x="755576" y="1935480"/>
              <a:ext cx="7056784" cy="1463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94536">
                      <a:extLst>
                        <a:ext uri="{9D8B030D-6E8A-4147-A177-3AD203B41FA5}">
                          <a16:colId xmlns:a16="http://schemas.microsoft.com/office/drawing/2014/main" val="4182692344"/>
                        </a:ext>
                      </a:extLst>
                    </a:gridCol>
                    <a:gridCol w="5362248">
                      <a:extLst>
                        <a:ext uri="{9D8B030D-6E8A-4147-A177-3AD203B41FA5}">
                          <a16:colId xmlns:a16="http://schemas.microsoft.com/office/drawing/2014/main" val="3345962012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60" t="-952" r="-317626" b="-1438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1669" t="-952" r="-227" b="-14381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3754883"/>
                      </a:ext>
                    </a:extLst>
                  </a:tr>
                  <a:tr h="8229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60" t="-77941" r="-317626" b="-110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1669" t="-77941" r="-227" b="-110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392201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885460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0120"/>
          </a:xfrm>
        </p:spPr>
        <p:txBody>
          <a:bodyPr/>
          <a:lstStyle/>
          <a:p>
            <a:pPr algn="ctr"/>
            <a:r>
              <a:rPr lang="fr-FR" b="1" u="sng" dirty="0"/>
              <a:t>Question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endParaRPr lang="fr-FR" dirty="0"/>
              </a:p>
              <a:p>
                <a:endParaRPr lang="fr-FR" dirty="0"/>
              </a:p>
              <a:p>
                <a:endParaRPr lang="fr-FR" dirty="0"/>
              </a:p>
              <a:p>
                <a:endParaRPr lang="fr-FR" dirty="0"/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Fonction polynôme de degré 2 ?</a:t>
                </a:r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Si oui : 	Signe de </a:t>
                </a:r>
                <a14:m>
                  <m:oMath xmlns:m="http://schemas.openxmlformats.org/officeDocument/2006/math">
                    <m:r>
                      <a:rPr lang="fr-FR" sz="3000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3000" dirty="0">
                    <a:latin typeface="Cambria" panose="02040503050406030204" pitchFamily="18" charset="0"/>
                  </a:rPr>
                  <a:t> ?   </a:t>
                </a:r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		Signe 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? </m:t>
                    </m:r>
                  </m:oMath>
                </a14:m>
                <a:endParaRPr lang="fr-FR" sz="3000" b="0" dirty="0">
                  <a:latin typeface="Cambria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		Racines ( éventuelles ) ?</a:t>
                </a:r>
              </a:p>
              <a:p>
                <a:pPr marL="1737360" lvl="6" indent="0">
                  <a:buNone/>
                </a:pPr>
                <a:endParaRPr lang="fr-FR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92393683"/>
                  </p:ext>
                </p:extLst>
              </p:nvPr>
            </p:nvGraphicFramePr>
            <p:xfrm>
              <a:off x="755576" y="1935480"/>
              <a:ext cx="7056784" cy="1463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94536">
                      <a:extLst>
                        <a:ext uri="{9D8B030D-6E8A-4147-A177-3AD203B41FA5}">
                          <a16:colId xmlns:a16="http://schemas.microsoft.com/office/drawing/2014/main" val="4182692344"/>
                        </a:ext>
                      </a:extLst>
                    </a:gridCol>
                    <a:gridCol w="5362248">
                      <a:extLst>
                        <a:ext uri="{9D8B030D-6E8A-4147-A177-3AD203B41FA5}">
                          <a16:colId xmlns:a16="http://schemas.microsoft.com/office/drawing/2014/main" val="3345962012"/>
                        </a:ext>
                      </a:extLst>
                    </a:gridCol>
                  </a:tblGrid>
                  <a:tr h="63874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            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oMath>
                          </a14:m>
                          <a:r>
                            <a:rPr lang="fr-FR" sz="1800" baseline="0" dirty="0">
                              <a:solidFill>
                                <a:schemeClr val="tx1"/>
                              </a:solidFill>
                            </a:rPr>
                            <a:t>                                     </a:t>
                          </a:r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3754883"/>
                      </a:ext>
                    </a:extLst>
                  </a:tr>
                  <a:tr h="63874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</a:rPr>
                            <a:t>Signe de </a:t>
                          </a:r>
                          <a14:m>
                            <m:oMath xmlns:m="http://schemas.openxmlformats.org/officeDocument/2006/math"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sz="24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endParaRPr lang="fr-FR" sz="1800" b="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endParaRPr>
                        </a:p>
                        <a:p>
                          <a14:m>
                            <m:oMath xmlns:m="http://schemas.openxmlformats.org/officeDocument/2006/math">
                              <m:r>
                                <a:rPr lang="fr-FR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</m:t>
                              </m:r>
                              <m:r>
                                <a:rPr lang="fr-FR" sz="18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</m:t>
                              </m:r>
                              <m:r>
                                <a:rPr lang="fr-FR" sz="18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   </m:t>
                              </m:r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oMath>
                          </a14:m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392201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92393683"/>
                  </p:ext>
                </p:extLst>
              </p:nvPr>
            </p:nvGraphicFramePr>
            <p:xfrm>
              <a:off x="755576" y="1935480"/>
              <a:ext cx="7056784" cy="1463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94536">
                      <a:extLst>
                        <a:ext uri="{9D8B030D-6E8A-4147-A177-3AD203B41FA5}">
                          <a16:colId xmlns:a16="http://schemas.microsoft.com/office/drawing/2014/main" val="4182692344"/>
                        </a:ext>
                      </a:extLst>
                    </a:gridCol>
                    <a:gridCol w="5362248">
                      <a:extLst>
                        <a:ext uri="{9D8B030D-6E8A-4147-A177-3AD203B41FA5}">
                          <a16:colId xmlns:a16="http://schemas.microsoft.com/office/drawing/2014/main" val="3345962012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60" t="-952" r="-317626" b="-1438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1669" t="-952" r="-227" b="-14381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3754883"/>
                      </a:ext>
                    </a:extLst>
                  </a:tr>
                  <a:tr h="8229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60" t="-77941" r="-317626" b="-110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1669" t="-77941" r="-227" b="-110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392201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594939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0120"/>
          </a:xfrm>
        </p:spPr>
        <p:txBody>
          <a:bodyPr/>
          <a:lstStyle/>
          <a:p>
            <a:pPr algn="ctr"/>
            <a:r>
              <a:rPr lang="fr-FR" b="1" u="sng" dirty="0"/>
              <a:t>Question 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endParaRPr lang="fr-FR" dirty="0"/>
              </a:p>
              <a:p>
                <a:endParaRPr lang="fr-FR" dirty="0"/>
              </a:p>
              <a:p>
                <a:endParaRPr lang="fr-FR" dirty="0"/>
              </a:p>
              <a:p>
                <a:endParaRPr lang="fr-FR" dirty="0"/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Fonction polynôme de degré 2 ?</a:t>
                </a:r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Si oui : 	Signe de </a:t>
                </a:r>
                <a14:m>
                  <m:oMath xmlns:m="http://schemas.openxmlformats.org/officeDocument/2006/math">
                    <m:r>
                      <a:rPr lang="fr-FR" sz="3000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3000" dirty="0">
                    <a:latin typeface="Cambria" panose="02040503050406030204" pitchFamily="18" charset="0"/>
                  </a:rPr>
                  <a:t> ?   </a:t>
                </a:r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		Signe 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? </m:t>
                    </m:r>
                  </m:oMath>
                </a14:m>
                <a:endParaRPr lang="fr-FR" sz="3000" b="0" dirty="0">
                  <a:latin typeface="Cambria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		Racines ( éventuelles ) ?</a:t>
                </a:r>
              </a:p>
              <a:p>
                <a:pPr marL="1737360" lvl="6" indent="0">
                  <a:buNone/>
                </a:pPr>
                <a:endParaRPr lang="fr-FR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01726848"/>
                  </p:ext>
                </p:extLst>
              </p:nvPr>
            </p:nvGraphicFramePr>
            <p:xfrm>
              <a:off x="755576" y="1935480"/>
              <a:ext cx="7056784" cy="1463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94536">
                      <a:extLst>
                        <a:ext uri="{9D8B030D-6E8A-4147-A177-3AD203B41FA5}">
                          <a16:colId xmlns:a16="http://schemas.microsoft.com/office/drawing/2014/main" val="4182692344"/>
                        </a:ext>
                      </a:extLst>
                    </a:gridCol>
                    <a:gridCol w="5362248">
                      <a:extLst>
                        <a:ext uri="{9D8B030D-6E8A-4147-A177-3AD203B41FA5}">
                          <a16:colId xmlns:a16="http://schemas.microsoft.com/office/drawing/2014/main" val="3345962012"/>
                        </a:ext>
                      </a:extLst>
                    </a:gridCol>
                  </a:tblGrid>
                  <a:tr h="63874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            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oMath>
                          </a14:m>
                          <a:r>
                            <a:rPr lang="fr-FR" sz="1800" baseline="0" dirty="0">
                              <a:solidFill>
                                <a:schemeClr val="tx1"/>
                              </a:solidFill>
                            </a:rPr>
                            <a:t>                                     </a:t>
                          </a:r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3754883"/>
                      </a:ext>
                    </a:extLst>
                  </a:tr>
                  <a:tr h="63874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</a:rPr>
                            <a:t>Signe de </a:t>
                          </a:r>
                          <a14:m>
                            <m:oMath xmlns:m="http://schemas.openxmlformats.org/officeDocument/2006/math"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sz="24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endParaRPr lang="fr-FR" sz="1800" b="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endParaRPr>
                        </a:p>
                        <a:p>
                          <a14:m>
                            <m:oMath xmlns:m="http://schemas.openxmlformats.org/officeDocument/2006/math">
                              <m:r>
                                <a:rPr lang="fr-FR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</m:t>
                              </m:r>
                              <m:r>
                                <a:rPr lang="fr-FR" sz="18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        +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   </m:t>
                              </m:r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oMath>
                          </a14:m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392201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01726848"/>
                  </p:ext>
                </p:extLst>
              </p:nvPr>
            </p:nvGraphicFramePr>
            <p:xfrm>
              <a:off x="755576" y="1935480"/>
              <a:ext cx="7056784" cy="1463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94536">
                      <a:extLst>
                        <a:ext uri="{9D8B030D-6E8A-4147-A177-3AD203B41FA5}">
                          <a16:colId xmlns:a16="http://schemas.microsoft.com/office/drawing/2014/main" val="4182692344"/>
                        </a:ext>
                      </a:extLst>
                    </a:gridCol>
                    <a:gridCol w="5362248">
                      <a:extLst>
                        <a:ext uri="{9D8B030D-6E8A-4147-A177-3AD203B41FA5}">
                          <a16:colId xmlns:a16="http://schemas.microsoft.com/office/drawing/2014/main" val="3345962012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60" t="-952" r="-317626" b="-1438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1669" t="-952" r="-227" b="-14381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3754883"/>
                      </a:ext>
                    </a:extLst>
                  </a:tr>
                  <a:tr h="8229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60" t="-77941" r="-317626" b="-110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1669" t="-77941" r="-227" b="-110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392201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957085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0120"/>
          </a:xfrm>
        </p:spPr>
        <p:txBody>
          <a:bodyPr/>
          <a:lstStyle/>
          <a:p>
            <a:pPr algn="ctr"/>
            <a:r>
              <a:rPr lang="fr-FR" b="1" u="sng" dirty="0"/>
              <a:t>Question 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endParaRPr lang="fr-FR" dirty="0"/>
              </a:p>
              <a:p>
                <a:endParaRPr lang="fr-FR" dirty="0"/>
              </a:p>
              <a:p>
                <a:endParaRPr lang="fr-FR" dirty="0"/>
              </a:p>
              <a:p>
                <a:endParaRPr lang="fr-FR" dirty="0"/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Fonction polynôme de degré 2 ?</a:t>
                </a:r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Si oui : 	Signe de </a:t>
                </a:r>
                <a14:m>
                  <m:oMath xmlns:m="http://schemas.openxmlformats.org/officeDocument/2006/math">
                    <m:r>
                      <a:rPr lang="fr-FR" sz="3000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3000" dirty="0">
                    <a:latin typeface="Cambria" panose="02040503050406030204" pitchFamily="18" charset="0"/>
                  </a:rPr>
                  <a:t> ?   </a:t>
                </a:r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		Signe 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? </m:t>
                    </m:r>
                  </m:oMath>
                </a14:m>
                <a:endParaRPr lang="fr-FR" sz="3000" b="0" dirty="0">
                  <a:latin typeface="Cambria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		Racines ( éventuelles ) ?</a:t>
                </a:r>
              </a:p>
              <a:p>
                <a:pPr marL="1737360" lvl="6" indent="0">
                  <a:buNone/>
                </a:pPr>
                <a:endParaRPr lang="fr-FR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91906378"/>
                  </p:ext>
                </p:extLst>
              </p:nvPr>
            </p:nvGraphicFramePr>
            <p:xfrm>
              <a:off x="755576" y="1935480"/>
              <a:ext cx="7056784" cy="1463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94536">
                      <a:extLst>
                        <a:ext uri="{9D8B030D-6E8A-4147-A177-3AD203B41FA5}">
                          <a16:colId xmlns:a16="http://schemas.microsoft.com/office/drawing/2014/main" val="4182692344"/>
                        </a:ext>
                      </a:extLst>
                    </a:gridCol>
                    <a:gridCol w="5362248">
                      <a:extLst>
                        <a:ext uri="{9D8B030D-6E8A-4147-A177-3AD203B41FA5}">
                          <a16:colId xmlns:a16="http://schemas.microsoft.com/office/drawing/2014/main" val="3345962012"/>
                        </a:ext>
                      </a:extLst>
                    </a:gridCol>
                  </a:tblGrid>
                  <a:tr h="63874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fr-FR" sz="1800" baseline="0" dirty="0">
                              <a:solidFill>
                                <a:schemeClr val="tx1"/>
                              </a:solidFill>
                            </a:rPr>
                            <a:t>                                                          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3754883"/>
                      </a:ext>
                    </a:extLst>
                  </a:tr>
                  <a:tr h="63874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</a:rPr>
                            <a:t>Signe de </a:t>
                          </a:r>
                          <a14:m>
                            <m:oMath xmlns:m="http://schemas.openxmlformats.org/officeDocument/2006/math"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sz="24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fr-FR" sz="1800" b="0" i="1" baseline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a:t>                                    </a:t>
                          </a:r>
                        </a:p>
                        <a:p>
                          <a:r>
                            <a:rPr lang="fr-FR" sz="1800" b="0" i="1" baseline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a:t>                   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oMath>
                          </a14:m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392201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91906378"/>
                  </p:ext>
                </p:extLst>
              </p:nvPr>
            </p:nvGraphicFramePr>
            <p:xfrm>
              <a:off x="755576" y="1935480"/>
              <a:ext cx="7056784" cy="1463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94536">
                      <a:extLst>
                        <a:ext uri="{9D8B030D-6E8A-4147-A177-3AD203B41FA5}">
                          <a16:colId xmlns:a16="http://schemas.microsoft.com/office/drawing/2014/main" val="4182692344"/>
                        </a:ext>
                      </a:extLst>
                    </a:gridCol>
                    <a:gridCol w="5362248">
                      <a:extLst>
                        <a:ext uri="{9D8B030D-6E8A-4147-A177-3AD203B41FA5}">
                          <a16:colId xmlns:a16="http://schemas.microsoft.com/office/drawing/2014/main" val="3345962012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60" t="-952" r="-317626" b="-1438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1669" t="-952" r="-227" b="-14381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3754883"/>
                      </a:ext>
                    </a:extLst>
                  </a:tr>
                  <a:tr h="8229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60" t="-77941" r="-317626" b="-110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1669" t="-77941" r="-227" b="-110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392201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8327507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0120"/>
          </a:xfrm>
        </p:spPr>
        <p:txBody>
          <a:bodyPr/>
          <a:lstStyle/>
          <a:p>
            <a:pPr algn="ctr"/>
            <a:r>
              <a:rPr lang="fr-FR" b="1" u="sng" dirty="0"/>
              <a:t>Question 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endParaRPr lang="fr-FR" dirty="0"/>
              </a:p>
              <a:p>
                <a:endParaRPr lang="fr-FR" dirty="0"/>
              </a:p>
              <a:p>
                <a:endParaRPr lang="fr-FR" dirty="0"/>
              </a:p>
              <a:p>
                <a:endParaRPr lang="fr-FR" dirty="0"/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Fonction polynôme de degré 2 ?</a:t>
                </a:r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Si oui : 	Signe de </a:t>
                </a:r>
                <a14:m>
                  <m:oMath xmlns:m="http://schemas.openxmlformats.org/officeDocument/2006/math">
                    <m:r>
                      <a:rPr lang="fr-FR" sz="3000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3000" dirty="0">
                    <a:latin typeface="Cambria" panose="02040503050406030204" pitchFamily="18" charset="0"/>
                  </a:rPr>
                  <a:t> ?   </a:t>
                </a:r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		Signe 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? </m:t>
                    </m:r>
                  </m:oMath>
                </a14:m>
                <a:endParaRPr lang="fr-FR" sz="3000" b="0" dirty="0">
                  <a:latin typeface="Cambria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		Racines ( éventuelles ) ?</a:t>
                </a:r>
              </a:p>
              <a:p>
                <a:pPr marL="1737360" lvl="6" indent="0">
                  <a:buNone/>
                </a:pPr>
                <a:endParaRPr lang="fr-FR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97574413"/>
                  </p:ext>
                </p:extLst>
              </p:nvPr>
            </p:nvGraphicFramePr>
            <p:xfrm>
              <a:off x="755576" y="1935480"/>
              <a:ext cx="7056784" cy="1463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94536">
                      <a:extLst>
                        <a:ext uri="{9D8B030D-6E8A-4147-A177-3AD203B41FA5}">
                          <a16:colId xmlns:a16="http://schemas.microsoft.com/office/drawing/2014/main" val="4182692344"/>
                        </a:ext>
                      </a:extLst>
                    </a:gridCol>
                    <a:gridCol w="5362248">
                      <a:extLst>
                        <a:ext uri="{9D8B030D-6E8A-4147-A177-3AD203B41FA5}">
                          <a16:colId xmlns:a16="http://schemas.microsoft.com/office/drawing/2014/main" val="3345962012"/>
                        </a:ext>
                      </a:extLst>
                    </a:gridCol>
                  </a:tblGrid>
                  <a:tr h="63874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</m:t>
                              </m:r>
                            </m:oMath>
                          </a14:m>
                          <a:r>
                            <a:rPr lang="fr-FR" sz="1800" b="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−5</m:t>
                              </m:r>
                            </m:oMath>
                          </a14:m>
                          <a:r>
                            <a:rPr lang="fr-FR" sz="1800" b="0" dirty="0">
                              <a:solidFill>
                                <a:schemeClr val="tx1"/>
                              </a:solidFill>
                            </a:rPr>
                            <a:t>  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3754883"/>
                      </a:ext>
                    </a:extLst>
                  </a:tr>
                  <a:tr h="63874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</a:rPr>
                            <a:t>Signe de </a:t>
                          </a:r>
                          <a14:m>
                            <m:oMath xmlns:m="http://schemas.openxmlformats.org/officeDocument/2006/math"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sz="24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endParaRPr lang="fr-FR" sz="1800" b="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endParaRPr>
                        </a:p>
                        <a:p>
                          <a14:m>
                            <m:oMath xmlns:m="http://schemas.openxmlformats.org/officeDocument/2006/math">
                              <m:r>
                                <a:rPr lang="fr-FR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−    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oMath>
                          </a14:m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392201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97574413"/>
                  </p:ext>
                </p:extLst>
              </p:nvPr>
            </p:nvGraphicFramePr>
            <p:xfrm>
              <a:off x="755576" y="1935480"/>
              <a:ext cx="7056784" cy="1463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94536">
                      <a:extLst>
                        <a:ext uri="{9D8B030D-6E8A-4147-A177-3AD203B41FA5}">
                          <a16:colId xmlns:a16="http://schemas.microsoft.com/office/drawing/2014/main" val="4182692344"/>
                        </a:ext>
                      </a:extLst>
                    </a:gridCol>
                    <a:gridCol w="5362248">
                      <a:extLst>
                        <a:ext uri="{9D8B030D-6E8A-4147-A177-3AD203B41FA5}">
                          <a16:colId xmlns:a16="http://schemas.microsoft.com/office/drawing/2014/main" val="3345962012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60" t="-952" r="-317626" b="-1438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1669" t="-952" r="-227" b="-14381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3754883"/>
                      </a:ext>
                    </a:extLst>
                  </a:tr>
                  <a:tr h="8229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60" t="-77941" r="-317626" b="-110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1669" t="-77941" r="-227" b="-110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392201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0880659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0120"/>
          </a:xfrm>
        </p:spPr>
        <p:txBody>
          <a:bodyPr/>
          <a:lstStyle/>
          <a:p>
            <a:pPr algn="ctr"/>
            <a:r>
              <a:rPr lang="fr-FR" b="1" u="sng" dirty="0"/>
              <a:t>Question 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endParaRPr lang="fr-FR" dirty="0"/>
              </a:p>
              <a:p>
                <a:endParaRPr lang="fr-FR" dirty="0"/>
              </a:p>
              <a:p>
                <a:endParaRPr lang="fr-FR" dirty="0"/>
              </a:p>
              <a:p>
                <a:endParaRPr lang="fr-FR" dirty="0"/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Fonction polynôme de degré 2 ?</a:t>
                </a:r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Si oui : 	Signe de </a:t>
                </a:r>
                <a14:m>
                  <m:oMath xmlns:m="http://schemas.openxmlformats.org/officeDocument/2006/math">
                    <m:r>
                      <a:rPr lang="fr-FR" sz="3000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3000" dirty="0">
                    <a:latin typeface="Cambria" panose="02040503050406030204" pitchFamily="18" charset="0"/>
                  </a:rPr>
                  <a:t> ?   </a:t>
                </a:r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		Signe 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? </m:t>
                    </m:r>
                  </m:oMath>
                </a14:m>
                <a:endParaRPr lang="fr-FR" sz="3000" b="0" dirty="0">
                  <a:latin typeface="Cambria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		Racines ( éventuelles ) ?</a:t>
                </a:r>
              </a:p>
              <a:p>
                <a:pPr marL="1737360" lvl="6" indent="0">
                  <a:buNone/>
                </a:pPr>
                <a:endParaRPr lang="fr-FR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82791838"/>
                  </p:ext>
                </p:extLst>
              </p:nvPr>
            </p:nvGraphicFramePr>
            <p:xfrm>
              <a:off x="755576" y="1935480"/>
              <a:ext cx="7056784" cy="1463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94536">
                      <a:extLst>
                        <a:ext uri="{9D8B030D-6E8A-4147-A177-3AD203B41FA5}">
                          <a16:colId xmlns:a16="http://schemas.microsoft.com/office/drawing/2014/main" val="4182692344"/>
                        </a:ext>
                      </a:extLst>
                    </a:gridCol>
                    <a:gridCol w="5362248">
                      <a:extLst>
                        <a:ext uri="{9D8B030D-6E8A-4147-A177-3AD203B41FA5}">
                          <a16:colId xmlns:a16="http://schemas.microsoft.com/office/drawing/2014/main" val="3345962012"/>
                        </a:ext>
                      </a:extLst>
                    </a:gridCol>
                  </a:tblGrid>
                  <a:tr h="63874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            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oMath>
                          </a14:m>
                          <a:r>
                            <a:rPr lang="fr-FR" sz="1800" baseline="0" dirty="0">
                              <a:solidFill>
                                <a:schemeClr val="tx1"/>
                              </a:solidFill>
                            </a:rPr>
                            <a:t>                                     </a:t>
                          </a:r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3754883"/>
                      </a:ext>
                    </a:extLst>
                  </a:tr>
                  <a:tr h="63874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</a:rPr>
                            <a:t>Signe de </a:t>
                          </a:r>
                          <a14:m>
                            <m:oMath xmlns:m="http://schemas.openxmlformats.org/officeDocument/2006/math"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sz="24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endParaRPr lang="fr-FR" sz="1800" b="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endParaRPr>
                        </a:p>
                        <a:p>
                          <a14:m>
                            <m:oMath xmlns:m="http://schemas.openxmlformats.org/officeDocument/2006/math">
                              <m:r>
                                <a:rPr lang="fr-FR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</m:t>
                              </m:r>
                              <m:r>
                                <a:rPr lang="fr-FR" sz="18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        +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oMath>
                          </a14:m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392201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82791838"/>
                  </p:ext>
                </p:extLst>
              </p:nvPr>
            </p:nvGraphicFramePr>
            <p:xfrm>
              <a:off x="755576" y="1935480"/>
              <a:ext cx="7056784" cy="1463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94536">
                      <a:extLst>
                        <a:ext uri="{9D8B030D-6E8A-4147-A177-3AD203B41FA5}">
                          <a16:colId xmlns:a16="http://schemas.microsoft.com/office/drawing/2014/main" val="4182692344"/>
                        </a:ext>
                      </a:extLst>
                    </a:gridCol>
                    <a:gridCol w="5362248">
                      <a:extLst>
                        <a:ext uri="{9D8B030D-6E8A-4147-A177-3AD203B41FA5}">
                          <a16:colId xmlns:a16="http://schemas.microsoft.com/office/drawing/2014/main" val="3345962012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60" t="-952" r="-317626" b="-1438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1669" t="-952" r="-227" b="-14381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3754883"/>
                      </a:ext>
                    </a:extLst>
                  </a:tr>
                  <a:tr h="8229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60" t="-77941" r="-317626" b="-110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1669" t="-77941" r="-227" b="-110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392201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39046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0120"/>
          </a:xfrm>
        </p:spPr>
        <p:txBody>
          <a:bodyPr/>
          <a:lstStyle/>
          <a:p>
            <a:pPr algn="ctr"/>
            <a:r>
              <a:rPr lang="fr-FR" b="1" u="sng" dirty="0"/>
              <a:t>Question 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endParaRPr lang="fr-FR" dirty="0"/>
              </a:p>
              <a:p>
                <a:endParaRPr lang="fr-FR" dirty="0"/>
              </a:p>
              <a:p>
                <a:endParaRPr lang="fr-FR" dirty="0"/>
              </a:p>
              <a:p>
                <a:endParaRPr lang="fr-FR" dirty="0"/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Fonction polynôme de degré 2 ?</a:t>
                </a:r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Si oui : 	Signe de </a:t>
                </a:r>
                <a14:m>
                  <m:oMath xmlns:m="http://schemas.openxmlformats.org/officeDocument/2006/math">
                    <m:r>
                      <a:rPr lang="fr-FR" sz="3000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3000" dirty="0">
                    <a:latin typeface="Cambria" panose="02040503050406030204" pitchFamily="18" charset="0"/>
                  </a:rPr>
                  <a:t> ?   </a:t>
                </a:r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		Signe 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? </m:t>
                    </m:r>
                  </m:oMath>
                </a14:m>
                <a:endParaRPr lang="fr-FR" sz="3000" b="0" dirty="0">
                  <a:latin typeface="Cambria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3000" dirty="0">
                    <a:latin typeface="Cambria" panose="02040503050406030204" pitchFamily="18" charset="0"/>
                  </a:rPr>
                  <a:t>		Racines ( éventuelles ) ?</a:t>
                </a:r>
              </a:p>
              <a:p>
                <a:pPr marL="1737360" lvl="6" indent="0">
                  <a:buNone/>
                </a:pPr>
                <a:endParaRPr lang="fr-FR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68272054"/>
                  </p:ext>
                </p:extLst>
              </p:nvPr>
            </p:nvGraphicFramePr>
            <p:xfrm>
              <a:off x="755576" y="1935480"/>
              <a:ext cx="7056784" cy="1463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94536">
                      <a:extLst>
                        <a:ext uri="{9D8B030D-6E8A-4147-A177-3AD203B41FA5}">
                          <a16:colId xmlns:a16="http://schemas.microsoft.com/office/drawing/2014/main" val="4182692344"/>
                        </a:ext>
                      </a:extLst>
                    </a:gridCol>
                    <a:gridCol w="5362248">
                      <a:extLst>
                        <a:ext uri="{9D8B030D-6E8A-4147-A177-3AD203B41FA5}">
                          <a16:colId xmlns:a16="http://schemas.microsoft.com/office/drawing/2014/main" val="3345962012"/>
                        </a:ext>
                      </a:extLst>
                    </a:gridCol>
                  </a:tblGrid>
                  <a:tr h="63874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  </m:t>
                              </m:r>
                            </m:oMath>
                          </a14:m>
                          <a:r>
                            <a:rPr lang="fr-FR" sz="1800" b="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oMath>
                          </a14:m>
                          <a:r>
                            <a:rPr lang="fr-FR" sz="1800" b="0" dirty="0">
                              <a:solidFill>
                                <a:schemeClr val="tx1"/>
                              </a:solidFill>
                            </a:rPr>
                            <a:t> 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endParaRPr lang="fr-FR" sz="18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3754883"/>
                      </a:ext>
                    </a:extLst>
                  </a:tr>
                  <a:tr h="63874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</a:rPr>
                            <a:t>Signe de </a:t>
                          </a:r>
                          <a14:m>
                            <m:oMath xmlns:m="http://schemas.openxmlformats.org/officeDocument/2006/math"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sz="240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endParaRPr lang="fr-FR" sz="1800" b="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endParaRPr>
                        </a:p>
                        <a:p>
                          <a14:m>
                            <m:oMath xmlns:m="http://schemas.openxmlformats.org/officeDocument/2006/math">
                              <m:r>
                                <a:rPr lang="fr-FR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−    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sz="1800" dirty="0">
                              <a:solidFill>
                                <a:schemeClr val="tx1"/>
                              </a:solidFill>
                            </a:rPr>
                            <a:t>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oMath>
                          </a14:m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392201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68272054"/>
                  </p:ext>
                </p:extLst>
              </p:nvPr>
            </p:nvGraphicFramePr>
            <p:xfrm>
              <a:off x="755576" y="1935480"/>
              <a:ext cx="7056784" cy="1463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94536">
                      <a:extLst>
                        <a:ext uri="{9D8B030D-6E8A-4147-A177-3AD203B41FA5}">
                          <a16:colId xmlns:a16="http://schemas.microsoft.com/office/drawing/2014/main" val="4182692344"/>
                        </a:ext>
                      </a:extLst>
                    </a:gridCol>
                    <a:gridCol w="5362248">
                      <a:extLst>
                        <a:ext uri="{9D8B030D-6E8A-4147-A177-3AD203B41FA5}">
                          <a16:colId xmlns:a16="http://schemas.microsoft.com/office/drawing/2014/main" val="3345962012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60" t="-952" r="-317626" b="-1438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1669" t="-952" r="-227" b="-14381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3754883"/>
                      </a:ext>
                    </a:extLst>
                  </a:tr>
                  <a:tr h="8229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60" t="-77941" r="-317626" b="-110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1669" t="-77941" r="-227" b="-110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392201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0129097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Vagues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2171</TotalTime>
  <Words>1007</Words>
  <Application>Microsoft Office PowerPoint</Application>
  <PresentationFormat>Affichage à l'écran (4:3)</PresentationFormat>
  <Paragraphs>305</Paragraphs>
  <Slides>24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30" baseType="lpstr">
      <vt:lpstr>Calibri</vt:lpstr>
      <vt:lpstr>Cambria</vt:lpstr>
      <vt:lpstr>Cambria Math</vt:lpstr>
      <vt:lpstr>Constantia</vt:lpstr>
      <vt:lpstr>Wingdings 2</vt:lpstr>
      <vt:lpstr>Débit</vt:lpstr>
      <vt:lpstr>Second degré Série 10</vt:lpstr>
      <vt:lpstr>Présentation PowerPoint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Correction</vt:lpstr>
      <vt:lpstr>Question 1 </vt:lpstr>
      <vt:lpstr>Question 2 </vt:lpstr>
      <vt:lpstr>Question 3 </vt:lpstr>
      <vt:lpstr>Question 4 </vt:lpstr>
      <vt:lpstr>Question 5 </vt:lpstr>
      <vt:lpstr>Question 6 </vt:lpstr>
      <vt:lpstr>Question 7 </vt:lpstr>
      <vt:lpstr>Question 8 </vt:lpstr>
      <vt:lpstr>Question 9 </vt:lpstr>
      <vt:lpstr>Question 10 </vt:lpstr>
      <vt:lpstr>Fin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SECOND DEGRE – Série 1 1S – 1ES/L</dc:title>
  <dc:creator>véro</dc:creator>
  <cp:lastModifiedBy>JC</cp:lastModifiedBy>
  <cp:revision>143</cp:revision>
  <dcterms:created xsi:type="dcterms:W3CDTF">2017-06-06T15:31:06Z</dcterms:created>
  <dcterms:modified xsi:type="dcterms:W3CDTF">2021-08-16T12:54:17Z</dcterms:modified>
</cp:coreProperties>
</file>