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34"/>
  </p:notesMasterIdLst>
  <p:sldIdLst>
    <p:sldId id="256" r:id="rId2"/>
    <p:sldId id="318" r:id="rId3"/>
    <p:sldId id="319" r:id="rId4"/>
    <p:sldId id="320" r:id="rId5"/>
    <p:sldId id="321" r:id="rId6"/>
    <p:sldId id="322" r:id="rId7"/>
    <p:sldId id="323" r:id="rId8"/>
    <p:sldId id="324" r:id="rId9"/>
    <p:sldId id="325" r:id="rId10"/>
    <p:sldId id="326" r:id="rId11"/>
    <p:sldId id="327" r:id="rId12"/>
    <p:sldId id="328" r:id="rId13"/>
    <p:sldId id="329" r:id="rId14"/>
    <p:sldId id="315" r:id="rId15"/>
    <p:sldId id="330" r:id="rId16"/>
    <p:sldId id="331" r:id="rId17"/>
    <p:sldId id="332" r:id="rId18"/>
    <p:sldId id="333" r:id="rId19"/>
    <p:sldId id="334" r:id="rId20"/>
    <p:sldId id="335" r:id="rId21"/>
    <p:sldId id="336" r:id="rId22"/>
    <p:sldId id="337" r:id="rId23"/>
    <p:sldId id="338" r:id="rId24"/>
    <p:sldId id="339" r:id="rId25"/>
    <p:sldId id="340" r:id="rId26"/>
    <p:sldId id="341" r:id="rId27"/>
    <p:sldId id="342" r:id="rId28"/>
    <p:sldId id="343" r:id="rId29"/>
    <p:sldId id="344" r:id="rId30"/>
    <p:sldId id="345" r:id="rId31"/>
    <p:sldId id="346" r:id="rId32"/>
    <p:sldId id="314" r:id="rId33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E30B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867" autoAdjust="0"/>
    <p:restoredTop sz="94660"/>
  </p:normalViewPr>
  <p:slideViewPr>
    <p:cSldViewPr>
      <p:cViewPr varScale="1">
        <p:scale>
          <a:sx n="86" d="100"/>
          <a:sy n="86" d="100"/>
        </p:scale>
        <p:origin x="1236" y="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9BE47FE-DBEF-4A7C-A355-30CEA4604859}" type="datetimeFigureOut">
              <a:rPr lang="fr-FR" smtClean="0"/>
              <a:t>07/09/2019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4BFCD01-F9CE-4C44-9F78-7DBF3D9CB33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120629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fr-FR" smtClean="0"/>
              <a:t>Modifiez le style des sous-titres du masque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43F6C-A85B-4A8B-8892-12E9E148F830}" type="datetimeFigureOut">
              <a:rPr lang="fr-FR" smtClean="0"/>
              <a:t>07/09/2019</a:t>
            </a:fld>
            <a:endParaRPr lang="fr-FR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CDE8B-302A-48E0-A697-BBDEF0585C16}" type="slidenum">
              <a:rPr lang="fr-FR" smtClean="0"/>
              <a:t>‹N°›</a:t>
            </a:fld>
            <a:endParaRPr lang="fr-F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fr-FR" smtClean="0"/>
              <a:t>Modifiez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43F6C-A85B-4A8B-8892-12E9E148F830}" type="datetimeFigureOut">
              <a:rPr lang="fr-FR" smtClean="0"/>
              <a:t>07/09/2019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CDE8B-302A-48E0-A697-BBDEF0585C16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fr-FR" smtClean="0"/>
              <a:t>Modifiez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43F6C-A85B-4A8B-8892-12E9E148F830}" type="datetimeFigureOut">
              <a:rPr lang="fr-FR" smtClean="0"/>
              <a:t>07/09/2019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CDE8B-302A-48E0-A697-BBDEF0585C16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FR" smtClean="0"/>
              <a:t>Modifiez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43F6C-A85B-4A8B-8892-12E9E148F830}" type="datetimeFigureOut">
              <a:rPr lang="fr-FR" smtClean="0"/>
              <a:t>07/09/2019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CDE8B-302A-48E0-A697-BBDEF0585C16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43F6C-A85B-4A8B-8892-12E9E148F830}" type="datetimeFigureOut">
              <a:rPr lang="fr-FR" smtClean="0"/>
              <a:t>07/09/2019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CDE8B-302A-48E0-A697-BBDEF0585C16}" type="slidenum">
              <a:rPr lang="fr-FR" smtClean="0"/>
              <a:t>‹N°›</a:t>
            </a:fld>
            <a:endParaRPr lang="fr-F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FR" smtClean="0"/>
              <a:t>Modifiez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FR" smtClean="0"/>
              <a:t>Modifiez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43F6C-A85B-4A8B-8892-12E9E148F830}" type="datetimeFigureOut">
              <a:rPr lang="fr-FR" smtClean="0"/>
              <a:t>07/09/2019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CDE8B-302A-48E0-A697-BBDEF0585C16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 smtClean="0"/>
              <a:t>Modifiez les styles du texte du masque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 smtClean="0"/>
              <a:t>Modifiez les styles du texte du masque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FR" smtClean="0"/>
              <a:t>Modifiez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FR" smtClean="0"/>
              <a:t>Modifiez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43F6C-A85B-4A8B-8892-12E9E148F830}" type="datetimeFigureOut">
              <a:rPr lang="fr-FR" smtClean="0"/>
              <a:t>07/09/2019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CDE8B-302A-48E0-A697-BBDEF0585C16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43F6C-A85B-4A8B-8892-12E9E148F830}" type="datetimeFigureOut">
              <a:rPr lang="fr-FR" smtClean="0"/>
              <a:t>07/09/2019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CDE8B-302A-48E0-A697-BBDEF0585C16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43F6C-A85B-4A8B-8892-12E9E148F830}" type="datetimeFigureOut">
              <a:rPr lang="fr-FR" smtClean="0"/>
              <a:t>07/09/2019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CDE8B-302A-48E0-A697-BBDEF0585C16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fr-FR" smtClean="0"/>
              <a:t>Modifiez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fr-FR" smtClean="0"/>
              <a:t>Modifiez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43F6C-A85B-4A8B-8892-12E9E148F830}" type="datetimeFigureOut">
              <a:rPr lang="fr-FR" smtClean="0"/>
              <a:t>07/09/2019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CDE8B-302A-48E0-A697-BBDEF0585C16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43F6C-A85B-4A8B-8892-12E9E148F830}" type="datetimeFigureOut">
              <a:rPr lang="fr-FR" smtClean="0"/>
              <a:t>07/09/2019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956CDE8B-302A-48E0-A697-BBDEF0585C16}" type="slidenum">
              <a:rPr lang="fr-FR" smtClean="0"/>
              <a:t>‹N°›</a:t>
            </a:fld>
            <a:endParaRPr lang="fr-F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FR" smtClean="0"/>
              <a:t>Cliquez sur l'icône pour ajouter une image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FR" smtClean="0"/>
              <a:t>Modifiez les styles du texte du masque</a:t>
            </a:r>
          </a:p>
          <a:p>
            <a:pPr lvl="1" eaLnBrk="1" latinLnBrk="0" hangingPunct="1"/>
            <a:r>
              <a:rPr kumimoji="0" lang="fr-FR" smtClean="0"/>
              <a:t>Deuxième niveau</a:t>
            </a:r>
          </a:p>
          <a:p>
            <a:pPr lvl="2" eaLnBrk="1" latinLnBrk="0" hangingPunct="1"/>
            <a:r>
              <a:rPr kumimoji="0" lang="fr-FR" smtClean="0"/>
              <a:t>Troisième niveau</a:t>
            </a:r>
          </a:p>
          <a:p>
            <a:pPr lvl="3" eaLnBrk="1" latinLnBrk="0" hangingPunct="1"/>
            <a:r>
              <a:rPr kumimoji="0" lang="fr-FR" smtClean="0"/>
              <a:t>Quatrième niveau</a:t>
            </a:r>
          </a:p>
          <a:p>
            <a:pPr lvl="4" eaLnBrk="1" latinLnBrk="0" hangingPunct="1"/>
            <a:r>
              <a:rPr kumimoji="0" lang="fr-FR" smtClean="0"/>
              <a:t>Cinquième niveau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3043F6C-A85B-4A8B-8892-12E9E148F830}" type="datetimeFigureOut">
              <a:rPr lang="fr-FR" smtClean="0"/>
              <a:t>07/09/2019</a:t>
            </a:fld>
            <a:endParaRPr lang="fr-FR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56CDE8B-302A-48E0-A697-BBDEF0585C16}" type="slidenum">
              <a:rPr lang="fr-FR" smtClean="0"/>
              <a:t>‹N°›</a:t>
            </a:fld>
            <a:endParaRPr lang="fr-FR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0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3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50.png"/><Relationship Id="rId5" Type="http://schemas.openxmlformats.org/officeDocument/2006/relationships/image" Target="../media/image25.png"/><Relationship Id="rId4" Type="http://schemas.openxmlformats.org/officeDocument/2006/relationships/image" Target="../media/image23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 anchor="ctr">
            <a:normAutofit fontScale="90000"/>
          </a:bodyPr>
          <a:lstStyle/>
          <a:p>
            <a:pPr algn="ctr"/>
            <a:r>
              <a:rPr lang="fr-FR" sz="8900" dirty="0" smtClean="0"/>
              <a:t>Second degré</a:t>
            </a:r>
            <a:br>
              <a:rPr lang="fr-FR" sz="8900" dirty="0" smtClean="0"/>
            </a:br>
            <a:r>
              <a:rPr lang="fr-FR" dirty="0" smtClean="0"/>
              <a:t>Série 2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677744" y="4124672"/>
            <a:ext cx="7854696" cy="1752600"/>
          </a:xfrm>
        </p:spPr>
        <p:txBody>
          <a:bodyPr anchor="ctr"/>
          <a:lstStyle/>
          <a:p>
            <a:pPr algn="ctr"/>
            <a:r>
              <a:rPr lang="fr-FR" dirty="0" smtClean="0">
                <a:latin typeface="+mj-lt"/>
              </a:rPr>
              <a:t>Activités mentales et automatismes en classe de première</a:t>
            </a:r>
          </a:p>
          <a:p>
            <a:pPr algn="ctr"/>
            <a:r>
              <a:rPr lang="fr-FR" dirty="0" smtClean="0">
                <a:latin typeface="+mj-lt"/>
              </a:rPr>
              <a:t>IREM de Clermont-Ferrand</a:t>
            </a:r>
            <a:endParaRPr lang="fr-FR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5337690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tIns="0">
            <a:normAutofit fontScale="90000"/>
          </a:bodyPr>
          <a:lstStyle/>
          <a:p>
            <a:pPr algn="ctr"/>
            <a: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  <a:t>Question </a:t>
            </a:r>
            <a:r>
              <a:rPr lang="fr-FR" sz="4000" b="1" u="sng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7</a:t>
            </a:r>
            <a:br>
              <a:rPr lang="fr-FR" sz="4000" b="1" u="sng" dirty="0" smtClean="0">
                <a:latin typeface="Cambria Math" panose="02040503050406030204" pitchFamily="18" charset="0"/>
                <a:ea typeface="Cambria Math" panose="02040503050406030204" pitchFamily="18" charset="0"/>
              </a:rPr>
            </a:br>
            <a:endParaRPr lang="fr-FR" sz="4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indent="0" algn="ctr">
                  <a:buNone/>
                </a:pPr>
                <a:r>
                  <a:rPr lang="fr-FR" sz="3200" dirty="0" smtClean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Déterminer les valeurs de </a:t>
                </a:r>
                <a14:m>
                  <m:oMath xmlns:m="http://schemas.openxmlformats.org/officeDocument/2006/math">
                    <m:r>
                      <a:rPr lang="fr-FR" sz="3200" b="0" i="1" smtClean="0">
                        <a:solidFill>
                          <a:schemeClr val="tx2"/>
                        </a:solidFill>
                        <a:latin typeface="Cambria Math"/>
                        <a:ea typeface="Cambria Math" panose="02040503050406030204" pitchFamily="18" charset="0"/>
                      </a:rPr>
                      <m:t>𝑎</m:t>
                    </m:r>
                  </m:oMath>
                </a14:m>
                <a:r>
                  <a:rPr lang="fr-FR" sz="3200" dirty="0" smtClean="0">
                    <a:solidFill>
                      <a:schemeClr val="tx2"/>
                    </a:solidFill>
                  </a:rPr>
                  <a:t>, </a:t>
                </a:r>
                <a14:m>
                  <m:oMath xmlns:m="http://schemas.openxmlformats.org/officeDocument/2006/math">
                    <m:r>
                      <a:rPr lang="fr-FR" sz="3200" i="1" smtClean="0">
                        <a:solidFill>
                          <a:schemeClr val="tx2"/>
                        </a:solidFill>
                        <a:latin typeface="Cambria Math"/>
                        <a:ea typeface="Cambria Math"/>
                      </a:rPr>
                      <m:t>𝛼</m:t>
                    </m:r>
                  </m:oMath>
                </a14:m>
                <a:r>
                  <a:rPr lang="fr-FR" sz="3200" dirty="0" smtClean="0">
                    <a:solidFill>
                      <a:schemeClr val="tx2"/>
                    </a:solidFill>
                  </a:rPr>
                  <a:t> et </a:t>
                </a:r>
                <a14:m>
                  <m:oMath xmlns:m="http://schemas.openxmlformats.org/officeDocument/2006/math">
                    <m:r>
                      <a:rPr lang="fr-FR" sz="3200" i="1" smtClean="0">
                        <a:solidFill>
                          <a:schemeClr val="tx2"/>
                        </a:solidFill>
                        <a:latin typeface="Cambria Math"/>
                        <a:ea typeface="Cambria Math"/>
                      </a:rPr>
                      <m:t>𝛽</m:t>
                    </m:r>
                  </m:oMath>
                </a14:m>
                <a:r>
                  <a:rPr lang="fr-FR" sz="3200" dirty="0" smtClean="0">
                    <a:solidFill>
                      <a:schemeClr val="tx2"/>
                    </a:solidFill>
                  </a:rPr>
                  <a:t> :</a:t>
                </a:r>
              </a:p>
              <a:p>
                <a:pPr marL="0" indent="0" algn="ctr">
                  <a:lnSpc>
                    <a:spcPct val="20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32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𝒌</m:t>
                      </m:r>
                      <m:d>
                        <m:dPr>
                          <m:ctrlPr>
                            <a:rPr lang="fr-FR" sz="32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fr-FR" sz="32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𝒙</m:t>
                          </m:r>
                        </m:e>
                      </m:d>
                      <m:r>
                        <a:rPr lang="fr-FR" sz="32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fr-FR" sz="32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fr-FR" sz="32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𝒙</m:t>
                          </m:r>
                        </m:e>
                        <m:sup>
                          <m:r>
                            <a:rPr lang="fr-FR" sz="32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fr-FR" sz="32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−</m:t>
                      </m:r>
                      <m:r>
                        <a:rPr lang="fr-FR" sz="32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𝟒</m:t>
                      </m:r>
                    </m:oMath>
                  </m:oMathPara>
                </a14:m>
                <a:endParaRPr lang="fr-FR" sz="3200" b="1" dirty="0" smtClean="0">
                  <a:solidFill>
                    <a:srgbClr val="FF0000"/>
                  </a:solidFill>
                </a:endParaRPr>
              </a:p>
              <a:p>
                <a:pPr marL="0" indent="0" algn="ctr">
                  <a:lnSpc>
                    <a:spcPct val="15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3200" b="0" i="1" smtClean="0">
                          <a:solidFill>
                            <a:schemeClr val="tx2"/>
                          </a:solidFill>
                          <a:latin typeface="Cambria Math"/>
                        </a:rPr>
                        <m:t>𝑎</m:t>
                      </m:r>
                      <m:r>
                        <a:rPr lang="fr-FR" sz="3200" b="0" i="1" smtClean="0">
                          <a:solidFill>
                            <a:schemeClr val="tx2"/>
                          </a:solidFill>
                          <a:latin typeface="Cambria Math"/>
                        </a:rPr>
                        <m:t>= …</m:t>
                      </m:r>
                    </m:oMath>
                  </m:oMathPara>
                </a14:m>
                <a:endParaRPr lang="fr-FR" sz="3200" b="0" dirty="0" smtClean="0">
                  <a:solidFill>
                    <a:schemeClr val="tx2"/>
                  </a:solidFill>
                </a:endParaRPr>
              </a:p>
              <a:p>
                <a:pPr marL="0" indent="0" algn="ctr">
                  <a:lnSpc>
                    <a:spcPct val="15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3200" b="0" i="1" smtClean="0">
                          <a:solidFill>
                            <a:schemeClr val="tx2"/>
                          </a:solidFill>
                          <a:latin typeface="Cambria Math"/>
                          <a:ea typeface="Cambria Math"/>
                        </a:rPr>
                        <m:t>𝛼</m:t>
                      </m:r>
                      <m:r>
                        <a:rPr lang="fr-FR" sz="3200" b="0" i="1" smtClean="0">
                          <a:solidFill>
                            <a:schemeClr val="tx2"/>
                          </a:solidFill>
                          <a:latin typeface="Cambria Math"/>
                          <a:ea typeface="Cambria Math"/>
                        </a:rPr>
                        <m:t>=…</m:t>
                      </m:r>
                    </m:oMath>
                  </m:oMathPara>
                </a14:m>
                <a:endParaRPr lang="fr-FR" sz="3200" b="0" dirty="0" smtClean="0">
                  <a:solidFill>
                    <a:schemeClr val="tx2"/>
                  </a:solidFill>
                  <a:ea typeface="Cambria Math"/>
                </a:endParaRPr>
              </a:p>
              <a:p>
                <a:pPr marL="0" indent="0" algn="ctr">
                  <a:lnSpc>
                    <a:spcPct val="15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3200" b="0" i="1" smtClean="0">
                          <a:solidFill>
                            <a:schemeClr val="tx2"/>
                          </a:solidFill>
                          <a:latin typeface="Cambria Math"/>
                          <a:ea typeface="Cambria Math"/>
                        </a:rPr>
                        <m:t>𝛽</m:t>
                      </m:r>
                      <m:r>
                        <a:rPr lang="fr-FR" sz="3200" b="0" i="1" smtClean="0">
                          <a:solidFill>
                            <a:schemeClr val="tx2"/>
                          </a:solidFill>
                          <a:latin typeface="Cambria Math"/>
                          <a:ea typeface="Cambria Math"/>
                        </a:rPr>
                        <m:t>=…</m:t>
                      </m:r>
                    </m:oMath>
                  </m:oMathPara>
                </a14:m>
                <a:endParaRPr lang="fr-FR" sz="3200" b="0" dirty="0" smtClean="0">
                  <a:solidFill>
                    <a:schemeClr val="tx2"/>
                  </a:solidFill>
                </a:endParaRPr>
              </a:p>
              <a:p>
                <a:pPr marL="0" indent="0" algn="ctr">
                  <a:buNone/>
                </a:pPr>
                <a:endParaRPr lang="fr-FR" sz="3200" dirty="0" smtClean="0">
                  <a:solidFill>
                    <a:schemeClr val="tx2"/>
                  </a:solidFill>
                </a:endParaRP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t="-2083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218669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texte 2"/>
              <p:cNvSpPr>
                <a:spLocks noGrp="1"/>
              </p:cNvSpPr>
              <p:nvPr>
                <p:ph type="body" idx="1"/>
              </p:nvPr>
            </p:nvSpPr>
            <p:spPr>
              <a:xfrm>
                <a:off x="457200" y="1855248"/>
                <a:ext cx="8219256" cy="997688"/>
              </a:xfrm>
            </p:spPr>
            <p:txBody>
              <a:bodyPr/>
              <a:lstStyle/>
              <a:p>
                <a:pPr algn="ctr"/>
                <a:r>
                  <a:rPr lang="fr-FR" sz="3200" b="0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Cette </a:t>
                </a:r>
                <a:r>
                  <a:rPr lang="fr-FR" sz="3200" b="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parabole représente une fonction </a:t>
                </a:r>
                <a14:m>
                  <m:oMath xmlns:m="http://schemas.openxmlformats.org/officeDocument/2006/math">
                    <m:r>
                      <a:rPr lang="fr-FR" sz="3200" b="0" i="1">
                        <a:latin typeface="Cambria Math"/>
                        <a:ea typeface="Cambria Math" panose="02040503050406030204" pitchFamily="18" charset="0"/>
                      </a:rPr>
                      <m:t>𝑓</m:t>
                    </m:r>
                  </m:oMath>
                </a14:m>
                <a:r>
                  <a:rPr lang="fr-FR" sz="3200" b="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. Quelle est sa forme canonique ?</a:t>
                </a:r>
                <a:endParaRPr lang="fr-FR" sz="3200" b="0" dirty="0"/>
              </a:p>
            </p:txBody>
          </p:sp>
        </mc:Choice>
        <mc:Fallback xmlns="">
          <p:sp>
            <p:nvSpPr>
              <p:cNvPr id="3" name="Espace réservé du texte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457200" y="1855248"/>
                <a:ext cx="8219256" cy="997688"/>
              </a:xfrm>
              <a:blipFill rotWithShape="1">
                <a:blip r:embed="rId2"/>
                <a:stretch>
                  <a:fillRect t="-10976" b="-22561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Espace réservé du contenu 5"/>
              <p:cNvSpPr>
                <a:spLocks noGrp="1"/>
              </p:cNvSpPr>
              <p:nvPr>
                <p:ph sz="quarter" idx="4"/>
              </p:nvPr>
            </p:nvSpPr>
            <p:spPr>
              <a:xfrm>
                <a:off x="4645025" y="2996952"/>
                <a:ext cx="4041775" cy="3363368"/>
              </a:xfrm>
            </p:spPr>
            <p:txBody>
              <a:bodyPr>
                <a:normAutofit/>
              </a:bodyPr>
              <a:lstStyle/>
              <a:p>
                <a:pPr marL="0" indent="0">
                  <a:lnSpc>
                    <a:spcPct val="200000"/>
                  </a:lnSpc>
                  <a:buNone/>
                </a:pPr>
                <a:r>
                  <a:rPr lang="fr-FR" sz="2400" b="1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1 ) </a:t>
                </a:r>
                <a14:m>
                  <m:oMath xmlns:m="http://schemas.openxmlformats.org/officeDocument/2006/math">
                    <m:r>
                      <a:rPr lang="fr-FR" sz="2400" b="1" i="1" smtClean="0">
                        <a:latin typeface="Cambria Math"/>
                      </a:rPr>
                      <m:t>𝒇</m:t>
                    </m:r>
                    <m:d>
                      <m:dPr>
                        <m:ctrlPr>
                          <a:rPr lang="fr-FR" sz="2400" b="1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FR" sz="2400" b="1" i="1" smtClean="0">
                            <a:latin typeface="Cambria Math"/>
                          </a:rPr>
                          <m:t>𝒙</m:t>
                        </m:r>
                      </m:e>
                    </m:d>
                    <m:r>
                      <a:rPr lang="fr-FR" sz="2400" b="1" i="1" smtClean="0">
                        <a:latin typeface="Cambria Math"/>
                      </a:rPr>
                      <m:t>=−</m:t>
                    </m:r>
                    <m:r>
                      <a:rPr lang="fr-FR" sz="2400" b="1" i="1" smtClean="0">
                        <a:latin typeface="Cambria Math"/>
                      </a:rPr>
                      <m:t>𝟐</m:t>
                    </m:r>
                    <m:sSup>
                      <m:sSupPr>
                        <m:ctrlPr>
                          <a:rPr lang="fr-FR" sz="2400" b="1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fr-FR" sz="2400" b="1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fr-FR" sz="2400" b="1" i="1" smtClean="0">
                                <a:latin typeface="Cambria Math"/>
                              </a:rPr>
                              <m:t>𝒙</m:t>
                            </m:r>
                            <m:r>
                              <a:rPr lang="fr-FR" sz="2400" b="1" i="1" smtClean="0">
                                <a:latin typeface="Cambria Math"/>
                              </a:rPr>
                              <m:t>−</m:t>
                            </m:r>
                            <m:r>
                              <a:rPr lang="fr-FR" sz="2400" b="1" i="1" smtClean="0">
                                <a:latin typeface="Cambria Math"/>
                              </a:rPr>
                              <m:t>𝟏</m:t>
                            </m:r>
                          </m:e>
                        </m:d>
                      </m:e>
                      <m:sup>
                        <m:r>
                          <a:rPr lang="fr-FR" sz="2400" b="1" i="1" smtClean="0">
                            <a:latin typeface="Cambria Math"/>
                          </a:rPr>
                          <m:t>𝟐</m:t>
                        </m:r>
                      </m:sup>
                    </m:sSup>
                    <m:r>
                      <a:rPr lang="fr-FR" sz="2400" b="1" i="1" smtClean="0">
                        <a:latin typeface="Cambria Math"/>
                      </a:rPr>
                      <m:t>+</m:t>
                    </m:r>
                    <m:r>
                      <a:rPr lang="fr-FR" sz="2400" b="1" i="1" smtClean="0">
                        <a:latin typeface="Cambria Math"/>
                      </a:rPr>
                      <m:t>𝟐</m:t>
                    </m:r>
                  </m:oMath>
                </a14:m>
                <a:r>
                  <a:rPr lang="fr-FR" sz="2400" b="1" dirty="0" smtClean="0"/>
                  <a:t> </a:t>
                </a:r>
              </a:p>
              <a:p>
                <a:pPr marL="0" indent="0">
                  <a:lnSpc>
                    <a:spcPct val="200000"/>
                  </a:lnSpc>
                  <a:buNone/>
                </a:pPr>
                <a:r>
                  <a:rPr lang="fr-FR" sz="2400" b="1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2 </a:t>
                </a:r>
                <a:r>
                  <a:rPr lang="fr-FR" sz="2400" b="1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) </a:t>
                </a:r>
                <a14:m>
                  <m:oMath xmlns:m="http://schemas.openxmlformats.org/officeDocument/2006/math">
                    <m:r>
                      <a:rPr lang="fr-FR" sz="2400" b="1" i="1">
                        <a:latin typeface="Cambria Math"/>
                      </a:rPr>
                      <m:t>𝒇</m:t>
                    </m:r>
                    <m:d>
                      <m:dPr>
                        <m:ctrlPr>
                          <a:rPr lang="fr-FR" sz="2400" b="1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FR" sz="2400" b="1" i="1">
                            <a:latin typeface="Cambria Math"/>
                          </a:rPr>
                          <m:t>𝒙</m:t>
                        </m:r>
                      </m:e>
                    </m:d>
                    <m:r>
                      <a:rPr lang="fr-FR" sz="2400" b="1" i="1">
                        <a:latin typeface="Cambria Math"/>
                      </a:rPr>
                      <m:t>=</m:t>
                    </m:r>
                    <m:r>
                      <a:rPr lang="fr-FR" sz="2400" b="1" i="1">
                        <a:latin typeface="Cambria Math"/>
                      </a:rPr>
                      <m:t>𝟐</m:t>
                    </m:r>
                    <m:sSup>
                      <m:sSupPr>
                        <m:ctrlPr>
                          <a:rPr lang="fr-FR" sz="2400" b="1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fr-FR" sz="2400" b="1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fr-FR" sz="2400" b="1" i="1">
                                <a:latin typeface="Cambria Math"/>
                              </a:rPr>
                              <m:t>𝒙</m:t>
                            </m:r>
                            <m:r>
                              <a:rPr lang="fr-FR" sz="2400" b="1" i="1">
                                <a:latin typeface="Cambria Math"/>
                              </a:rPr>
                              <m:t>−</m:t>
                            </m:r>
                            <m:r>
                              <a:rPr lang="fr-FR" sz="2400" b="1" i="1">
                                <a:latin typeface="Cambria Math"/>
                              </a:rPr>
                              <m:t>𝟏</m:t>
                            </m:r>
                          </m:e>
                        </m:d>
                      </m:e>
                      <m:sup>
                        <m:r>
                          <a:rPr lang="fr-FR" sz="2400" b="1" i="1">
                            <a:latin typeface="Cambria Math"/>
                          </a:rPr>
                          <m:t>𝟐</m:t>
                        </m:r>
                      </m:sup>
                    </m:sSup>
                    <m:r>
                      <a:rPr lang="fr-FR" sz="2400" b="1" i="1" smtClean="0">
                        <a:latin typeface="Cambria Math"/>
                      </a:rPr>
                      <m:t>−</m:t>
                    </m:r>
                    <m:r>
                      <a:rPr lang="fr-FR" sz="2400" b="1" i="1">
                        <a:latin typeface="Cambria Math"/>
                      </a:rPr>
                      <m:t>𝟐</m:t>
                    </m:r>
                  </m:oMath>
                </a14:m>
                <a:r>
                  <a:rPr lang="fr-FR" sz="2400" b="1" dirty="0"/>
                  <a:t> </a:t>
                </a:r>
              </a:p>
              <a:p>
                <a:pPr marL="0" indent="0">
                  <a:lnSpc>
                    <a:spcPct val="200000"/>
                  </a:lnSpc>
                  <a:buNone/>
                </a:pPr>
                <a:r>
                  <a:rPr lang="fr-FR" sz="2400" b="1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3 </a:t>
                </a:r>
                <a:r>
                  <a:rPr lang="fr-FR" sz="2400" b="1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) </a:t>
                </a:r>
                <a14:m>
                  <m:oMath xmlns:m="http://schemas.openxmlformats.org/officeDocument/2006/math">
                    <m:r>
                      <a:rPr lang="fr-FR" sz="2400" b="1" i="1">
                        <a:latin typeface="Cambria Math"/>
                      </a:rPr>
                      <m:t>𝒇</m:t>
                    </m:r>
                    <m:d>
                      <m:dPr>
                        <m:ctrlPr>
                          <a:rPr lang="fr-FR" sz="2400" b="1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FR" sz="2400" b="1" i="1">
                            <a:latin typeface="Cambria Math"/>
                          </a:rPr>
                          <m:t>𝒙</m:t>
                        </m:r>
                      </m:e>
                    </m:d>
                    <m:r>
                      <a:rPr lang="fr-FR" sz="2400" b="1" i="1">
                        <a:latin typeface="Cambria Math"/>
                      </a:rPr>
                      <m:t>=</m:t>
                    </m:r>
                    <m:r>
                      <a:rPr lang="fr-FR" sz="2400" b="1" i="1">
                        <a:latin typeface="Cambria Math"/>
                      </a:rPr>
                      <m:t>𝟐</m:t>
                    </m:r>
                    <m:sSup>
                      <m:sSupPr>
                        <m:ctrlPr>
                          <a:rPr lang="fr-FR" sz="2400" b="1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fr-FR" sz="2400" b="1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fr-FR" sz="2400" b="1" i="1">
                                <a:latin typeface="Cambria Math"/>
                              </a:rPr>
                              <m:t>𝒙</m:t>
                            </m:r>
                            <m:r>
                              <a:rPr lang="fr-FR" sz="2400" b="1" i="1" smtClean="0">
                                <a:latin typeface="Cambria Math"/>
                              </a:rPr>
                              <m:t>+</m:t>
                            </m:r>
                            <m:r>
                              <a:rPr lang="fr-FR" sz="2400" b="1" i="1">
                                <a:latin typeface="Cambria Math"/>
                              </a:rPr>
                              <m:t>𝟏</m:t>
                            </m:r>
                          </m:e>
                        </m:d>
                      </m:e>
                      <m:sup>
                        <m:r>
                          <a:rPr lang="fr-FR" sz="2400" b="1" i="1">
                            <a:latin typeface="Cambria Math"/>
                          </a:rPr>
                          <m:t>𝟐</m:t>
                        </m:r>
                      </m:sup>
                    </m:sSup>
                    <m:r>
                      <a:rPr lang="fr-FR" sz="2400" b="1" i="1" smtClean="0">
                        <a:latin typeface="Cambria Math"/>
                      </a:rPr>
                      <m:t>−</m:t>
                    </m:r>
                    <m:r>
                      <a:rPr lang="fr-FR" sz="2400" b="1" i="1">
                        <a:latin typeface="Cambria Math"/>
                      </a:rPr>
                      <m:t>𝟐</m:t>
                    </m:r>
                  </m:oMath>
                </a14:m>
                <a:r>
                  <a:rPr lang="fr-FR" sz="2400" b="1" dirty="0"/>
                  <a:t> </a:t>
                </a:r>
              </a:p>
              <a:p>
                <a:pPr marL="0" indent="0">
                  <a:lnSpc>
                    <a:spcPct val="200000"/>
                  </a:lnSpc>
                  <a:buNone/>
                </a:pPr>
                <a:r>
                  <a:rPr lang="fr-FR" sz="2400" b="1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4 </a:t>
                </a:r>
                <a:r>
                  <a:rPr lang="fr-FR" sz="2400" b="1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) </a:t>
                </a:r>
                <a14:m>
                  <m:oMath xmlns:m="http://schemas.openxmlformats.org/officeDocument/2006/math">
                    <m:r>
                      <a:rPr lang="fr-FR" sz="2400" b="1" i="1">
                        <a:latin typeface="Cambria Math"/>
                      </a:rPr>
                      <m:t>𝒇</m:t>
                    </m:r>
                    <m:d>
                      <m:dPr>
                        <m:ctrlPr>
                          <a:rPr lang="fr-FR" sz="2400" b="1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FR" sz="2400" b="1" i="1">
                            <a:latin typeface="Cambria Math"/>
                          </a:rPr>
                          <m:t>𝒙</m:t>
                        </m:r>
                      </m:e>
                    </m:d>
                    <m:r>
                      <a:rPr lang="fr-FR" sz="2400" b="1" i="1">
                        <a:latin typeface="Cambria Math"/>
                      </a:rPr>
                      <m:t>=−</m:t>
                    </m:r>
                    <m:r>
                      <a:rPr lang="fr-FR" sz="2400" b="1" i="1">
                        <a:latin typeface="Cambria Math"/>
                      </a:rPr>
                      <m:t>𝟐</m:t>
                    </m:r>
                    <m:sSup>
                      <m:sSupPr>
                        <m:ctrlPr>
                          <a:rPr lang="fr-FR" sz="2400" b="1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fr-FR" sz="2400" b="1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fr-FR" sz="2400" b="1" i="1">
                                <a:latin typeface="Cambria Math"/>
                              </a:rPr>
                              <m:t>𝒙</m:t>
                            </m:r>
                            <m:r>
                              <a:rPr lang="fr-FR" sz="2400" b="1" i="1">
                                <a:latin typeface="Cambria Math"/>
                              </a:rPr>
                              <m:t>−</m:t>
                            </m:r>
                            <m:r>
                              <a:rPr lang="fr-FR" sz="2400" b="1" i="1">
                                <a:latin typeface="Cambria Math"/>
                              </a:rPr>
                              <m:t>𝟏</m:t>
                            </m:r>
                          </m:e>
                        </m:d>
                      </m:e>
                      <m:sup>
                        <m:r>
                          <a:rPr lang="fr-FR" sz="2400" b="1" i="1">
                            <a:latin typeface="Cambria Math"/>
                          </a:rPr>
                          <m:t>𝟐</m:t>
                        </m:r>
                      </m:sup>
                    </m:sSup>
                    <m:r>
                      <a:rPr lang="fr-FR" sz="2400" b="1" i="1" smtClean="0">
                        <a:latin typeface="Cambria Math"/>
                      </a:rPr>
                      <m:t>−</m:t>
                    </m:r>
                    <m:r>
                      <a:rPr lang="fr-FR" sz="2400" b="1" i="1">
                        <a:latin typeface="Cambria Math"/>
                      </a:rPr>
                      <m:t>𝟐</m:t>
                    </m:r>
                  </m:oMath>
                </a14:m>
                <a:r>
                  <a:rPr lang="fr-FR" sz="2400" b="1" dirty="0"/>
                  <a:t> </a:t>
                </a:r>
              </a:p>
              <a:p>
                <a:pPr marL="0" indent="0">
                  <a:buNone/>
                </a:pPr>
                <a:endParaRPr lang="fr-FR" sz="2400" b="1" dirty="0"/>
              </a:p>
            </p:txBody>
          </p:sp>
        </mc:Choice>
        <mc:Fallback xmlns="">
          <p:sp>
            <p:nvSpPr>
              <p:cNvPr id="6" name="Espace réservé du contenu 5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4"/>
              </p:nvPr>
            </p:nvSpPr>
            <p:spPr>
              <a:xfrm>
                <a:off x="4645025" y="2996952"/>
                <a:ext cx="4041775" cy="3363368"/>
              </a:xfrm>
              <a:blipFill rotWithShape="1">
                <a:blip r:embed="rId3"/>
                <a:stretch>
                  <a:fillRect l="-2413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itre 1"/>
          <p:cNvSpPr>
            <a:spLocks noGrp="1"/>
          </p:cNvSpPr>
          <p:nvPr>
            <p:ph type="title"/>
          </p:nvPr>
        </p:nvSpPr>
        <p:spPr/>
        <p:txBody>
          <a:bodyPr tIns="0">
            <a:normAutofit fontScale="90000"/>
          </a:bodyPr>
          <a:lstStyle/>
          <a:p>
            <a:pPr algn="ctr"/>
            <a: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  <a:t>Question </a:t>
            </a:r>
            <a:r>
              <a:rPr lang="fr-FR" sz="4000" b="1" u="sng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8</a:t>
            </a:r>
            <a:br>
              <a:rPr lang="fr-FR" sz="4000" b="1" u="sng" dirty="0" smtClean="0">
                <a:latin typeface="Cambria Math" panose="02040503050406030204" pitchFamily="18" charset="0"/>
                <a:ea typeface="Cambria Math" panose="02040503050406030204" pitchFamily="18" charset="0"/>
              </a:rPr>
            </a:br>
            <a:endParaRPr lang="fr-FR" sz="4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pic>
        <p:nvPicPr>
          <p:cNvPr id="10" name="Image 9"/>
          <p:cNvPicPr/>
          <p:nvPr/>
        </p:nvPicPr>
        <p:blipFill rotWithShape="1">
          <a:blip r:embed="rId4"/>
          <a:srcRect l="26468" t="2591" r="50043" b="31852"/>
          <a:stretch/>
        </p:blipFill>
        <p:spPr bwMode="auto">
          <a:xfrm>
            <a:off x="1115616" y="2924944"/>
            <a:ext cx="2797175" cy="348805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883075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tIns="0">
            <a:normAutofit fontScale="90000"/>
          </a:bodyPr>
          <a:lstStyle/>
          <a:p>
            <a:pPr algn="ctr"/>
            <a: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  <a:t>Question </a:t>
            </a:r>
            <a:r>
              <a:rPr lang="fr-FR" sz="4000" b="1" u="sng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9</a:t>
            </a:r>
            <a:br>
              <a:rPr lang="fr-FR" sz="4000" b="1" u="sng" dirty="0" smtClean="0">
                <a:latin typeface="Cambria Math" panose="02040503050406030204" pitchFamily="18" charset="0"/>
                <a:ea typeface="Cambria Math" panose="02040503050406030204" pitchFamily="18" charset="0"/>
              </a:rPr>
            </a:br>
            <a:endParaRPr lang="fr-FR" sz="4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 algn="ctr">
                  <a:buNone/>
                </a:pPr>
                <a:r>
                  <a:rPr lang="fr-FR" sz="3200" b="1" u="sng" dirty="0" smtClean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Choisir la bonne réponse</a:t>
                </a:r>
              </a:p>
              <a:p>
                <a:pPr marL="0" indent="0" algn="ctr">
                  <a:spcBef>
                    <a:spcPts val="1800"/>
                  </a:spcBef>
                  <a:buNone/>
                </a:pPr>
                <a:r>
                  <a:rPr lang="fr-FR" sz="3200" b="1" dirty="0" smtClean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L’équation </a:t>
                </a:r>
                <a14:m>
                  <m:oMath xmlns:m="http://schemas.openxmlformats.org/officeDocument/2006/math">
                    <m:r>
                      <a:rPr lang="fr-FR" sz="3200" b="1" i="1" smtClean="0">
                        <a:solidFill>
                          <a:srgbClr val="FF0000"/>
                        </a:solidFill>
                        <a:latin typeface="Cambria Math"/>
                        <a:ea typeface="Cambria Math" panose="02040503050406030204" pitchFamily="18" charset="0"/>
                      </a:rPr>
                      <m:t>𝟐</m:t>
                    </m:r>
                    <m:sSup>
                      <m:sSupPr>
                        <m:ctrlPr>
                          <a:rPr lang="fr-FR" sz="32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fr-FR" sz="3200" b="1" i="1" smtClean="0">
                            <a:solidFill>
                              <a:srgbClr val="FF0000"/>
                            </a:solidFill>
                            <a:latin typeface="Cambria Math"/>
                            <a:ea typeface="Cambria Math" panose="02040503050406030204" pitchFamily="18" charset="0"/>
                          </a:rPr>
                          <m:t>𝒙</m:t>
                        </m:r>
                      </m:e>
                      <m:sup>
                        <m:r>
                          <a:rPr lang="fr-FR" sz="3200" b="1" i="1" smtClean="0">
                            <a:solidFill>
                              <a:srgbClr val="FF0000"/>
                            </a:solidFill>
                            <a:latin typeface="Cambria Math"/>
                            <a:ea typeface="Cambria Math" panose="02040503050406030204" pitchFamily="18" charset="0"/>
                          </a:rPr>
                          <m:t>𝟐</m:t>
                        </m:r>
                      </m:sup>
                    </m:sSup>
                    <m:r>
                      <a:rPr lang="fr-FR" sz="3200" b="1" i="1" smtClean="0">
                        <a:solidFill>
                          <a:srgbClr val="FF0000"/>
                        </a:solidFill>
                        <a:latin typeface="Cambria Math"/>
                        <a:ea typeface="Cambria Math" panose="02040503050406030204" pitchFamily="18" charset="0"/>
                      </a:rPr>
                      <m:t>−</m:t>
                    </m:r>
                    <m:r>
                      <a:rPr lang="fr-FR" sz="3200" b="1" i="1" smtClean="0">
                        <a:solidFill>
                          <a:srgbClr val="FF0000"/>
                        </a:solidFill>
                        <a:latin typeface="Cambria Math"/>
                        <a:ea typeface="Cambria Math" panose="02040503050406030204" pitchFamily="18" charset="0"/>
                      </a:rPr>
                      <m:t>𝟖</m:t>
                    </m:r>
                    <m:r>
                      <a:rPr lang="fr-FR" sz="3200" b="1" i="1" smtClean="0">
                        <a:solidFill>
                          <a:srgbClr val="FF0000"/>
                        </a:solidFill>
                        <a:latin typeface="Cambria Math"/>
                        <a:ea typeface="Cambria Math" panose="02040503050406030204" pitchFamily="18" charset="0"/>
                      </a:rPr>
                      <m:t>𝒙</m:t>
                    </m:r>
                    <m:r>
                      <a:rPr lang="fr-FR" sz="3200" b="1" i="1" smtClean="0">
                        <a:solidFill>
                          <a:srgbClr val="FF0000"/>
                        </a:solidFill>
                        <a:latin typeface="Cambria Math"/>
                        <a:ea typeface="Cambria Math" panose="02040503050406030204" pitchFamily="18" charset="0"/>
                      </a:rPr>
                      <m:t>=</m:t>
                    </m:r>
                    <m:r>
                      <a:rPr lang="fr-FR" sz="3200" b="1" i="1" smtClean="0">
                        <a:solidFill>
                          <a:srgbClr val="FF0000"/>
                        </a:solidFill>
                        <a:latin typeface="Cambria Math"/>
                        <a:ea typeface="Cambria Math" panose="02040503050406030204" pitchFamily="18" charset="0"/>
                      </a:rPr>
                      <m:t>𝟎</m:t>
                    </m:r>
                  </m:oMath>
                </a14:m>
                <a:r>
                  <a:rPr lang="fr-FR" sz="3200" b="1" dirty="0" smtClean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a :</a:t>
                </a:r>
              </a:p>
              <a:p>
                <a:pPr marL="360000" indent="0" algn="just">
                  <a:spcBef>
                    <a:spcPts val="2400"/>
                  </a:spcBef>
                  <a:buNone/>
                </a:pPr>
                <a:r>
                  <a:rPr lang="fr-FR" sz="3200" dirty="0" smtClean="0">
                    <a:solidFill>
                      <a:schemeClr val="tx2"/>
                    </a:solidFill>
                    <a:latin typeface="Times New Roman"/>
                    <a:ea typeface="Cambria Math" panose="02040503050406030204" pitchFamily="18" charset="0"/>
                    <a:cs typeface="Times New Roman"/>
                  </a:rPr>
                  <a:t>● </a:t>
                </a:r>
                <a:r>
                  <a:rPr lang="fr-FR" sz="3200" dirty="0" smtClean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pour solutions les réels </a:t>
                </a:r>
                <a14:m>
                  <m:oMath xmlns:m="http://schemas.openxmlformats.org/officeDocument/2006/math">
                    <m:r>
                      <a:rPr lang="fr-FR" sz="3200" i="1">
                        <a:solidFill>
                          <a:schemeClr val="tx2"/>
                        </a:solidFill>
                        <a:latin typeface="Cambria Math"/>
                        <a:ea typeface="Cambria Math" panose="02040503050406030204" pitchFamily="18" charset="0"/>
                      </a:rPr>
                      <m:t>0</m:t>
                    </m:r>
                  </m:oMath>
                </a14:m>
                <a:r>
                  <a:rPr lang="fr-FR" sz="3200" b="1" dirty="0">
                    <a:solidFill>
                      <a:schemeClr val="tx2"/>
                    </a:solidFill>
                    <a:latin typeface="Times New Roman"/>
                    <a:ea typeface="Cambria Math" panose="02040503050406030204" pitchFamily="18" charset="0"/>
                    <a:cs typeface="Times New Roman"/>
                  </a:rPr>
                  <a:t> </a:t>
                </a:r>
                <a: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  <a:cs typeface="Times New Roman"/>
                  </a:rPr>
                  <a:t>et</a:t>
                </a:r>
                <a:r>
                  <a:rPr lang="fr-FR" sz="3200" dirty="0" smtClean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fr-FR" sz="3200" b="0" i="1" smtClean="0">
                        <a:solidFill>
                          <a:schemeClr val="tx2"/>
                        </a:solidFill>
                        <a:latin typeface="Cambria Math"/>
                        <a:ea typeface="Cambria Math" panose="02040503050406030204" pitchFamily="18" charset="0"/>
                      </a:rPr>
                      <m:t>−</m:t>
                    </m:r>
                    <m:r>
                      <a:rPr lang="fr-FR" sz="3200" i="1">
                        <a:solidFill>
                          <a:schemeClr val="tx2"/>
                        </a:solidFill>
                        <a:latin typeface="Cambria Math"/>
                        <a:ea typeface="Cambria Math" panose="02040503050406030204" pitchFamily="18" charset="0"/>
                        <a:cs typeface="Times New Roman"/>
                      </a:rPr>
                      <m:t>4</m:t>
                    </m:r>
                  </m:oMath>
                </a14:m>
                <a:r>
                  <a:rPr lang="fr-FR" sz="3200" dirty="0" smtClean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;</a:t>
                </a:r>
              </a:p>
              <a:p>
                <a:pPr marL="360000" indent="0" algn="just">
                  <a:buNone/>
                </a:pPr>
                <a:r>
                  <a:rPr lang="fr-FR" sz="3200" dirty="0" smtClean="0">
                    <a:solidFill>
                      <a:schemeClr val="tx2"/>
                    </a:solidFill>
                    <a:latin typeface="Times New Roman"/>
                    <a:ea typeface="Cambria Math" panose="02040503050406030204" pitchFamily="18" charset="0"/>
                    <a:cs typeface="Times New Roman"/>
                  </a:rPr>
                  <a:t>● </a:t>
                </a:r>
                <a:r>
                  <a:rPr lang="fr-FR" sz="3200" dirty="0" smtClean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une unique solution, le réel</a:t>
                </a:r>
                <a:r>
                  <a:rPr lang="fr-FR" sz="3200" dirty="0" smtClean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  <a:cs typeface="Times New Roman"/>
                  </a:rPr>
                  <a:t> </a:t>
                </a:r>
                <a14:m>
                  <m:oMath xmlns:m="http://schemas.openxmlformats.org/officeDocument/2006/math">
                    <m:r>
                      <a:rPr lang="fr-FR" sz="3200" i="1">
                        <a:solidFill>
                          <a:schemeClr val="tx2"/>
                        </a:solidFill>
                        <a:latin typeface="Cambria Math"/>
                        <a:ea typeface="Cambria Math" panose="02040503050406030204" pitchFamily="18" charset="0"/>
                        <a:cs typeface="Times New Roman"/>
                      </a:rPr>
                      <m:t>4</m:t>
                    </m:r>
                  </m:oMath>
                </a14:m>
                <a: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;</a:t>
                </a:r>
              </a:p>
              <a:p>
                <a:pPr marL="360000" indent="0" algn="just">
                  <a:buNone/>
                </a:pPr>
                <a:r>
                  <a:rPr lang="fr-FR" sz="3200" dirty="0">
                    <a:solidFill>
                      <a:schemeClr val="tx2"/>
                    </a:solidFill>
                    <a:latin typeface="Times New Roman"/>
                    <a:ea typeface="Cambria Math" panose="02040503050406030204" pitchFamily="18" charset="0"/>
                    <a:cs typeface="Times New Roman"/>
                  </a:rPr>
                  <a:t>● </a:t>
                </a:r>
                <a:r>
                  <a:rPr lang="fr-FR" sz="3200" dirty="0" smtClean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deux solutions, </a:t>
                </a:r>
                <a: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les réels </a:t>
                </a:r>
                <a14:m>
                  <m:oMath xmlns:m="http://schemas.openxmlformats.org/officeDocument/2006/math">
                    <m:r>
                      <a:rPr lang="fr-FR" sz="3200" b="0" i="1" smtClean="0">
                        <a:solidFill>
                          <a:schemeClr val="tx2"/>
                        </a:solidFill>
                        <a:latin typeface="Cambria Math"/>
                        <a:ea typeface="Cambria Math" panose="02040503050406030204" pitchFamily="18" charset="0"/>
                      </a:rPr>
                      <m:t>0</m:t>
                    </m:r>
                  </m:oMath>
                </a14:m>
                <a:r>
                  <a:rPr lang="fr-FR" sz="3200" b="1" dirty="0">
                    <a:solidFill>
                      <a:schemeClr val="tx2"/>
                    </a:solidFill>
                    <a:latin typeface="Times New Roman"/>
                    <a:ea typeface="Cambria Math" panose="02040503050406030204" pitchFamily="18" charset="0"/>
                    <a:cs typeface="Times New Roman"/>
                  </a:rPr>
                  <a:t> </a:t>
                </a:r>
                <a: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  <a:cs typeface="Times New Roman"/>
                  </a:rPr>
                  <a:t>et </a:t>
                </a:r>
                <a14:m>
                  <m:oMath xmlns:m="http://schemas.openxmlformats.org/officeDocument/2006/math">
                    <m:r>
                      <a:rPr lang="fr-FR" sz="3200" i="1">
                        <a:solidFill>
                          <a:schemeClr val="tx2"/>
                        </a:solidFill>
                        <a:latin typeface="Cambria Math"/>
                        <a:ea typeface="Cambria Math" panose="02040503050406030204" pitchFamily="18" charset="0"/>
                        <a:cs typeface="Times New Roman"/>
                      </a:rPr>
                      <m:t>4</m:t>
                    </m:r>
                  </m:oMath>
                </a14:m>
                <a: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;</a:t>
                </a:r>
              </a:p>
              <a:p>
                <a:pPr marL="360000" indent="0" algn="just">
                  <a:buNone/>
                </a:pPr>
                <a:r>
                  <a:rPr lang="fr-FR" sz="3200" dirty="0">
                    <a:solidFill>
                      <a:schemeClr val="tx2"/>
                    </a:solidFill>
                    <a:latin typeface="Times New Roman"/>
                    <a:ea typeface="Cambria Math" panose="02040503050406030204" pitchFamily="18" charset="0"/>
                    <a:cs typeface="Times New Roman"/>
                  </a:rPr>
                  <a:t>● </a:t>
                </a:r>
                <a:r>
                  <a:rPr lang="fr-FR" sz="3200" dirty="0" smtClean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une infinité de solutions.</a:t>
                </a: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3200" dirty="0" smtClean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3600" b="1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t="-1806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414163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tIns="0">
            <a:normAutofit fontScale="90000"/>
          </a:bodyPr>
          <a:lstStyle/>
          <a:p>
            <a:pPr algn="ctr"/>
            <a: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  <a:t>Question </a:t>
            </a:r>
            <a:r>
              <a:rPr lang="fr-FR" sz="4000" b="1" u="sng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10</a:t>
            </a:r>
            <a:br>
              <a:rPr lang="fr-FR" sz="4000" b="1" u="sng" dirty="0" smtClean="0">
                <a:latin typeface="Cambria Math" panose="02040503050406030204" pitchFamily="18" charset="0"/>
                <a:ea typeface="Cambria Math" panose="02040503050406030204" pitchFamily="18" charset="0"/>
              </a:rPr>
            </a:br>
            <a:endParaRPr lang="fr-FR" sz="4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 algn="ctr">
                  <a:buNone/>
                </a:pPr>
                <a:r>
                  <a:rPr lang="fr-FR" sz="3200" b="1" u="sng" dirty="0" smtClean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Choisir la bonne réponse</a:t>
                </a:r>
              </a:p>
              <a:p>
                <a:pPr marL="0" indent="0" algn="ctr">
                  <a:spcBef>
                    <a:spcPts val="1800"/>
                  </a:spcBef>
                  <a:buNone/>
                </a:pPr>
                <a:r>
                  <a:rPr lang="fr-FR" sz="3200" b="1" dirty="0" smtClean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L’équation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fr-FR" sz="32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fr-FR" sz="3200" b="1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fr-FR" sz="3200" b="1" i="1" smtClean="0">
                                <a:solidFill>
                                  <a:srgbClr val="FF0000"/>
                                </a:solidFill>
                                <a:latin typeface="Cambria Math"/>
                                <a:ea typeface="Cambria Math" panose="02040503050406030204" pitchFamily="18" charset="0"/>
                              </a:rPr>
                              <m:t>𝒙</m:t>
                            </m:r>
                            <m:r>
                              <a:rPr lang="fr-FR" sz="3200" b="1" i="1" smtClean="0">
                                <a:solidFill>
                                  <a:srgbClr val="FF0000"/>
                                </a:solidFill>
                                <a:latin typeface="Cambria Math"/>
                                <a:ea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fr-FR" sz="3200" b="1" i="1" smtClean="0">
                                <a:solidFill>
                                  <a:srgbClr val="FF0000"/>
                                </a:solidFill>
                                <a:latin typeface="Cambria Math"/>
                                <a:ea typeface="Cambria Math" panose="02040503050406030204" pitchFamily="18" charset="0"/>
                              </a:rPr>
                              <m:t>𝟓</m:t>
                            </m:r>
                          </m:e>
                        </m:d>
                      </m:e>
                      <m:sup>
                        <m:r>
                          <a:rPr lang="fr-FR" sz="3200" b="1" i="1" smtClean="0">
                            <a:solidFill>
                              <a:srgbClr val="FF0000"/>
                            </a:solidFill>
                            <a:latin typeface="Cambria Math"/>
                            <a:ea typeface="Cambria Math" panose="02040503050406030204" pitchFamily="18" charset="0"/>
                          </a:rPr>
                          <m:t>𝟐</m:t>
                        </m:r>
                      </m:sup>
                    </m:sSup>
                    <m:r>
                      <a:rPr lang="fr-FR" sz="3200" b="1" i="1" smtClean="0">
                        <a:solidFill>
                          <a:srgbClr val="FF0000"/>
                        </a:solidFill>
                        <a:latin typeface="Cambria Math"/>
                        <a:ea typeface="Cambria Math" panose="02040503050406030204" pitchFamily="18" charset="0"/>
                      </a:rPr>
                      <m:t>=</m:t>
                    </m:r>
                    <m:r>
                      <a:rPr lang="fr-FR" sz="3200" b="1" i="1" smtClean="0">
                        <a:solidFill>
                          <a:srgbClr val="FF0000"/>
                        </a:solidFill>
                        <a:latin typeface="Cambria Math"/>
                        <a:ea typeface="Cambria Math" panose="02040503050406030204" pitchFamily="18" charset="0"/>
                      </a:rPr>
                      <m:t>𝟏𝟔</m:t>
                    </m:r>
                  </m:oMath>
                </a14:m>
                <a:r>
                  <a:rPr lang="fr-FR" sz="3200" b="1" dirty="0" smtClean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a :</a:t>
                </a:r>
              </a:p>
              <a:p>
                <a:pPr marL="360000" indent="0" algn="just">
                  <a:buNone/>
                </a:pPr>
                <a:endParaRPr lang="fr-FR" sz="3200" dirty="0" smtClean="0">
                  <a:solidFill>
                    <a:schemeClr val="tx2"/>
                  </a:solidFill>
                  <a:latin typeface="Times New Roman"/>
                  <a:ea typeface="Cambria Math" panose="02040503050406030204" pitchFamily="18" charset="0"/>
                  <a:cs typeface="Times New Roman"/>
                </a:endParaRPr>
              </a:p>
              <a:p>
                <a:pPr marL="360000" indent="0" algn="just">
                  <a:buNone/>
                </a:pPr>
                <a:r>
                  <a:rPr lang="fr-FR" sz="3200" dirty="0" smtClean="0">
                    <a:solidFill>
                      <a:schemeClr val="tx2"/>
                    </a:solidFill>
                    <a:latin typeface="Times New Roman"/>
                    <a:ea typeface="Cambria Math" panose="02040503050406030204" pitchFamily="18" charset="0"/>
                    <a:cs typeface="Times New Roman"/>
                  </a:rPr>
                  <a:t>● </a:t>
                </a:r>
                <a: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deux solutions, les réels </a:t>
                </a:r>
                <a14:m>
                  <m:oMath xmlns:m="http://schemas.openxmlformats.org/officeDocument/2006/math">
                    <m:r>
                      <a:rPr lang="fr-FR" sz="3200" b="0" i="1" smtClean="0">
                        <a:solidFill>
                          <a:schemeClr val="tx2"/>
                        </a:solidFill>
                        <a:latin typeface="Cambria Math"/>
                        <a:ea typeface="Cambria Math" panose="02040503050406030204" pitchFamily="18" charset="0"/>
                      </a:rPr>
                      <m:t>1</m:t>
                    </m:r>
                  </m:oMath>
                </a14:m>
                <a:r>
                  <a:rPr lang="fr-FR" sz="3200" b="1" dirty="0">
                    <a:solidFill>
                      <a:schemeClr val="tx2"/>
                    </a:solidFill>
                    <a:latin typeface="Times New Roman"/>
                    <a:ea typeface="Cambria Math" panose="02040503050406030204" pitchFamily="18" charset="0"/>
                    <a:cs typeface="Times New Roman"/>
                  </a:rPr>
                  <a:t> </a:t>
                </a:r>
                <a: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  <a:cs typeface="Times New Roman"/>
                  </a:rPr>
                  <a:t>et </a:t>
                </a:r>
                <a14:m>
                  <m:oMath xmlns:m="http://schemas.openxmlformats.org/officeDocument/2006/math">
                    <m:r>
                      <a:rPr lang="fr-FR" sz="3200" b="0" i="1" smtClean="0">
                        <a:solidFill>
                          <a:schemeClr val="tx2"/>
                        </a:solidFill>
                        <a:latin typeface="Cambria Math"/>
                        <a:ea typeface="Cambria Math" panose="02040503050406030204" pitchFamily="18" charset="0"/>
                        <a:cs typeface="Times New Roman"/>
                      </a:rPr>
                      <m:t>9</m:t>
                    </m:r>
                  </m:oMath>
                </a14:m>
                <a: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;</a:t>
                </a:r>
              </a:p>
              <a:p>
                <a:pPr marL="360000" indent="0" algn="just">
                  <a:buNone/>
                </a:pPr>
                <a:r>
                  <a:rPr lang="fr-FR" sz="3200" dirty="0" smtClean="0">
                    <a:solidFill>
                      <a:schemeClr val="tx2"/>
                    </a:solidFill>
                    <a:latin typeface="Times New Roman"/>
                    <a:ea typeface="Cambria Math" panose="02040503050406030204" pitchFamily="18" charset="0"/>
                    <a:cs typeface="Times New Roman"/>
                  </a:rPr>
                  <a:t>● </a:t>
                </a:r>
                <a: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deux solutions, les réels </a:t>
                </a:r>
                <a14:m>
                  <m:oMath xmlns:m="http://schemas.openxmlformats.org/officeDocument/2006/math">
                    <m:r>
                      <a:rPr lang="fr-FR" sz="3200" b="0" i="1" smtClean="0">
                        <a:solidFill>
                          <a:schemeClr val="tx2"/>
                        </a:solidFill>
                        <a:latin typeface="Cambria Math"/>
                        <a:ea typeface="Cambria Math" panose="02040503050406030204" pitchFamily="18" charset="0"/>
                      </a:rPr>
                      <m:t>−4</m:t>
                    </m:r>
                  </m:oMath>
                </a14:m>
                <a:r>
                  <a:rPr lang="fr-FR" sz="3200" b="1" dirty="0">
                    <a:solidFill>
                      <a:schemeClr val="tx2"/>
                    </a:solidFill>
                    <a:latin typeface="Times New Roman"/>
                    <a:ea typeface="Cambria Math" panose="02040503050406030204" pitchFamily="18" charset="0"/>
                    <a:cs typeface="Times New Roman"/>
                  </a:rPr>
                  <a:t> </a:t>
                </a:r>
                <a: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  <a:cs typeface="Times New Roman"/>
                  </a:rPr>
                  <a:t>et </a:t>
                </a:r>
                <a14:m>
                  <m:oMath xmlns:m="http://schemas.openxmlformats.org/officeDocument/2006/math">
                    <m:r>
                      <a:rPr lang="fr-FR" sz="3200" b="0" i="1" smtClean="0">
                        <a:solidFill>
                          <a:schemeClr val="tx2"/>
                        </a:solidFill>
                        <a:latin typeface="Cambria Math"/>
                        <a:ea typeface="Cambria Math" panose="02040503050406030204" pitchFamily="18" charset="0"/>
                        <a:cs typeface="Times New Roman"/>
                      </a:rPr>
                      <m:t>4</m:t>
                    </m:r>
                  </m:oMath>
                </a14:m>
                <a: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</a:t>
                </a:r>
                <a:r>
                  <a:rPr lang="fr-FR" sz="3200" dirty="0" smtClean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;</a:t>
                </a:r>
              </a:p>
              <a:p>
                <a:pPr marL="360000" indent="0" algn="just">
                  <a:buNone/>
                </a:pPr>
                <a:r>
                  <a:rPr lang="fr-FR" sz="3200" dirty="0" smtClean="0">
                    <a:solidFill>
                      <a:schemeClr val="tx2"/>
                    </a:solidFill>
                    <a:latin typeface="Times New Roman"/>
                    <a:ea typeface="Cambria Math" panose="02040503050406030204" pitchFamily="18" charset="0"/>
                    <a:cs typeface="Times New Roman"/>
                  </a:rPr>
                  <a:t>● </a:t>
                </a:r>
                <a: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une seule solution, le réel</a:t>
                </a:r>
                <a: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  <a:cs typeface="Times New Roman"/>
                  </a:rPr>
                  <a:t> </a:t>
                </a:r>
                <a14:m>
                  <m:oMath xmlns:m="http://schemas.openxmlformats.org/officeDocument/2006/math">
                    <m:r>
                      <a:rPr lang="fr-FR" sz="3200" i="1">
                        <a:solidFill>
                          <a:schemeClr val="tx2"/>
                        </a:solidFill>
                        <a:latin typeface="Cambria Math"/>
                        <a:ea typeface="Cambria Math" panose="02040503050406030204" pitchFamily="18" charset="0"/>
                        <a:cs typeface="Times New Roman"/>
                      </a:rPr>
                      <m:t>9</m:t>
                    </m:r>
                  </m:oMath>
                </a14:m>
                <a:r>
                  <a:rPr lang="fr-FR" sz="3200" dirty="0" smtClean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.</a:t>
                </a: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3200" dirty="0" smtClean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3600" b="1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t="-1806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119848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 anchor="ctr">
            <a:normAutofit/>
          </a:bodyPr>
          <a:lstStyle/>
          <a:p>
            <a:pPr algn="ctr"/>
            <a:r>
              <a:rPr lang="fr-FR" sz="8900" dirty="0" smtClean="0"/>
              <a:t>Correction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677744" y="4124672"/>
            <a:ext cx="7854696" cy="1752600"/>
          </a:xfrm>
        </p:spPr>
        <p:txBody>
          <a:bodyPr anchor="ctr"/>
          <a:lstStyle/>
          <a:p>
            <a:pPr algn="ctr"/>
            <a:r>
              <a:rPr lang="fr-FR" dirty="0" smtClean="0">
                <a:latin typeface="+mj-lt"/>
              </a:rPr>
              <a:t>Activités mentales et automatismes en classe de première</a:t>
            </a:r>
          </a:p>
          <a:p>
            <a:pPr algn="ctr"/>
            <a:r>
              <a:rPr lang="fr-FR" dirty="0" smtClean="0">
                <a:latin typeface="+mj-lt"/>
              </a:rPr>
              <a:t>IREM de Clermont-Ferrand</a:t>
            </a:r>
            <a:endParaRPr lang="fr-FR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831227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anchor="ctr">
            <a:noAutofit/>
          </a:bodyPr>
          <a:lstStyle/>
          <a:p>
            <a:pPr algn="ctr"/>
            <a:r>
              <a:rPr lang="fr-FR" sz="3200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/>
            </a:r>
            <a:br>
              <a:rPr lang="fr-FR" sz="3200" dirty="0" smtClean="0">
                <a:latin typeface="Cambria Math" panose="02040503050406030204" pitchFamily="18" charset="0"/>
                <a:ea typeface="Cambria Math" panose="02040503050406030204" pitchFamily="18" charset="0"/>
              </a:rPr>
            </a:br>
            <a:r>
              <a:rPr lang="fr-FR" sz="3200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Dans les trois questions suivantes :</a:t>
            </a:r>
            <a:r>
              <a:rPr lang="fr-FR" sz="3200" dirty="0">
                <a:latin typeface="Cambria Math" panose="02040503050406030204" pitchFamily="18" charset="0"/>
                <a:ea typeface="Cambria Math" panose="02040503050406030204" pitchFamily="18" charset="0"/>
              </a:rPr>
              <a:t/>
            </a:r>
            <a:br>
              <a:rPr lang="fr-FR" sz="3200" dirty="0">
                <a:latin typeface="Cambria Math" panose="02040503050406030204" pitchFamily="18" charset="0"/>
                <a:ea typeface="Cambria Math" panose="02040503050406030204" pitchFamily="18" charset="0"/>
              </a:rPr>
            </a:br>
            <a:endParaRPr lang="fr-FR" sz="3200" dirty="0">
              <a:solidFill>
                <a:schemeClr val="tx2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fr-FR" sz="3200" dirty="0" smtClean="0">
                <a:solidFill>
                  <a:schemeClr val="tx2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Répondre par VRAI ou FAUX</a:t>
            </a:r>
            <a:endParaRPr lang="fr-FR" sz="3200" dirty="0">
              <a:solidFill>
                <a:schemeClr val="tx2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70930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tIns="0">
            <a:normAutofit fontScale="90000"/>
          </a:bodyPr>
          <a:lstStyle/>
          <a:p>
            <a:pPr algn="ctr"/>
            <a: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  <a:t>Question </a:t>
            </a:r>
            <a:r>
              <a:rPr lang="fr-FR" sz="4000" b="1" u="sng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1</a:t>
            </a:r>
            <a:br>
              <a:rPr lang="fr-FR" sz="4000" b="1" u="sng" dirty="0" smtClean="0">
                <a:latin typeface="Cambria Math" panose="02040503050406030204" pitchFamily="18" charset="0"/>
                <a:ea typeface="Cambria Math" panose="02040503050406030204" pitchFamily="18" charset="0"/>
              </a:rPr>
            </a:br>
            <a:endParaRPr lang="fr-FR" sz="4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 algn="ctr">
                  <a:lnSpc>
                    <a:spcPct val="160000"/>
                  </a:lnSpc>
                  <a:buNone/>
                </a:pPr>
                <a:r>
                  <a:rPr lang="fr-FR" sz="3200" dirty="0" smtClean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La fonction </a:t>
                </a:r>
                <a14:m>
                  <m:oMath xmlns:m="http://schemas.openxmlformats.org/officeDocument/2006/math">
                    <m:r>
                      <a:rPr lang="fr-FR" sz="3200" b="0" i="1" smtClean="0">
                        <a:solidFill>
                          <a:schemeClr val="tx2"/>
                        </a:solidFill>
                        <a:latin typeface="Cambria Math"/>
                        <a:ea typeface="Cambria Math" panose="02040503050406030204" pitchFamily="18" charset="0"/>
                      </a:rPr>
                      <m:t>𝑓</m:t>
                    </m:r>
                  </m:oMath>
                </a14:m>
                <a:r>
                  <a:rPr lang="fr-FR" sz="3200" dirty="0" smtClean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définie sur </a:t>
                </a:r>
                <a14:m>
                  <m:oMath xmlns:m="http://schemas.openxmlformats.org/officeDocument/2006/math">
                    <m:r>
                      <a:rPr lang="fr-FR" sz="3200" i="1" smtClean="0">
                        <a:solidFill>
                          <a:schemeClr val="tx2"/>
                        </a:solidFill>
                        <a:latin typeface="Cambria Math"/>
                        <a:ea typeface="Cambria Math"/>
                      </a:rPr>
                      <m:t>ℝ</m:t>
                    </m:r>
                  </m:oMath>
                </a14:m>
                <a:r>
                  <a:rPr lang="fr-FR" sz="3200" dirty="0" smtClean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par :</a:t>
                </a:r>
              </a:p>
              <a:p>
                <a:pPr marL="0" indent="0" algn="ctr">
                  <a:lnSpc>
                    <a:spcPct val="160000"/>
                  </a:lnSpc>
                  <a:buNone/>
                </a:pPr>
                <a14:m>
                  <m:oMath xmlns:m="http://schemas.openxmlformats.org/officeDocument/2006/math">
                    <m:r>
                      <a:rPr lang="fr-FR" sz="3200" b="0" i="1" smtClean="0">
                        <a:solidFill>
                          <a:schemeClr val="tx2"/>
                        </a:solidFill>
                        <a:latin typeface="Cambria Math"/>
                        <a:ea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fr-FR" sz="32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FR" sz="3200" b="0" i="1" smtClean="0">
                            <a:solidFill>
                              <a:schemeClr val="tx2"/>
                            </a:solidFill>
                            <a:latin typeface="Cambria Math"/>
                            <a:ea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fr-FR" sz="3200" b="0" i="1" smtClean="0">
                        <a:solidFill>
                          <a:schemeClr val="tx2"/>
                        </a:solidFill>
                        <a:latin typeface="Cambria Math"/>
                        <a:ea typeface="Cambria Math" panose="02040503050406030204" pitchFamily="18" charset="0"/>
                      </a:rPr>
                      <m:t>=−</m:t>
                    </m:r>
                    <m:sSup>
                      <m:sSupPr>
                        <m:ctrlPr>
                          <a:rPr lang="fr-FR" sz="32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fr-FR" sz="3200" b="0" i="1" smtClean="0">
                            <a:solidFill>
                              <a:schemeClr val="tx2"/>
                            </a:solidFill>
                            <a:latin typeface="Cambria Math"/>
                            <a:ea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fr-FR" sz="3200" b="0" i="1" smtClean="0">
                            <a:solidFill>
                              <a:schemeClr val="tx2"/>
                            </a:solidFill>
                            <a:latin typeface="Cambria Math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fr-FR" sz="3200" b="0" i="1" smtClean="0">
                        <a:solidFill>
                          <a:schemeClr val="tx2"/>
                        </a:solidFill>
                        <a:latin typeface="Cambria Math"/>
                        <a:ea typeface="Cambria Math" panose="02040503050406030204" pitchFamily="18" charset="0"/>
                      </a:rPr>
                      <m:t>+</m:t>
                    </m:r>
                    <m:r>
                      <a:rPr lang="fr-FR" sz="3200" b="0" i="1" smtClean="0">
                        <a:solidFill>
                          <a:schemeClr val="tx2"/>
                        </a:solidFill>
                        <a:latin typeface="Cambria Math"/>
                        <a:ea typeface="Cambria Math" panose="02040503050406030204" pitchFamily="18" charset="0"/>
                      </a:rPr>
                      <m:t>𝑥</m:t>
                    </m:r>
                    <m:r>
                      <a:rPr lang="fr-FR" sz="3200" b="0" i="1" smtClean="0">
                        <a:solidFill>
                          <a:schemeClr val="tx2"/>
                        </a:solidFill>
                        <a:latin typeface="Cambria Math"/>
                        <a:ea typeface="Cambria Math" panose="02040503050406030204" pitchFamily="18" charset="0"/>
                      </a:rPr>
                      <m:t>+6</m:t>
                    </m:r>
                  </m:oMath>
                </a14:m>
                <a:r>
                  <a:rPr lang="fr-FR" sz="3200" dirty="0" smtClean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</a:t>
                </a:r>
              </a:p>
              <a:p>
                <a:pPr marL="0" indent="0" algn="ctr">
                  <a:lnSpc>
                    <a:spcPct val="160000"/>
                  </a:lnSpc>
                  <a:buNone/>
                </a:pPr>
                <a:r>
                  <a:rPr lang="fr-FR" sz="3200" dirty="0" smtClean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est d’abord décroissante, puis croissante.</a:t>
                </a: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lnSpc>
                    <a:spcPct val="160000"/>
                  </a:lnSpc>
                  <a:buNone/>
                </a:pPr>
                <a:r>
                  <a:rPr lang="fr-FR" sz="3600" b="1" dirty="0" smtClean="0">
                    <a:solidFill>
                      <a:srgbClr val="FF000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FAUX</a:t>
                </a:r>
                <a:r>
                  <a:rPr lang="fr-FR" sz="3600" dirty="0" smtClean="0">
                    <a:solidFill>
                      <a:srgbClr val="FF000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             car </a:t>
                </a:r>
                <a14:m>
                  <m:oMath xmlns:m="http://schemas.openxmlformats.org/officeDocument/2006/math">
                    <m:r>
                      <a:rPr lang="fr-FR" sz="3600" i="1">
                        <a:solidFill>
                          <a:srgbClr val="FF0000"/>
                        </a:solidFill>
                        <a:latin typeface="Cambria Math"/>
                        <a:ea typeface="Cambria Math" panose="02040503050406030204" pitchFamily="18" charset="0"/>
                      </a:rPr>
                      <m:t>𝑎</m:t>
                    </m:r>
                    <m:r>
                      <a:rPr lang="fr-FR" sz="3600" i="1">
                        <a:solidFill>
                          <a:srgbClr val="FF0000"/>
                        </a:solidFill>
                        <a:latin typeface="Cambria Math"/>
                        <a:ea typeface="Cambria Math" panose="02040503050406030204" pitchFamily="18" charset="0"/>
                      </a:rPr>
                      <m:t>=−1</m:t>
                    </m:r>
                  </m:oMath>
                </a14:m>
                <a:endParaRPr lang="fr-FR" sz="3600" dirty="0">
                  <a:solidFill>
                    <a:srgbClr val="FF0000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lnSpc>
                    <a:spcPct val="160000"/>
                  </a:lnSpc>
                  <a:buNone/>
                </a:pPr>
                <a:endParaRPr lang="fr-FR" sz="3600" b="1" i="1" dirty="0">
                  <a:latin typeface="Cambria Math"/>
                </a:endParaRPr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Parchemin horizontal 3"/>
          <p:cNvSpPr/>
          <p:nvPr/>
        </p:nvSpPr>
        <p:spPr>
          <a:xfrm>
            <a:off x="2051720" y="4509120"/>
            <a:ext cx="1440160" cy="1224136"/>
          </a:xfrm>
          <a:prstGeom prst="horizontalScroll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090024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tIns="0">
            <a:normAutofit fontScale="90000"/>
          </a:bodyPr>
          <a:lstStyle/>
          <a:p>
            <a:pPr algn="ctr"/>
            <a: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  <a:t>Question </a:t>
            </a:r>
            <a:r>
              <a:rPr lang="fr-FR" sz="4000" b="1" u="sng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2</a:t>
            </a:r>
            <a:br>
              <a:rPr lang="fr-FR" sz="4000" b="1" u="sng" dirty="0" smtClean="0">
                <a:latin typeface="Cambria Math" panose="02040503050406030204" pitchFamily="18" charset="0"/>
                <a:ea typeface="Cambria Math" panose="02040503050406030204" pitchFamily="18" charset="0"/>
              </a:rPr>
            </a:br>
            <a:endParaRPr lang="fr-FR" sz="4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92500" lnSpcReduction="20000"/>
              </a:bodyPr>
              <a:lstStyle/>
              <a:p>
                <a:pPr marL="0" indent="0" algn="ctr">
                  <a:lnSpc>
                    <a:spcPct val="170000"/>
                  </a:lnSpc>
                  <a:buNone/>
                </a:pPr>
                <a:r>
                  <a:rPr lang="fr-FR" sz="3500" dirty="0" smtClean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La fonction </a:t>
                </a:r>
                <a14:m>
                  <m:oMath xmlns:m="http://schemas.openxmlformats.org/officeDocument/2006/math">
                    <m:r>
                      <a:rPr lang="fr-FR" sz="3500" i="1">
                        <a:solidFill>
                          <a:schemeClr val="tx2"/>
                        </a:solidFill>
                        <a:latin typeface="Cambria Math"/>
                        <a:ea typeface="Cambria Math" panose="02040503050406030204" pitchFamily="18" charset="0"/>
                      </a:rPr>
                      <m:t>𝑓</m:t>
                    </m:r>
                  </m:oMath>
                </a14:m>
                <a:r>
                  <a:rPr lang="fr-FR" sz="35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définie sur </a:t>
                </a:r>
                <a14:m>
                  <m:oMath xmlns:m="http://schemas.openxmlformats.org/officeDocument/2006/math">
                    <m:r>
                      <a:rPr lang="fr-FR" sz="3500" i="1">
                        <a:solidFill>
                          <a:schemeClr val="tx2"/>
                        </a:solidFill>
                        <a:latin typeface="Cambria Math"/>
                        <a:ea typeface="Cambria Math"/>
                      </a:rPr>
                      <m:t>ℝ</m:t>
                    </m:r>
                  </m:oMath>
                </a14:m>
                <a:r>
                  <a:rPr lang="fr-FR" sz="35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par :</a:t>
                </a:r>
              </a:p>
              <a:p>
                <a:pPr marL="0" indent="0" algn="ctr">
                  <a:lnSpc>
                    <a:spcPct val="170000"/>
                  </a:lnSpc>
                  <a:buNone/>
                </a:pPr>
                <a14:m>
                  <m:oMath xmlns:m="http://schemas.openxmlformats.org/officeDocument/2006/math">
                    <m:r>
                      <a:rPr lang="fr-FR" sz="3500" i="1">
                        <a:solidFill>
                          <a:schemeClr val="tx2"/>
                        </a:solidFill>
                        <a:latin typeface="Cambria Math"/>
                        <a:ea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fr-FR" sz="350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FR" sz="3500" i="1">
                            <a:solidFill>
                              <a:schemeClr val="tx2"/>
                            </a:solidFill>
                            <a:latin typeface="Cambria Math"/>
                            <a:ea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fr-FR" sz="3500" i="1">
                        <a:solidFill>
                          <a:schemeClr val="tx2"/>
                        </a:solidFill>
                        <a:latin typeface="Cambria Math"/>
                        <a:ea typeface="Cambria Math" panose="02040503050406030204" pitchFamily="18" charset="0"/>
                      </a:rPr>
                      <m:t>=</m:t>
                    </m:r>
                    <m:r>
                      <a:rPr lang="fr-FR" sz="3500" b="0" i="1" smtClean="0">
                        <a:solidFill>
                          <a:schemeClr val="tx2"/>
                        </a:solidFill>
                        <a:latin typeface="Cambria Math"/>
                        <a:ea typeface="Cambria Math" panose="02040503050406030204" pitchFamily="18" charset="0"/>
                      </a:rPr>
                      <m:t>3</m:t>
                    </m:r>
                    <m:sSup>
                      <m:sSupPr>
                        <m:ctrlPr>
                          <a:rPr lang="fr-FR" sz="350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fr-FR" sz="3500" i="1">
                            <a:solidFill>
                              <a:schemeClr val="tx2"/>
                            </a:solidFill>
                            <a:latin typeface="Cambria Math"/>
                            <a:ea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fr-FR" sz="3500" i="1">
                            <a:solidFill>
                              <a:schemeClr val="tx2"/>
                            </a:solidFill>
                            <a:latin typeface="Cambria Math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fr-FR" sz="3500" i="1">
                        <a:solidFill>
                          <a:schemeClr val="tx2"/>
                        </a:solidFill>
                        <a:latin typeface="Cambria Math"/>
                        <a:ea typeface="Cambria Math" panose="02040503050406030204" pitchFamily="18" charset="0"/>
                      </a:rPr>
                      <m:t>+</m:t>
                    </m:r>
                    <m:r>
                      <a:rPr lang="fr-FR" sz="3500" b="0" i="1" smtClean="0">
                        <a:solidFill>
                          <a:schemeClr val="tx2"/>
                        </a:solidFill>
                        <a:latin typeface="Cambria Math"/>
                        <a:ea typeface="Cambria Math" panose="02040503050406030204" pitchFamily="18" charset="0"/>
                      </a:rPr>
                      <m:t>5</m:t>
                    </m:r>
                    <m:r>
                      <a:rPr lang="fr-FR" sz="3500" i="1">
                        <a:solidFill>
                          <a:schemeClr val="tx2"/>
                        </a:solidFill>
                        <a:latin typeface="Cambria Math"/>
                        <a:ea typeface="Cambria Math" panose="02040503050406030204" pitchFamily="18" charset="0"/>
                      </a:rPr>
                      <m:t>𝑥</m:t>
                    </m:r>
                    <m:r>
                      <a:rPr lang="fr-FR" sz="3500" i="1">
                        <a:solidFill>
                          <a:schemeClr val="tx2"/>
                        </a:solidFill>
                        <a:latin typeface="Cambria Math"/>
                        <a:ea typeface="Cambria Math" panose="02040503050406030204" pitchFamily="18" charset="0"/>
                      </a:rPr>
                      <m:t>+8</m:t>
                    </m:r>
                  </m:oMath>
                </a14:m>
                <a:r>
                  <a:rPr lang="fr-FR" sz="35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</a:t>
                </a:r>
              </a:p>
              <a:p>
                <a:pPr marL="0" indent="0" algn="ctr">
                  <a:lnSpc>
                    <a:spcPct val="170000"/>
                  </a:lnSpc>
                  <a:buNone/>
                </a:pPr>
                <a:r>
                  <a:rPr lang="fr-FR" sz="35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a</a:t>
                </a:r>
                <a:r>
                  <a:rPr lang="fr-FR" sz="3500" dirty="0" smtClean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dmet un minimum.</a:t>
                </a:r>
                <a:endParaRPr lang="fr-FR" sz="35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3600" b="1" i="1" dirty="0">
                  <a:latin typeface="Cambria Math"/>
                </a:endParaRPr>
              </a:p>
              <a:p>
                <a:pPr marL="0" indent="0" algn="ctr">
                  <a:buNone/>
                </a:pPr>
                <a:r>
                  <a:rPr lang="fr-FR" sz="3600" b="1" dirty="0" smtClean="0">
                    <a:solidFill>
                      <a:srgbClr val="00B05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VRAI</a:t>
                </a:r>
                <a:r>
                  <a:rPr lang="fr-FR" sz="3600" dirty="0" smtClean="0">
                    <a:solidFill>
                      <a:srgbClr val="00B05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             car </a:t>
                </a:r>
                <a14:m>
                  <m:oMath xmlns:m="http://schemas.openxmlformats.org/officeDocument/2006/math">
                    <m:r>
                      <a:rPr lang="fr-FR" sz="3600" i="1">
                        <a:solidFill>
                          <a:srgbClr val="00B050"/>
                        </a:solidFill>
                        <a:latin typeface="Cambria Math"/>
                        <a:ea typeface="Cambria Math" panose="02040503050406030204" pitchFamily="18" charset="0"/>
                      </a:rPr>
                      <m:t>𝑎</m:t>
                    </m:r>
                    <m:r>
                      <a:rPr lang="fr-FR" sz="3600" i="1">
                        <a:solidFill>
                          <a:srgbClr val="00B050"/>
                        </a:solidFill>
                        <a:latin typeface="Cambria Math"/>
                        <a:ea typeface="Cambria Math" panose="02040503050406030204" pitchFamily="18" charset="0"/>
                      </a:rPr>
                      <m:t>=</m:t>
                    </m:r>
                    <m:r>
                      <a:rPr lang="fr-FR" sz="3600" b="1" i="1" smtClean="0">
                        <a:solidFill>
                          <a:srgbClr val="00B050"/>
                        </a:solidFill>
                        <a:latin typeface="Cambria Math"/>
                        <a:ea typeface="Cambria Math" panose="02040503050406030204" pitchFamily="18" charset="0"/>
                      </a:rPr>
                      <m:t>𝟑</m:t>
                    </m:r>
                  </m:oMath>
                </a14:m>
                <a:endParaRPr lang="fr-FR" sz="3600" b="1" i="1" dirty="0">
                  <a:solidFill>
                    <a:srgbClr val="00B050"/>
                  </a:solidFill>
                  <a:latin typeface="Cambria Math"/>
                </a:endParaRPr>
              </a:p>
              <a:p>
                <a:pPr marL="0" indent="0" algn="ctr">
                  <a:buNone/>
                </a:pPr>
                <a: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/>
                </a:r>
                <a:b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</a:b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Parchemin horizontal 3"/>
          <p:cNvSpPr/>
          <p:nvPr/>
        </p:nvSpPr>
        <p:spPr>
          <a:xfrm>
            <a:off x="2339752" y="4509120"/>
            <a:ext cx="1440160" cy="1224136"/>
          </a:xfrm>
          <a:prstGeom prst="horizontalScroll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265074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tIns="0">
            <a:normAutofit fontScale="90000"/>
          </a:bodyPr>
          <a:lstStyle/>
          <a:p>
            <a:pPr algn="ctr"/>
            <a: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  <a:t>Question </a:t>
            </a:r>
            <a:r>
              <a:rPr lang="fr-FR" sz="4000" b="1" u="sng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3</a:t>
            </a:r>
            <a:br>
              <a:rPr lang="fr-FR" sz="4000" b="1" u="sng" dirty="0" smtClean="0">
                <a:latin typeface="Cambria Math" panose="02040503050406030204" pitchFamily="18" charset="0"/>
                <a:ea typeface="Cambria Math" panose="02040503050406030204" pitchFamily="18" charset="0"/>
              </a:rPr>
            </a:br>
            <a:endParaRPr lang="fr-FR" sz="4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92500" lnSpcReduction="20000"/>
              </a:bodyPr>
              <a:lstStyle/>
              <a:p>
                <a:pPr marL="0" indent="0" algn="ctr">
                  <a:lnSpc>
                    <a:spcPct val="170000"/>
                  </a:lnSpc>
                  <a:buNone/>
                </a:pPr>
                <a:r>
                  <a:rPr lang="fr-FR" sz="3500" dirty="0" smtClean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La fonction </a:t>
                </a:r>
                <a14:m>
                  <m:oMath xmlns:m="http://schemas.openxmlformats.org/officeDocument/2006/math">
                    <m:r>
                      <a:rPr lang="fr-FR" sz="3500" i="1">
                        <a:solidFill>
                          <a:schemeClr val="tx2"/>
                        </a:solidFill>
                        <a:latin typeface="Cambria Math"/>
                        <a:ea typeface="Cambria Math" panose="02040503050406030204" pitchFamily="18" charset="0"/>
                      </a:rPr>
                      <m:t>𝑓</m:t>
                    </m:r>
                  </m:oMath>
                </a14:m>
                <a:r>
                  <a:rPr lang="fr-FR" sz="35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définie sur </a:t>
                </a:r>
                <a14:m>
                  <m:oMath xmlns:m="http://schemas.openxmlformats.org/officeDocument/2006/math">
                    <m:r>
                      <a:rPr lang="fr-FR" sz="3500" i="1">
                        <a:solidFill>
                          <a:schemeClr val="tx2"/>
                        </a:solidFill>
                        <a:latin typeface="Cambria Math"/>
                        <a:ea typeface="Cambria Math"/>
                      </a:rPr>
                      <m:t>ℝ</m:t>
                    </m:r>
                  </m:oMath>
                </a14:m>
                <a:r>
                  <a:rPr lang="fr-FR" sz="35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par :</a:t>
                </a:r>
              </a:p>
              <a:p>
                <a:pPr marL="0" indent="0" algn="ctr">
                  <a:lnSpc>
                    <a:spcPct val="170000"/>
                  </a:lnSpc>
                  <a:buNone/>
                </a:pPr>
                <a14:m>
                  <m:oMath xmlns:m="http://schemas.openxmlformats.org/officeDocument/2006/math">
                    <m:r>
                      <a:rPr lang="fr-FR" sz="3500" i="1">
                        <a:solidFill>
                          <a:schemeClr val="tx2"/>
                        </a:solidFill>
                        <a:latin typeface="Cambria Math"/>
                        <a:ea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fr-FR" sz="350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FR" sz="3500" i="1">
                            <a:solidFill>
                              <a:schemeClr val="tx2"/>
                            </a:solidFill>
                            <a:latin typeface="Cambria Math"/>
                            <a:ea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fr-FR" sz="3500" i="1">
                        <a:solidFill>
                          <a:schemeClr val="tx2"/>
                        </a:solidFill>
                        <a:latin typeface="Cambria Math"/>
                        <a:ea typeface="Cambria Math" panose="02040503050406030204" pitchFamily="18" charset="0"/>
                      </a:rPr>
                      <m:t>=</m:t>
                    </m:r>
                    <m:r>
                      <a:rPr lang="fr-FR" sz="3500" b="0" i="1" smtClean="0">
                        <a:solidFill>
                          <a:schemeClr val="tx2"/>
                        </a:solidFill>
                        <a:latin typeface="Cambria Math"/>
                        <a:ea typeface="Cambria Math" panose="02040503050406030204" pitchFamily="18" charset="0"/>
                      </a:rPr>
                      <m:t>−2</m:t>
                    </m:r>
                    <m:sSup>
                      <m:sSupPr>
                        <m:ctrlPr>
                          <a:rPr lang="fr-FR" sz="35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fr-FR" sz="3500" b="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fr-FR" sz="3500" b="0" i="1" smtClean="0">
                                <a:solidFill>
                                  <a:schemeClr val="tx2"/>
                                </a:solidFill>
                                <a:latin typeface="Cambria Math"/>
                                <a:ea typeface="Cambria Math" panose="02040503050406030204" pitchFamily="18" charset="0"/>
                              </a:rPr>
                              <m:t>𝑥</m:t>
                            </m:r>
                            <m:r>
                              <a:rPr lang="fr-FR" sz="3500" b="0" i="1" smtClean="0">
                                <a:solidFill>
                                  <a:schemeClr val="tx2"/>
                                </a:solidFill>
                                <a:latin typeface="Cambria Math"/>
                                <a:ea typeface="Cambria Math" panose="02040503050406030204" pitchFamily="18" charset="0"/>
                              </a:rPr>
                              <m:t>−2</m:t>
                            </m:r>
                          </m:e>
                        </m:d>
                      </m:e>
                      <m:sup>
                        <m:r>
                          <a:rPr lang="fr-FR" sz="3500" b="0" i="1" smtClean="0">
                            <a:solidFill>
                              <a:schemeClr val="tx2"/>
                            </a:solidFill>
                            <a:latin typeface="Cambria Math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fr-FR" sz="3500" b="0" i="1" smtClean="0">
                        <a:solidFill>
                          <a:schemeClr val="tx2"/>
                        </a:solidFill>
                        <a:latin typeface="Cambria Math"/>
                        <a:ea typeface="Cambria Math" panose="02040503050406030204" pitchFamily="18" charset="0"/>
                      </a:rPr>
                      <m:t>+3</m:t>
                    </m:r>
                  </m:oMath>
                </a14:m>
                <a:r>
                  <a:rPr lang="fr-FR" sz="35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</a:t>
                </a:r>
              </a:p>
              <a:p>
                <a:pPr marL="0" indent="0" algn="ctr">
                  <a:lnSpc>
                    <a:spcPct val="170000"/>
                  </a:lnSpc>
                  <a:buNone/>
                </a:pPr>
                <a:r>
                  <a:rPr lang="fr-FR" sz="35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a</a:t>
                </a:r>
                <a:r>
                  <a:rPr lang="fr-FR" sz="3500" dirty="0" smtClean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dmet le tableau de variations suivant.</a:t>
                </a:r>
                <a:endParaRPr lang="fr-FR" sz="35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3600" b="1" i="1" dirty="0">
                  <a:latin typeface="Cambria Math"/>
                </a:endParaRPr>
              </a:p>
              <a:p>
                <a:pPr marL="0" indent="0" algn="ctr">
                  <a:buNone/>
                </a:pPr>
                <a:endParaRPr lang="fr-FR" sz="3600" b="1" i="1" dirty="0">
                  <a:latin typeface="Cambria Math"/>
                </a:endParaRPr>
              </a:p>
              <a:p>
                <a:pPr marL="0" indent="0" algn="ctr">
                  <a:buNone/>
                </a:pPr>
                <a: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/>
                </a:r>
                <a:b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</a:b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5" name="Tableau 4"/>
              <p:cNvGraphicFramePr>
                <a:graphicFrameLocks noGrp="1"/>
              </p:cNvGraphicFramePr>
              <p:nvPr>
                <p:extLst/>
              </p:nvPr>
            </p:nvGraphicFramePr>
            <p:xfrm>
              <a:off x="1524000" y="4503008"/>
              <a:ext cx="5856312" cy="1710413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1060384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4795928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</a:tblGrid>
                  <a:tr h="531003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sz="3200" b="0" i="1" smtClean="0">
                                    <a:latin typeface="Cambria Math"/>
                                  </a:rPr>
                                  <m:t>𝑥</m:t>
                                </m:r>
                              </m:oMath>
                            </m:oMathPara>
                          </a14:m>
                          <a:endParaRPr lang="fr-FR" sz="3200" b="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r>
                                <a:rPr lang="fr-FR" sz="3200" b="0" i="1" smtClean="0">
                                  <a:latin typeface="Cambria Math"/>
                                </a:rPr>
                                <m:t>−</m:t>
                              </m:r>
                              <m:r>
                                <a:rPr lang="fr-FR" sz="3200" b="0" i="1" smtClean="0">
                                  <a:latin typeface="Cambria Math"/>
                                  <a:ea typeface="Cambria Math"/>
                                </a:rPr>
                                <m:t>∞                 </m:t>
                              </m:r>
                              <m:r>
                                <a:rPr lang="fr-FR" sz="3200" b="0" i="1" dirty="0" smtClean="0">
                                  <a:latin typeface="Cambria Math"/>
                                </a:rPr>
                                <m:t>2</m:t>
                              </m:r>
                            </m:oMath>
                          </a14:m>
                          <a:r>
                            <a:rPr lang="fr-FR" sz="3200" dirty="0" smtClean="0"/>
                            <a:t>               </a:t>
                          </a:r>
                          <a14:m>
                            <m:oMath xmlns:m="http://schemas.openxmlformats.org/officeDocument/2006/math">
                              <m:r>
                                <a:rPr lang="fr-FR" sz="3200" b="0" i="1" dirty="0" smtClean="0">
                                  <a:latin typeface="Cambria Math"/>
                                </a:rPr>
                                <m:t>+</m:t>
                              </m:r>
                              <m:r>
                                <a:rPr lang="fr-FR" sz="3200" b="0" i="1" dirty="0" smtClean="0">
                                  <a:latin typeface="Cambria Math"/>
                                  <a:ea typeface="Cambria Math"/>
                                </a:rPr>
                                <m:t>∞</m:t>
                              </m:r>
                            </m:oMath>
                          </a14:m>
                          <a:endParaRPr lang="fr-FR" sz="32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1131293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50000"/>
                            </a:lnSpc>
                            <a:spcBef>
                              <a:spcPts val="2400"/>
                            </a:spcBef>
                            <a:spcAft>
                              <a:spcPts val="120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sz="3200" b="0" i="1" smtClean="0">
                                    <a:latin typeface="Cambria Math"/>
                                  </a:rPr>
                                  <m:t>𝑓</m:t>
                                </m:r>
                                <m:r>
                                  <a:rPr lang="fr-FR" sz="3200" b="0" i="1" smtClean="0">
                                    <a:latin typeface="Cambria Math"/>
                                  </a:rPr>
                                  <m:t>(</m:t>
                                </m:r>
                                <m:r>
                                  <a:rPr lang="fr-FR" sz="3200" b="0" i="1" smtClean="0">
                                    <a:latin typeface="Cambria Math"/>
                                  </a:rPr>
                                  <m:t>𝑥</m:t>
                                </m:r>
                                <m:r>
                                  <a:rPr lang="fr-FR" sz="3200" b="0" i="1" smtClean="0">
                                    <a:latin typeface="Cambria Math"/>
                                  </a:rPr>
                                  <m:t>)</m:t>
                                </m:r>
                              </m:oMath>
                            </m:oMathPara>
                          </a14:m>
                          <a:endParaRPr lang="fr-FR" sz="3200" b="0" dirty="0" smtClean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fr-FR" sz="3200" dirty="0" smtClean="0"/>
                        </a:p>
                        <a:p>
                          <a:pPr>
                            <a:lnSpc>
                              <a:spcPct val="100000"/>
                            </a:lnSpc>
                          </a:pPr>
                          <a:r>
                            <a:rPr lang="fr-FR" sz="3200" dirty="0" smtClean="0"/>
                            <a:t>                     </a:t>
                          </a:r>
                          <a14:m>
                            <m:oMath xmlns:m="http://schemas.openxmlformats.org/officeDocument/2006/math">
                              <m:r>
                                <a:rPr lang="fr-FR" sz="3200" b="0" i="1" smtClean="0">
                                  <a:latin typeface="Cambria Math"/>
                                </a:rPr>
                                <m:t>3</m:t>
                              </m:r>
                            </m:oMath>
                          </a14:m>
                          <a:endParaRPr lang="fr-FR" sz="3200" dirty="0" smtClean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5" name="Tableau 4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651338360"/>
                  </p:ext>
                </p:extLst>
              </p:nvPr>
            </p:nvGraphicFramePr>
            <p:xfrm>
              <a:off x="1524000" y="4503008"/>
              <a:ext cx="5856312" cy="1710413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1060384"/>
                    <a:gridCol w="4795928"/>
                  </a:tblGrid>
                  <a:tr h="579120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t="-1053" r="-452299" b="-19578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l="-22109" t="-1053" b="-195789"/>
                          </a:stretch>
                        </a:blipFill>
                      </a:tcPr>
                    </a:tc>
                  </a:tr>
                  <a:tr h="1131293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t="-51892" r="-452299" b="-54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l="-22109" t="-51892" b="-541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  <p:cxnSp>
        <p:nvCxnSpPr>
          <p:cNvPr id="7" name="Connecteur droit avec flèche 6"/>
          <p:cNvCxnSpPr/>
          <p:nvPr/>
        </p:nvCxnSpPr>
        <p:spPr>
          <a:xfrm>
            <a:off x="2843808" y="5301208"/>
            <a:ext cx="1728192" cy="576064"/>
          </a:xfrm>
          <a:prstGeom prst="straightConnector1">
            <a:avLst/>
          </a:prstGeom>
          <a:ln w="2222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necteur droit avec flèche 9"/>
          <p:cNvCxnSpPr/>
          <p:nvPr/>
        </p:nvCxnSpPr>
        <p:spPr>
          <a:xfrm flipV="1">
            <a:off x="5220072" y="5301208"/>
            <a:ext cx="1728192" cy="576064"/>
          </a:xfrm>
          <a:prstGeom prst="straightConnector1">
            <a:avLst/>
          </a:prstGeom>
          <a:ln w="2222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ZoneTexte 5"/>
              <p:cNvSpPr txBox="1"/>
              <p:nvPr/>
            </p:nvSpPr>
            <p:spPr>
              <a:xfrm>
                <a:off x="-396552" y="2564904"/>
                <a:ext cx="2952328" cy="184665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fr-FR" sz="3200" b="1" dirty="0" smtClean="0">
                    <a:solidFill>
                      <a:srgbClr val="FF000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FAUX</a:t>
                </a:r>
                <a:endParaRPr lang="fr-FR" sz="3200" dirty="0">
                  <a:solidFill>
                    <a:srgbClr val="FF0000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algn="ctr">
                  <a:lnSpc>
                    <a:spcPct val="200000"/>
                  </a:lnSpc>
                </a:pPr>
                <a:r>
                  <a:rPr lang="fr-FR" sz="3200" dirty="0" smtClean="0">
                    <a:solidFill>
                      <a:srgbClr val="FF000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car </a:t>
                </a:r>
                <a14:m>
                  <m:oMath xmlns:m="http://schemas.openxmlformats.org/officeDocument/2006/math">
                    <m:r>
                      <a:rPr lang="fr-FR" sz="3200" i="1">
                        <a:solidFill>
                          <a:srgbClr val="FF0000"/>
                        </a:solidFill>
                        <a:latin typeface="Cambria Math"/>
                        <a:ea typeface="Cambria Math" panose="02040503050406030204" pitchFamily="18" charset="0"/>
                      </a:rPr>
                      <m:t>𝑎</m:t>
                    </m:r>
                    <m:r>
                      <a:rPr lang="fr-FR" sz="3200" i="1">
                        <a:solidFill>
                          <a:srgbClr val="FF0000"/>
                        </a:solidFill>
                        <a:latin typeface="Cambria Math"/>
                        <a:ea typeface="Cambria Math" panose="02040503050406030204" pitchFamily="18" charset="0"/>
                      </a:rPr>
                      <m:t>=−</m:t>
                    </m:r>
                  </m:oMath>
                </a14:m>
                <a:r>
                  <a:rPr lang="fr-FR" sz="3200" dirty="0" smtClean="0">
                    <a:solidFill>
                      <a:srgbClr val="FF000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2</a:t>
                </a:r>
                <a:endParaRPr lang="fr-FR" sz="3200" dirty="0">
                  <a:solidFill>
                    <a:srgbClr val="FF0000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endParaRPr lang="fr-FR" dirty="0"/>
              </a:p>
            </p:txBody>
          </p:sp>
        </mc:Choice>
        <mc:Fallback xmlns="">
          <p:sp>
            <p:nvSpPr>
              <p:cNvPr id="6" name="ZoneTexte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396552" y="2564904"/>
                <a:ext cx="2952328" cy="1846659"/>
              </a:xfrm>
              <a:prstGeom prst="rect">
                <a:avLst/>
              </a:prstGeom>
              <a:blipFill rotWithShape="1">
                <a:blip r:embed="rId4"/>
                <a:stretch>
                  <a:fillRect t="-4290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Parchemin horizontal 8"/>
          <p:cNvSpPr/>
          <p:nvPr/>
        </p:nvSpPr>
        <p:spPr>
          <a:xfrm>
            <a:off x="323528" y="2276872"/>
            <a:ext cx="1440160" cy="1224136"/>
          </a:xfrm>
          <a:prstGeom prst="horizontalScroll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24683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anchor="ctr">
            <a:noAutofit/>
          </a:bodyPr>
          <a:lstStyle/>
          <a:p>
            <a:pPr algn="ctr"/>
            <a:r>
              <a:rPr lang="fr-FR" sz="3200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/>
            </a:r>
            <a:br>
              <a:rPr lang="fr-FR" sz="3200" dirty="0" smtClean="0">
                <a:latin typeface="Cambria Math" panose="02040503050406030204" pitchFamily="18" charset="0"/>
                <a:ea typeface="Cambria Math" panose="02040503050406030204" pitchFamily="18" charset="0"/>
              </a:rPr>
            </a:br>
            <a:r>
              <a:rPr lang="fr-FR" sz="3200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Dans les quatre questions suivantes :</a:t>
            </a:r>
            <a:r>
              <a:rPr lang="fr-FR" sz="3200" dirty="0">
                <a:latin typeface="Cambria Math" panose="02040503050406030204" pitchFamily="18" charset="0"/>
                <a:ea typeface="Cambria Math" panose="02040503050406030204" pitchFamily="18" charset="0"/>
              </a:rPr>
              <a:t/>
            </a:r>
            <a:br>
              <a:rPr lang="fr-FR" sz="3200" dirty="0">
                <a:latin typeface="Cambria Math" panose="02040503050406030204" pitchFamily="18" charset="0"/>
                <a:ea typeface="Cambria Math" panose="02040503050406030204" pitchFamily="18" charset="0"/>
              </a:rPr>
            </a:br>
            <a:endParaRPr lang="fr-FR" sz="3200" dirty="0">
              <a:solidFill>
                <a:schemeClr val="tx2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indent="0" algn="ctr">
                  <a:buNone/>
                </a:pPr>
                <a:r>
                  <a:rPr lang="fr-FR" sz="3200" dirty="0" smtClean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Les fonctions du second degré sont données sous forme canonique</a:t>
                </a:r>
              </a:p>
              <a:p>
                <a:pPr marL="0" indent="0" algn="ctr">
                  <a:buNone/>
                </a:pPr>
                <a:endParaRPr lang="fr-FR" sz="3200" dirty="0" smtClean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3200" b="1" i="1" smtClean="0">
                          <a:solidFill>
                            <a:srgbClr val="FF0000"/>
                          </a:solidFill>
                          <a:latin typeface="Cambria Math"/>
                          <a:ea typeface="Cambria Math" panose="02040503050406030204" pitchFamily="18" charset="0"/>
                        </a:rPr>
                        <m:t>𝒂</m:t>
                      </m:r>
                      <m:sSup>
                        <m:sSupPr>
                          <m:ctrlPr>
                            <a:rPr lang="fr-FR" sz="32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fr-FR" sz="3200" b="1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fr-FR" sz="3200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  <a:ea typeface="Cambria Math" panose="02040503050406030204" pitchFamily="18" charset="0"/>
                                </a:rPr>
                                <m:t>𝒙</m:t>
                              </m:r>
                              <m:r>
                                <a:rPr lang="fr-FR" sz="3200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  <a:ea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fr-FR" sz="3200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  <a:ea typeface="Cambria Math"/>
                                </a:rPr>
                                <m:t>𝜶</m:t>
                              </m:r>
                            </m:e>
                          </m:d>
                        </m:e>
                        <m:sup>
                          <m:r>
                            <a:rPr lang="fr-FR" sz="3200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 panose="02040503050406030204" pitchFamily="18" charset="0"/>
                            </a:rPr>
                            <m:t>𝟐</m:t>
                          </m:r>
                        </m:sup>
                      </m:sSup>
                      <m:r>
                        <a:rPr lang="fr-FR" sz="3200" b="1" i="1" smtClean="0">
                          <a:solidFill>
                            <a:srgbClr val="FF0000"/>
                          </a:solidFill>
                          <a:latin typeface="Cambria Math"/>
                          <a:ea typeface="Cambria Math" panose="02040503050406030204" pitchFamily="18" charset="0"/>
                        </a:rPr>
                        <m:t>+</m:t>
                      </m:r>
                      <m:r>
                        <a:rPr lang="fr-FR" sz="3200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𝜷</m:t>
                      </m:r>
                    </m:oMath>
                  </m:oMathPara>
                </a14:m>
                <a:endParaRPr lang="fr-FR" sz="3200" b="1" dirty="0">
                  <a:solidFill>
                    <a:srgbClr val="FF0000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t="-1806" r="-296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890973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anchor="ctr">
            <a:noAutofit/>
          </a:bodyPr>
          <a:lstStyle/>
          <a:p>
            <a:pPr algn="ctr"/>
            <a:r>
              <a:rPr lang="fr-FR" sz="3200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/>
            </a:r>
            <a:br>
              <a:rPr lang="fr-FR" sz="3200" dirty="0" smtClean="0">
                <a:latin typeface="Cambria Math" panose="02040503050406030204" pitchFamily="18" charset="0"/>
                <a:ea typeface="Cambria Math" panose="02040503050406030204" pitchFamily="18" charset="0"/>
              </a:rPr>
            </a:br>
            <a:r>
              <a:rPr lang="fr-FR" sz="3200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Dans les trois questions suivantes :</a:t>
            </a:r>
            <a:r>
              <a:rPr lang="fr-FR" sz="3200" dirty="0">
                <a:latin typeface="Cambria Math" panose="02040503050406030204" pitchFamily="18" charset="0"/>
                <a:ea typeface="Cambria Math" panose="02040503050406030204" pitchFamily="18" charset="0"/>
              </a:rPr>
              <a:t/>
            </a:r>
            <a:br>
              <a:rPr lang="fr-FR" sz="3200" dirty="0">
                <a:latin typeface="Cambria Math" panose="02040503050406030204" pitchFamily="18" charset="0"/>
                <a:ea typeface="Cambria Math" panose="02040503050406030204" pitchFamily="18" charset="0"/>
              </a:rPr>
            </a:br>
            <a:endParaRPr lang="fr-FR" sz="3200" dirty="0">
              <a:solidFill>
                <a:schemeClr val="tx2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fr-FR" sz="3200" dirty="0" smtClean="0">
                <a:solidFill>
                  <a:schemeClr val="tx2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Répondre par VRAI ou FAUX</a:t>
            </a:r>
            <a:endParaRPr lang="fr-FR" sz="3200" dirty="0">
              <a:solidFill>
                <a:schemeClr val="tx2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73504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tIns="0">
            <a:normAutofit fontScale="90000"/>
          </a:bodyPr>
          <a:lstStyle/>
          <a:p>
            <a:pPr algn="ctr"/>
            <a: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  <a:t>Question </a:t>
            </a:r>
            <a:r>
              <a:rPr lang="fr-FR" sz="4000" b="1" u="sng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4</a:t>
            </a:r>
            <a:br>
              <a:rPr lang="fr-FR" sz="4000" b="1" u="sng" dirty="0" smtClean="0">
                <a:latin typeface="Cambria Math" panose="02040503050406030204" pitchFamily="18" charset="0"/>
                <a:ea typeface="Cambria Math" panose="02040503050406030204" pitchFamily="18" charset="0"/>
              </a:rPr>
            </a:br>
            <a:endParaRPr lang="fr-FR" sz="4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indent="0" algn="ctr">
                  <a:buNone/>
                </a:pPr>
                <a:r>
                  <a:rPr lang="fr-FR" sz="3200" dirty="0" smtClean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Déterminer les valeurs de </a:t>
                </a:r>
                <a14:m>
                  <m:oMath xmlns:m="http://schemas.openxmlformats.org/officeDocument/2006/math">
                    <m:r>
                      <a:rPr lang="fr-FR" sz="3200" b="0" i="1" smtClean="0">
                        <a:solidFill>
                          <a:schemeClr val="tx2"/>
                        </a:solidFill>
                        <a:latin typeface="Cambria Math"/>
                        <a:ea typeface="Cambria Math" panose="02040503050406030204" pitchFamily="18" charset="0"/>
                      </a:rPr>
                      <m:t>𝑎</m:t>
                    </m:r>
                  </m:oMath>
                </a14:m>
                <a:r>
                  <a:rPr lang="fr-FR" sz="3200" dirty="0" smtClean="0">
                    <a:solidFill>
                      <a:schemeClr val="tx2"/>
                    </a:solidFill>
                  </a:rPr>
                  <a:t>, </a:t>
                </a:r>
                <a14:m>
                  <m:oMath xmlns:m="http://schemas.openxmlformats.org/officeDocument/2006/math">
                    <m:r>
                      <a:rPr lang="fr-FR" sz="3200" i="1" smtClean="0">
                        <a:solidFill>
                          <a:schemeClr val="tx2"/>
                        </a:solidFill>
                        <a:latin typeface="Cambria Math"/>
                        <a:ea typeface="Cambria Math"/>
                      </a:rPr>
                      <m:t>𝛼</m:t>
                    </m:r>
                  </m:oMath>
                </a14:m>
                <a:r>
                  <a:rPr lang="fr-FR" sz="3200" dirty="0" smtClean="0">
                    <a:solidFill>
                      <a:schemeClr val="tx2"/>
                    </a:solidFill>
                  </a:rPr>
                  <a:t> et </a:t>
                </a:r>
                <a14:m>
                  <m:oMath xmlns:m="http://schemas.openxmlformats.org/officeDocument/2006/math">
                    <m:r>
                      <a:rPr lang="fr-FR" sz="3200" i="1" smtClean="0">
                        <a:solidFill>
                          <a:schemeClr val="tx2"/>
                        </a:solidFill>
                        <a:latin typeface="Cambria Math"/>
                        <a:ea typeface="Cambria Math"/>
                      </a:rPr>
                      <m:t>𝛽</m:t>
                    </m:r>
                  </m:oMath>
                </a14:m>
                <a:r>
                  <a:rPr lang="fr-FR" sz="3200" dirty="0" smtClean="0">
                    <a:solidFill>
                      <a:schemeClr val="tx2"/>
                    </a:solidFill>
                  </a:rPr>
                  <a:t> :</a:t>
                </a:r>
              </a:p>
              <a:p>
                <a:pPr marL="0" indent="0" algn="ctr">
                  <a:lnSpc>
                    <a:spcPct val="20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32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𝒇</m:t>
                      </m:r>
                      <m:d>
                        <m:dPr>
                          <m:ctrlPr>
                            <a:rPr lang="fr-FR" sz="32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fr-FR" sz="32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𝒙</m:t>
                          </m:r>
                        </m:e>
                      </m:d>
                      <m:r>
                        <a:rPr lang="fr-FR" sz="32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=</m:t>
                      </m:r>
                      <m:r>
                        <a:rPr lang="fr-FR" sz="32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𝟑</m:t>
                      </m:r>
                      <m:sSup>
                        <m:sSupPr>
                          <m:ctrlPr>
                            <a:rPr lang="fr-FR" sz="32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fr-FR" sz="3200" b="1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fr-FR" sz="3200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𝒙</m:t>
                              </m:r>
                              <m:r>
                                <a:rPr lang="fr-FR" sz="3200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−</m:t>
                              </m:r>
                              <m:r>
                                <a:rPr lang="fr-FR" sz="3200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𝟏</m:t>
                              </m:r>
                            </m:e>
                          </m:d>
                        </m:e>
                        <m:sup>
                          <m:r>
                            <a:rPr lang="fr-FR" sz="32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fr-FR" sz="32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+</m:t>
                      </m:r>
                      <m:r>
                        <a:rPr lang="fr-FR" sz="32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𝟏</m:t>
                      </m:r>
                    </m:oMath>
                  </m:oMathPara>
                </a14:m>
                <a:endParaRPr lang="fr-FR" sz="3200" b="1" dirty="0" smtClean="0">
                  <a:solidFill>
                    <a:srgbClr val="FF0000"/>
                  </a:solidFill>
                </a:endParaRPr>
              </a:p>
              <a:p>
                <a:pPr marL="0" indent="0" algn="ctr">
                  <a:lnSpc>
                    <a:spcPct val="150000"/>
                  </a:lnSpc>
                  <a:buNone/>
                </a:pPr>
                <a14:m>
                  <m:oMath xmlns:m="http://schemas.openxmlformats.org/officeDocument/2006/math">
                    <m:r>
                      <a:rPr lang="fr-FR" sz="3200" b="0" i="1" smtClean="0">
                        <a:solidFill>
                          <a:schemeClr val="tx2"/>
                        </a:solidFill>
                        <a:latin typeface="Cambria Math"/>
                      </a:rPr>
                      <m:t>𝑎</m:t>
                    </m:r>
                    <m:r>
                      <a:rPr lang="fr-FR" sz="3200" b="0" i="1" smtClean="0">
                        <a:solidFill>
                          <a:schemeClr val="tx2"/>
                        </a:solidFill>
                        <a:latin typeface="Cambria Math"/>
                      </a:rPr>
                      <m:t>=</m:t>
                    </m:r>
                  </m:oMath>
                </a14:m>
                <a:r>
                  <a:rPr lang="fr-FR" sz="3200" b="1" dirty="0" smtClean="0">
                    <a:solidFill>
                      <a:schemeClr val="tx2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fr-FR" sz="3200" b="1" i="1" dirty="0" smtClean="0">
                        <a:solidFill>
                          <a:schemeClr val="bg1"/>
                        </a:solidFill>
                        <a:latin typeface="Cambria Math"/>
                      </a:rPr>
                      <m:t>𝟑</m:t>
                    </m:r>
                  </m:oMath>
                </a14:m>
                <a:endParaRPr lang="fr-FR" sz="3200" b="1" dirty="0" smtClean="0">
                  <a:solidFill>
                    <a:schemeClr val="bg1"/>
                  </a:solidFill>
                </a:endParaRPr>
              </a:p>
              <a:p>
                <a:pPr marL="0" indent="0" algn="ctr">
                  <a:lnSpc>
                    <a:spcPct val="150000"/>
                  </a:lnSpc>
                  <a:buNone/>
                </a:pPr>
                <a14:m>
                  <m:oMath xmlns:m="http://schemas.openxmlformats.org/officeDocument/2006/math">
                    <m:r>
                      <a:rPr lang="fr-FR" sz="3200" b="0" i="1" smtClean="0">
                        <a:solidFill>
                          <a:schemeClr val="tx2"/>
                        </a:solidFill>
                        <a:latin typeface="Cambria Math"/>
                        <a:ea typeface="Cambria Math"/>
                      </a:rPr>
                      <m:t>𝛼</m:t>
                    </m:r>
                    <m:r>
                      <a:rPr lang="fr-FR" sz="3200" b="0" i="1" smtClean="0">
                        <a:solidFill>
                          <a:schemeClr val="tx2"/>
                        </a:solidFill>
                        <a:latin typeface="Cambria Math"/>
                        <a:ea typeface="Cambria Math"/>
                      </a:rPr>
                      <m:t>=</m:t>
                    </m:r>
                  </m:oMath>
                </a14:m>
                <a:r>
                  <a:rPr lang="fr-FR" sz="3200" b="1" dirty="0" smtClean="0">
                    <a:solidFill>
                      <a:schemeClr val="tx2"/>
                    </a:solidFill>
                    <a:ea typeface="Cambria Math"/>
                  </a:rPr>
                  <a:t> </a:t>
                </a:r>
                <a14:m>
                  <m:oMath xmlns:m="http://schemas.openxmlformats.org/officeDocument/2006/math">
                    <m:r>
                      <a:rPr lang="fr-FR" sz="3200" b="1" i="1" dirty="0" smtClean="0">
                        <a:solidFill>
                          <a:schemeClr val="bg1"/>
                        </a:solidFill>
                        <a:latin typeface="Cambria Math"/>
                        <a:ea typeface="Cambria Math"/>
                      </a:rPr>
                      <m:t>𝟏</m:t>
                    </m:r>
                  </m:oMath>
                </a14:m>
                <a:endParaRPr lang="fr-FR" sz="3200" b="1" dirty="0" smtClean="0">
                  <a:solidFill>
                    <a:schemeClr val="bg1"/>
                  </a:solidFill>
                  <a:ea typeface="Cambria Math"/>
                </a:endParaRPr>
              </a:p>
              <a:p>
                <a:pPr marL="0" indent="0" algn="ctr">
                  <a:lnSpc>
                    <a:spcPct val="150000"/>
                  </a:lnSpc>
                  <a:buNone/>
                </a:pPr>
                <a14:m>
                  <m:oMath xmlns:m="http://schemas.openxmlformats.org/officeDocument/2006/math">
                    <m:r>
                      <a:rPr lang="fr-FR" sz="3200" b="0" i="1" smtClean="0">
                        <a:solidFill>
                          <a:schemeClr val="tx2"/>
                        </a:solidFill>
                        <a:latin typeface="Cambria Math"/>
                        <a:ea typeface="Cambria Math"/>
                      </a:rPr>
                      <m:t>𝛽</m:t>
                    </m:r>
                    <m:r>
                      <a:rPr lang="fr-FR" sz="3200" b="0" i="1" smtClean="0">
                        <a:solidFill>
                          <a:schemeClr val="tx2"/>
                        </a:solidFill>
                        <a:latin typeface="Cambria Math"/>
                        <a:ea typeface="Cambria Math"/>
                      </a:rPr>
                      <m:t>=</m:t>
                    </m:r>
                  </m:oMath>
                </a14:m>
                <a:r>
                  <a:rPr lang="fr-FR" sz="3200" b="1" dirty="0" smtClean="0">
                    <a:solidFill>
                      <a:schemeClr val="tx2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fr-FR" sz="3200" b="1" i="1" dirty="0" smtClean="0">
                        <a:solidFill>
                          <a:schemeClr val="bg1"/>
                        </a:solidFill>
                        <a:latin typeface="Cambria Math"/>
                      </a:rPr>
                      <m:t>𝟏</m:t>
                    </m:r>
                  </m:oMath>
                </a14:m>
                <a:endParaRPr lang="fr-FR" sz="3200" b="1" dirty="0" smtClean="0">
                  <a:solidFill>
                    <a:schemeClr val="bg1"/>
                  </a:solidFill>
                </a:endParaRPr>
              </a:p>
              <a:p>
                <a:pPr marL="0" indent="0" algn="ctr">
                  <a:buNone/>
                </a:pPr>
                <a:endParaRPr lang="fr-FR" sz="3200" dirty="0" smtClean="0">
                  <a:solidFill>
                    <a:schemeClr val="tx2"/>
                  </a:solidFill>
                </a:endParaRP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t="-2083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485721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tIns="0">
            <a:normAutofit fontScale="90000"/>
          </a:bodyPr>
          <a:lstStyle/>
          <a:p>
            <a:pPr algn="ctr"/>
            <a: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  <a:t>Question </a:t>
            </a:r>
            <a:r>
              <a:rPr lang="fr-FR" sz="4000" b="1" u="sng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4</a:t>
            </a:r>
            <a:br>
              <a:rPr lang="fr-FR" sz="4000" b="1" u="sng" dirty="0" smtClean="0">
                <a:latin typeface="Cambria Math" panose="02040503050406030204" pitchFamily="18" charset="0"/>
                <a:ea typeface="Cambria Math" panose="02040503050406030204" pitchFamily="18" charset="0"/>
              </a:rPr>
            </a:br>
            <a:endParaRPr lang="fr-FR" sz="4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indent="0" algn="ctr">
                  <a:buNone/>
                </a:pPr>
                <a:r>
                  <a:rPr lang="fr-FR" sz="3200" dirty="0" smtClean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Déterminer les valeurs de </a:t>
                </a:r>
                <a14:m>
                  <m:oMath xmlns:m="http://schemas.openxmlformats.org/officeDocument/2006/math">
                    <m:r>
                      <a:rPr lang="fr-FR" sz="3200" b="0" i="1" smtClean="0">
                        <a:solidFill>
                          <a:schemeClr val="tx2"/>
                        </a:solidFill>
                        <a:latin typeface="Cambria Math"/>
                        <a:ea typeface="Cambria Math" panose="02040503050406030204" pitchFamily="18" charset="0"/>
                      </a:rPr>
                      <m:t>𝑎</m:t>
                    </m:r>
                  </m:oMath>
                </a14:m>
                <a:r>
                  <a:rPr lang="fr-FR" sz="3200" dirty="0" smtClean="0">
                    <a:solidFill>
                      <a:schemeClr val="tx2"/>
                    </a:solidFill>
                  </a:rPr>
                  <a:t>, </a:t>
                </a:r>
                <a14:m>
                  <m:oMath xmlns:m="http://schemas.openxmlformats.org/officeDocument/2006/math">
                    <m:r>
                      <a:rPr lang="fr-FR" sz="3200" i="1" smtClean="0">
                        <a:solidFill>
                          <a:schemeClr val="tx2"/>
                        </a:solidFill>
                        <a:latin typeface="Cambria Math"/>
                        <a:ea typeface="Cambria Math"/>
                      </a:rPr>
                      <m:t>𝛼</m:t>
                    </m:r>
                  </m:oMath>
                </a14:m>
                <a:r>
                  <a:rPr lang="fr-FR" sz="3200" dirty="0" smtClean="0">
                    <a:solidFill>
                      <a:schemeClr val="tx2"/>
                    </a:solidFill>
                  </a:rPr>
                  <a:t> et </a:t>
                </a:r>
                <a14:m>
                  <m:oMath xmlns:m="http://schemas.openxmlformats.org/officeDocument/2006/math">
                    <m:r>
                      <a:rPr lang="fr-FR" sz="3200" i="1" smtClean="0">
                        <a:solidFill>
                          <a:schemeClr val="tx2"/>
                        </a:solidFill>
                        <a:latin typeface="Cambria Math"/>
                        <a:ea typeface="Cambria Math"/>
                      </a:rPr>
                      <m:t>𝛽</m:t>
                    </m:r>
                  </m:oMath>
                </a14:m>
                <a:r>
                  <a:rPr lang="fr-FR" sz="3200" dirty="0" smtClean="0">
                    <a:solidFill>
                      <a:schemeClr val="tx2"/>
                    </a:solidFill>
                  </a:rPr>
                  <a:t> :</a:t>
                </a:r>
              </a:p>
              <a:p>
                <a:pPr marL="0" indent="0" algn="ctr">
                  <a:lnSpc>
                    <a:spcPct val="20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32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𝒇</m:t>
                      </m:r>
                      <m:d>
                        <m:dPr>
                          <m:ctrlPr>
                            <a:rPr lang="fr-FR" sz="32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fr-FR" sz="32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𝒙</m:t>
                          </m:r>
                        </m:e>
                      </m:d>
                      <m:r>
                        <a:rPr lang="fr-FR" sz="32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=</m:t>
                      </m:r>
                      <m:r>
                        <a:rPr lang="fr-FR" sz="32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𝟑</m:t>
                      </m:r>
                      <m:sSup>
                        <m:sSupPr>
                          <m:ctrlPr>
                            <a:rPr lang="fr-FR" sz="32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fr-FR" sz="3200" b="1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fr-FR" sz="3200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𝒙</m:t>
                              </m:r>
                              <m:r>
                                <a:rPr lang="fr-FR" sz="3200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−</m:t>
                              </m:r>
                              <m:r>
                                <a:rPr lang="fr-FR" sz="3200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𝟏</m:t>
                              </m:r>
                            </m:e>
                          </m:d>
                        </m:e>
                        <m:sup>
                          <m:r>
                            <a:rPr lang="fr-FR" sz="32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fr-FR" sz="32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+</m:t>
                      </m:r>
                      <m:r>
                        <a:rPr lang="fr-FR" sz="32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𝟏</m:t>
                      </m:r>
                    </m:oMath>
                  </m:oMathPara>
                </a14:m>
                <a:endParaRPr lang="fr-FR" sz="3200" b="1" dirty="0" smtClean="0">
                  <a:solidFill>
                    <a:srgbClr val="FF0000"/>
                  </a:solidFill>
                </a:endParaRPr>
              </a:p>
              <a:p>
                <a:pPr marL="0" indent="0" algn="ctr">
                  <a:lnSpc>
                    <a:spcPct val="150000"/>
                  </a:lnSpc>
                  <a:buNone/>
                </a:pPr>
                <a14:m>
                  <m:oMath xmlns:m="http://schemas.openxmlformats.org/officeDocument/2006/math">
                    <m:r>
                      <a:rPr lang="fr-FR" sz="3200" b="0" i="1" smtClean="0">
                        <a:solidFill>
                          <a:schemeClr val="tx2"/>
                        </a:solidFill>
                        <a:latin typeface="Cambria Math"/>
                      </a:rPr>
                      <m:t>𝑎</m:t>
                    </m:r>
                    <m:r>
                      <a:rPr lang="fr-FR" sz="3200" b="0" i="1" smtClean="0">
                        <a:solidFill>
                          <a:schemeClr val="tx2"/>
                        </a:solidFill>
                        <a:latin typeface="Cambria Math"/>
                      </a:rPr>
                      <m:t>=</m:t>
                    </m:r>
                  </m:oMath>
                </a14:m>
                <a:r>
                  <a:rPr lang="fr-FR" sz="3200" b="1" dirty="0" smtClean="0">
                    <a:solidFill>
                      <a:schemeClr val="tx2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fr-FR" sz="3200" b="1" i="1" dirty="0" smtClean="0">
                        <a:solidFill>
                          <a:srgbClr val="FF0000"/>
                        </a:solidFill>
                        <a:latin typeface="Cambria Math"/>
                      </a:rPr>
                      <m:t>𝟑</m:t>
                    </m:r>
                  </m:oMath>
                </a14:m>
                <a:endParaRPr lang="fr-FR" sz="3200" b="1" dirty="0" smtClean="0">
                  <a:solidFill>
                    <a:srgbClr val="FF0000"/>
                  </a:solidFill>
                </a:endParaRPr>
              </a:p>
              <a:p>
                <a:pPr marL="0" indent="0" algn="ctr">
                  <a:lnSpc>
                    <a:spcPct val="150000"/>
                  </a:lnSpc>
                  <a:buNone/>
                </a:pPr>
                <a14:m>
                  <m:oMath xmlns:m="http://schemas.openxmlformats.org/officeDocument/2006/math">
                    <m:r>
                      <a:rPr lang="fr-FR" sz="3200" b="0" i="1" smtClean="0">
                        <a:solidFill>
                          <a:schemeClr val="tx2"/>
                        </a:solidFill>
                        <a:latin typeface="Cambria Math"/>
                        <a:ea typeface="Cambria Math"/>
                      </a:rPr>
                      <m:t>𝛼</m:t>
                    </m:r>
                    <m:r>
                      <a:rPr lang="fr-FR" sz="3200" b="0" i="1" smtClean="0">
                        <a:solidFill>
                          <a:schemeClr val="tx2"/>
                        </a:solidFill>
                        <a:latin typeface="Cambria Math"/>
                        <a:ea typeface="Cambria Math"/>
                      </a:rPr>
                      <m:t>=</m:t>
                    </m:r>
                  </m:oMath>
                </a14:m>
                <a:r>
                  <a:rPr lang="fr-FR" sz="3200" b="1" dirty="0" smtClean="0">
                    <a:solidFill>
                      <a:schemeClr val="tx2"/>
                    </a:solidFill>
                    <a:ea typeface="Cambria Math"/>
                  </a:rPr>
                  <a:t> </a:t>
                </a:r>
                <a14:m>
                  <m:oMath xmlns:m="http://schemas.openxmlformats.org/officeDocument/2006/math">
                    <m:r>
                      <a:rPr lang="fr-FR" sz="3200" b="1" i="1" dirty="0" smtClean="0">
                        <a:solidFill>
                          <a:srgbClr val="FF0000"/>
                        </a:solidFill>
                        <a:latin typeface="Cambria Math"/>
                        <a:ea typeface="Cambria Math"/>
                      </a:rPr>
                      <m:t>𝟏</m:t>
                    </m:r>
                  </m:oMath>
                </a14:m>
                <a:endParaRPr lang="fr-FR" sz="3200" b="1" dirty="0" smtClean="0">
                  <a:solidFill>
                    <a:srgbClr val="FF0000"/>
                  </a:solidFill>
                  <a:ea typeface="Cambria Math"/>
                </a:endParaRPr>
              </a:p>
              <a:p>
                <a:pPr marL="0" indent="0" algn="ctr">
                  <a:lnSpc>
                    <a:spcPct val="150000"/>
                  </a:lnSpc>
                  <a:buNone/>
                </a:pPr>
                <a14:m>
                  <m:oMath xmlns:m="http://schemas.openxmlformats.org/officeDocument/2006/math">
                    <m:r>
                      <a:rPr lang="fr-FR" sz="3200" b="0" i="1" smtClean="0">
                        <a:solidFill>
                          <a:schemeClr val="tx2"/>
                        </a:solidFill>
                        <a:latin typeface="Cambria Math"/>
                        <a:ea typeface="Cambria Math"/>
                      </a:rPr>
                      <m:t>𝛽</m:t>
                    </m:r>
                    <m:r>
                      <a:rPr lang="fr-FR" sz="3200" b="0" i="1" smtClean="0">
                        <a:solidFill>
                          <a:schemeClr val="tx2"/>
                        </a:solidFill>
                        <a:latin typeface="Cambria Math"/>
                        <a:ea typeface="Cambria Math"/>
                      </a:rPr>
                      <m:t>=</m:t>
                    </m:r>
                  </m:oMath>
                </a14:m>
                <a:r>
                  <a:rPr lang="fr-FR" sz="3200" b="1" dirty="0" smtClean="0">
                    <a:solidFill>
                      <a:schemeClr val="tx2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fr-FR" sz="3200" b="1" i="1" dirty="0" smtClean="0">
                        <a:solidFill>
                          <a:srgbClr val="FF0000"/>
                        </a:solidFill>
                        <a:latin typeface="Cambria Math"/>
                      </a:rPr>
                      <m:t>𝟏</m:t>
                    </m:r>
                  </m:oMath>
                </a14:m>
                <a:endParaRPr lang="fr-FR" sz="3200" b="1" dirty="0" smtClean="0">
                  <a:solidFill>
                    <a:srgbClr val="FF0000"/>
                  </a:solidFill>
                </a:endParaRPr>
              </a:p>
              <a:p>
                <a:pPr marL="0" indent="0" algn="ctr">
                  <a:buNone/>
                </a:pPr>
                <a:endParaRPr lang="fr-FR" sz="3200" dirty="0" smtClean="0">
                  <a:solidFill>
                    <a:schemeClr val="tx2"/>
                  </a:solidFill>
                </a:endParaRP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t="-2083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601524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tIns="0">
            <a:normAutofit fontScale="90000"/>
          </a:bodyPr>
          <a:lstStyle/>
          <a:p>
            <a:pPr algn="ctr"/>
            <a: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  <a:t>Question </a:t>
            </a:r>
            <a:r>
              <a:rPr lang="fr-FR" sz="4000" b="1" u="sng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5</a:t>
            </a:r>
            <a:br>
              <a:rPr lang="fr-FR" sz="4000" b="1" u="sng" dirty="0" smtClean="0">
                <a:latin typeface="Cambria Math" panose="02040503050406030204" pitchFamily="18" charset="0"/>
                <a:ea typeface="Cambria Math" panose="02040503050406030204" pitchFamily="18" charset="0"/>
              </a:rPr>
            </a:br>
            <a:endParaRPr lang="fr-FR" sz="4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indent="0" algn="ctr">
                  <a:buNone/>
                </a:pPr>
                <a:r>
                  <a:rPr lang="fr-FR" sz="3200" dirty="0" smtClean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Déterminer les valeurs de </a:t>
                </a:r>
                <a14:m>
                  <m:oMath xmlns:m="http://schemas.openxmlformats.org/officeDocument/2006/math">
                    <m:r>
                      <a:rPr lang="fr-FR" sz="3200" b="0" i="1" smtClean="0">
                        <a:solidFill>
                          <a:schemeClr val="tx2"/>
                        </a:solidFill>
                        <a:latin typeface="Cambria Math"/>
                        <a:ea typeface="Cambria Math" panose="02040503050406030204" pitchFamily="18" charset="0"/>
                      </a:rPr>
                      <m:t>𝑎</m:t>
                    </m:r>
                  </m:oMath>
                </a14:m>
                <a:r>
                  <a:rPr lang="fr-FR" sz="3200" dirty="0" smtClean="0">
                    <a:solidFill>
                      <a:schemeClr val="tx2"/>
                    </a:solidFill>
                  </a:rPr>
                  <a:t>, </a:t>
                </a:r>
                <a14:m>
                  <m:oMath xmlns:m="http://schemas.openxmlformats.org/officeDocument/2006/math">
                    <m:r>
                      <a:rPr lang="fr-FR" sz="3200" i="1" smtClean="0">
                        <a:solidFill>
                          <a:schemeClr val="tx2"/>
                        </a:solidFill>
                        <a:latin typeface="Cambria Math"/>
                        <a:ea typeface="Cambria Math"/>
                      </a:rPr>
                      <m:t>𝛼</m:t>
                    </m:r>
                  </m:oMath>
                </a14:m>
                <a:r>
                  <a:rPr lang="fr-FR" sz="3200" dirty="0" smtClean="0">
                    <a:solidFill>
                      <a:schemeClr val="tx2"/>
                    </a:solidFill>
                  </a:rPr>
                  <a:t> et </a:t>
                </a:r>
                <a14:m>
                  <m:oMath xmlns:m="http://schemas.openxmlformats.org/officeDocument/2006/math">
                    <m:r>
                      <a:rPr lang="fr-FR" sz="3200" i="1" smtClean="0">
                        <a:solidFill>
                          <a:schemeClr val="tx2"/>
                        </a:solidFill>
                        <a:latin typeface="Cambria Math"/>
                        <a:ea typeface="Cambria Math"/>
                      </a:rPr>
                      <m:t>𝛽</m:t>
                    </m:r>
                  </m:oMath>
                </a14:m>
                <a:r>
                  <a:rPr lang="fr-FR" sz="3200" dirty="0" smtClean="0">
                    <a:solidFill>
                      <a:schemeClr val="tx2"/>
                    </a:solidFill>
                  </a:rPr>
                  <a:t> :</a:t>
                </a:r>
              </a:p>
              <a:p>
                <a:pPr marL="0" indent="0" algn="ctr">
                  <a:lnSpc>
                    <a:spcPct val="20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32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𝒈</m:t>
                      </m:r>
                      <m:d>
                        <m:dPr>
                          <m:ctrlPr>
                            <a:rPr lang="fr-FR" sz="32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fr-FR" sz="32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𝒙</m:t>
                          </m:r>
                        </m:e>
                      </m:d>
                      <m:r>
                        <a:rPr lang="fr-FR" sz="32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=−</m:t>
                      </m:r>
                      <m:r>
                        <a:rPr lang="fr-FR" sz="32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𝟐</m:t>
                      </m:r>
                      <m:sSup>
                        <m:sSupPr>
                          <m:ctrlPr>
                            <a:rPr lang="fr-FR" sz="32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fr-FR" sz="3200" b="1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fr-FR" sz="3200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𝒙</m:t>
                              </m:r>
                              <m:r>
                                <a:rPr lang="fr-FR" sz="3200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+</m:t>
                              </m:r>
                              <m:r>
                                <a:rPr lang="fr-FR" sz="3200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𝟒</m:t>
                              </m:r>
                            </m:e>
                          </m:d>
                        </m:e>
                        <m:sup>
                          <m:r>
                            <a:rPr lang="fr-FR" sz="32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fr-FR" sz="32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−</m:t>
                      </m:r>
                      <m:r>
                        <a:rPr lang="fr-FR" sz="32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𝟕</m:t>
                      </m:r>
                    </m:oMath>
                  </m:oMathPara>
                </a14:m>
                <a:endParaRPr lang="fr-FR" sz="3200" b="1" i="1" dirty="0" smtClean="0">
                  <a:solidFill>
                    <a:srgbClr val="FF0000"/>
                  </a:solidFill>
                  <a:latin typeface="Cambria Math"/>
                </a:endParaRPr>
              </a:p>
              <a:p>
                <a:pPr marL="0" indent="0" algn="ctr">
                  <a:lnSpc>
                    <a:spcPct val="15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3200" b="0" i="1" smtClean="0">
                          <a:solidFill>
                            <a:schemeClr val="tx2"/>
                          </a:solidFill>
                          <a:latin typeface="Cambria Math"/>
                        </a:rPr>
                        <m:t>𝑎</m:t>
                      </m:r>
                      <m:r>
                        <a:rPr lang="fr-FR" sz="3200" b="0" i="1" smtClean="0">
                          <a:solidFill>
                            <a:schemeClr val="tx2"/>
                          </a:solidFill>
                          <a:latin typeface="Cambria Math"/>
                        </a:rPr>
                        <m:t>=</m:t>
                      </m:r>
                      <m:r>
                        <a:rPr lang="fr-FR" sz="3200" b="1" i="1" smtClean="0">
                          <a:solidFill>
                            <a:schemeClr val="bg1"/>
                          </a:solidFill>
                          <a:latin typeface="Cambria Math"/>
                        </a:rPr>
                        <m:t>−</m:t>
                      </m:r>
                      <m:r>
                        <a:rPr lang="fr-FR" sz="3200" b="1" i="1" smtClean="0">
                          <a:solidFill>
                            <a:schemeClr val="bg1"/>
                          </a:solidFill>
                          <a:latin typeface="Cambria Math"/>
                        </a:rPr>
                        <m:t>𝟐</m:t>
                      </m:r>
                    </m:oMath>
                  </m:oMathPara>
                </a14:m>
                <a:endParaRPr lang="fr-FR" sz="3200" b="1" dirty="0" smtClean="0">
                  <a:solidFill>
                    <a:schemeClr val="bg1"/>
                  </a:solidFill>
                </a:endParaRPr>
              </a:p>
              <a:p>
                <a:pPr marL="0" indent="0" algn="ctr">
                  <a:lnSpc>
                    <a:spcPct val="15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3200" b="0" i="1" smtClean="0">
                          <a:solidFill>
                            <a:schemeClr val="tx2"/>
                          </a:solidFill>
                          <a:latin typeface="Cambria Math"/>
                          <a:ea typeface="Cambria Math"/>
                        </a:rPr>
                        <m:t>𝛼</m:t>
                      </m:r>
                      <m:r>
                        <a:rPr lang="fr-FR" sz="3200" b="0" i="1" smtClean="0">
                          <a:solidFill>
                            <a:schemeClr val="tx2"/>
                          </a:solidFill>
                          <a:latin typeface="Cambria Math"/>
                          <a:ea typeface="Cambria Math"/>
                        </a:rPr>
                        <m:t>=</m:t>
                      </m:r>
                      <m:r>
                        <a:rPr lang="fr-FR" sz="3200" b="1" i="1" smtClean="0">
                          <a:solidFill>
                            <a:schemeClr val="bg1"/>
                          </a:solidFill>
                          <a:latin typeface="Cambria Math"/>
                          <a:ea typeface="Cambria Math"/>
                        </a:rPr>
                        <m:t>−</m:t>
                      </m:r>
                      <m:r>
                        <a:rPr lang="fr-FR" sz="3200" b="1" i="1" smtClean="0">
                          <a:solidFill>
                            <a:schemeClr val="bg1"/>
                          </a:solidFill>
                          <a:latin typeface="Cambria Math"/>
                          <a:ea typeface="Cambria Math"/>
                        </a:rPr>
                        <m:t>𝟒</m:t>
                      </m:r>
                    </m:oMath>
                  </m:oMathPara>
                </a14:m>
                <a:endParaRPr lang="fr-FR" sz="3200" b="1" dirty="0" smtClean="0">
                  <a:solidFill>
                    <a:schemeClr val="bg1"/>
                  </a:solidFill>
                  <a:ea typeface="Cambria Math"/>
                </a:endParaRPr>
              </a:p>
              <a:p>
                <a:pPr marL="0" indent="0" algn="ctr">
                  <a:lnSpc>
                    <a:spcPct val="15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3200" b="0" i="1" smtClean="0">
                          <a:solidFill>
                            <a:schemeClr val="tx2"/>
                          </a:solidFill>
                          <a:latin typeface="Cambria Math"/>
                          <a:ea typeface="Cambria Math"/>
                        </a:rPr>
                        <m:t>𝛽</m:t>
                      </m:r>
                      <m:r>
                        <a:rPr lang="fr-FR" sz="3200" b="0" i="1" smtClean="0">
                          <a:solidFill>
                            <a:schemeClr val="tx2"/>
                          </a:solidFill>
                          <a:latin typeface="Cambria Math"/>
                          <a:ea typeface="Cambria Math"/>
                        </a:rPr>
                        <m:t>=</m:t>
                      </m:r>
                      <m:r>
                        <a:rPr lang="fr-FR" sz="3200" b="1" i="1" smtClean="0">
                          <a:solidFill>
                            <a:schemeClr val="bg1"/>
                          </a:solidFill>
                          <a:latin typeface="Cambria Math"/>
                          <a:ea typeface="Cambria Math"/>
                        </a:rPr>
                        <m:t>−</m:t>
                      </m:r>
                      <m:r>
                        <a:rPr lang="fr-FR" sz="3200" b="1" i="1" smtClean="0">
                          <a:solidFill>
                            <a:schemeClr val="bg1"/>
                          </a:solidFill>
                          <a:latin typeface="Cambria Math"/>
                          <a:ea typeface="Cambria Math"/>
                        </a:rPr>
                        <m:t>𝟕</m:t>
                      </m:r>
                    </m:oMath>
                  </m:oMathPara>
                </a14:m>
                <a:endParaRPr lang="fr-FR" sz="3200" b="1" dirty="0" smtClean="0">
                  <a:solidFill>
                    <a:schemeClr val="bg1"/>
                  </a:solidFill>
                </a:endParaRPr>
              </a:p>
              <a:p>
                <a:pPr marL="0" indent="0" algn="ctr">
                  <a:buNone/>
                </a:pPr>
                <a:endParaRPr lang="fr-FR" sz="3200" dirty="0" smtClean="0">
                  <a:solidFill>
                    <a:schemeClr val="tx2"/>
                  </a:solidFill>
                </a:endParaRP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t="-2083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03348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tIns="0">
            <a:normAutofit fontScale="90000"/>
          </a:bodyPr>
          <a:lstStyle/>
          <a:p>
            <a:pPr algn="ctr"/>
            <a: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  <a:t>Question </a:t>
            </a:r>
            <a:r>
              <a:rPr lang="fr-FR" sz="4000" b="1" u="sng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5</a:t>
            </a:r>
            <a:br>
              <a:rPr lang="fr-FR" sz="4000" b="1" u="sng" dirty="0" smtClean="0">
                <a:latin typeface="Cambria Math" panose="02040503050406030204" pitchFamily="18" charset="0"/>
                <a:ea typeface="Cambria Math" panose="02040503050406030204" pitchFamily="18" charset="0"/>
              </a:rPr>
            </a:br>
            <a:endParaRPr lang="fr-FR" sz="4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indent="0" algn="ctr">
                  <a:buNone/>
                </a:pPr>
                <a:r>
                  <a:rPr lang="fr-FR" sz="3200" dirty="0" smtClean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Déterminer les valeurs de </a:t>
                </a:r>
                <a14:m>
                  <m:oMath xmlns:m="http://schemas.openxmlformats.org/officeDocument/2006/math">
                    <m:r>
                      <a:rPr lang="fr-FR" sz="3200" b="0" i="1" smtClean="0">
                        <a:solidFill>
                          <a:schemeClr val="tx2"/>
                        </a:solidFill>
                        <a:latin typeface="Cambria Math"/>
                        <a:ea typeface="Cambria Math" panose="02040503050406030204" pitchFamily="18" charset="0"/>
                      </a:rPr>
                      <m:t>𝑎</m:t>
                    </m:r>
                  </m:oMath>
                </a14:m>
                <a:r>
                  <a:rPr lang="fr-FR" sz="3200" dirty="0" smtClean="0">
                    <a:solidFill>
                      <a:schemeClr val="tx2"/>
                    </a:solidFill>
                  </a:rPr>
                  <a:t>, </a:t>
                </a:r>
                <a14:m>
                  <m:oMath xmlns:m="http://schemas.openxmlformats.org/officeDocument/2006/math">
                    <m:r>
                      <a:rPr lang="fr-FR" sz="3200" i="1" smtClean="0">
                        <a:solidFill>
                          <a:schemeClr val="tx2"/>
                        </a:solidFill>
                        <a:latin typeface="Cambria Math"/>
                        <a:ea typeface="Cambria Math"/>
                      </a:rPr>
                      <m:t>𝛼</m:t>
                    </m:r>
                  </m:oMath>
                </a14:m>
                <a:r>
                  <a:rPr lang="fr-FR" sz="3200" dirty="0" smtClean="0">
                    <a:solidFill>
                      <a:schemeClr val="tx2"/>
                    </a:solidFill>
                  </a:rPr>
                  <a:t> et </a:t>
                </a:r>
                <a14:m>
                  <m:oMath xmlns:m="http://schemas.openxmlformats.org/officeDocument/2006/math">
                    <m:r>
                      <a:rPr lang="fr-FR" sz="3200" i="1" smtClean="0">
                        <a:solidFill>
                          <a:schemeClr val="tx2"/>
                        </a:solidFill>
                        <a:latin typeface="Cambria Math"/>
                        <a:ea typeface="Cambria Math"/>
                      </a:rPr>
                      <m:t>𝛽</m:t>
                    </m:r>
                  </m:oMath>
                </a14:m>
                <a:r>
                  <a:rPr lang="fr-FR" sz="3200" dirty="0" smtClean="0">
                    <a:solidFill>
                      <a:schemeClr val="tx2"/>
                    </a:solidFill>
                  </a:rPr>
                  <a:t> :</a:t>
                </a:r>
              </a:p>
              <a:p>
                <a:pPr marL="0" indent="0" algn="ctr">
                  <a:lnSpc>
                    <a:spcPct val="20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32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𝒈</m:t>
                      </m:r>
                      <m:d>
                        <m:dPr>
                          <m:ctrlPr>
                            <a:rPr lang="fr-FR" sz="32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fr-FR" sz="32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𝒙</m:t>
                          </m:r>
                        </m:e>
                      </m:d>
                      <m:r>
                        <a:rPr lang="fr-FR" sz="32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=−</m:t>
                      </m:r>
                      <m:r>
                        <a:rPr lang="fr-FR" sz="32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𝟐</m:t>
                      </m:r>
                      <m:sSup>
                        <m:sSupPr>
                          <m:ctrlPr>
                            <a:rPr lang="fr-FR" sz="32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fr-FR" sz="3200" b="1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fr-FR" sz="3200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𝒙</m:t>
                              </m:r>
                              <m:r>
                                <a:rPr lang="fr-FR" sz="3200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+</m:t>
                              </m:r>
                              <m:r>
                                <a:rPr lang="fr-FR" sz="3200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𝟒</m:t>
                              </m:r>
                            </m:e>
                          </m:d>
                        </m:e>
                        <m:sup>
                          <m:r>
                            <a:rPr lang="fr-FR" sz="32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fr-FR" sz="32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−</m:t>
                      </m:r>
                      <m:r>
                        <a:rPr lang="fr-FR" sz="32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𝟕</m:t>
                      </m:r>
                    </m:oMath>
                  </m:oMathPara>
                </a14:m>
                <a:endParaRPr lang="fr-FR" sz="3200" b="1" i="1" dirty="0" smtClean="0">
                  <a:solidFill>
                    <a:srgbClr val="FF0000"/>
                  </a:solidFill>
                  <a:latin typeface="Cambria Math"/>
                </a:endParaRPr>
              </a:p>
              <a:p>
                <a:pPr marL="0" indent="0" algn="ctr">
                  <a:lnSpc>
                    <a:spcPct val="15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3200" b="0" i="1" smtClean="0">
                          <a:solidFill>
                            <a:schemeClr val="tx2"/>
                          </a:solidFill>
                          <a:latin typeface="Cambria Math"/>
                        </a:rPr>
                        <m:t>𝑎</m:t>
                      </m:r>
                      <m:r>
                        <a:rPr lang="fr-FR" sz="3200" b="0" i="1" smtClean="0">
                          <a:solidFill>
                            <a:schemeClr val="tx2"/>
                          </a:solidFill>
                          <a:latin typeface="Cambria Math"/>
                        </a:rPr>
                        <m:t>=</m:t>
                      </m:r>
                      <m:r>
                        <a:rPr lang="fr-FR" sz="32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−</m:t>
                      </m:r>
                      <m:r>
                        <a:rPr lang="fr-FR" sz="32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𝟐</m:t>
                      </m:r>
                    </m:oMath>
                  </m:oMathPara>
                </a14:m>
                <a:endParaRPr lang="fr-FR" sz="3200" b="1" dirty="0" smtClean="0">
                  <a:solidFill>
                    <a:schemeClr val="tx2"/>
                  </a:solidFill>
                </a:endParaRPr>
              </a:p>
              <a:p>
                <a:pPr marL="0" indent="0" algn="ctr">
                  <a:lnSpc>
                    <a:spcPct val="15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3200" b="0" i="1" smtClean="0">
                          <a:solidFill>
                            <a:schemeClr val="tx2"/>
                          </a:solidFill>
                          <a:latin typeface="Cambria Math"/>
                          <a:ea typeface="Cambria Math"/>
                        </a:rPr>
                        <m:t>𝛼</m:t>
                      </m:r>
                      <m:r>
                        <a:rPr lang="fr-FR" sz="3200" b="0" i="1" smtClean="0">
                          <a:solidFill>
                            <a:schemeClr val="tx2"/>
                          </a:solidFill>
                          <a:latin typeface="Cambria Math"/>
                          <a:ea typeface="Cambria Math"/>
                        </a:rPr>
                        <m:t>=</m:t>
                      </m:r>
                      <m:r>
                        <a:rPr lang="fr-FR" sz="3200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−</m:t>
                      </m:r>
                      <m:r>
                        <a:rPr lang="fr-FR" sz="3200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𝟒</m:t>
                      </m:r>
                    </m:oMath>
                  </m:oMathPara>
                </a14:m>
                <a:endParaRPr lang="fr-FR" sz="3200" b="1" dirty="0" smtClean="0">
                  <a:solidFill>
                    <a:srgbClr val="FF0000"/>
                  </a:solidFill>
                  <a:ea typeface="Cambria Math"/>
                </a:endParaRPr>
              </a:p>
              <a:p>
                <a:pPr marL="0" indent="0" algn="ctr">
                  <a:lnSpc>
                    <a:spcPct val="15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3200" b="0" i="1" smtClean="0">
                          <a:solidFill>
                            <a:schemeClr val="tx2"/>
                          </a:solidFill>
                          <a:latin typeface="Cambria Math"/>
                          <a:ea typeface="Cambria Math"/>
                        </a:rPr>
                        <m:t>𝛽</m:t>
                      </m:r>
                      <m:r>
                        <a:rPr lang="fr-FR" sz="3200" b="0" i="1" smtClean="0">
                          <a:solidFill>
                            <a:schemeClr val="tx2"/>
                          </a:solidFill>
                          <a:latin typeface="Cambria Math"/>
                          <a:ea typeface="Cambria Math"/>
                        </a:rPr>
                        <m:t>=</m:t>
                      </m:r>
                      <m:r>
                        <a:rPr lang="fr-FR" sz="3200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−</m:t>
                      </m:r>
                      <m:r>
                        <a:rPr lang="fr-FR" sz="3200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𝟕</m:t>
                      </m:r>
                    </m:oMath>
                  </m:oMathPara>
                </a14:m>
                <a:endParaRPr lang="fr-FR" sz="3200" b="1" dirty="0" smtClean="0">
                  <a:solidFill>
                    <a:srgbClr val="FF0000"/>
                  </a:solidFill>
                </a:endParaRPr>
              </a:p>
              <a:p>
                <a:pPr marL="0" indent="0" algn="ctr">
                  <a:buNone/>
                </a:pPr>
                <a:endParaRPr lang="fr-FR" sz="3200" dirty="0" smtClean="0">
                  <a:solidFill>
                    <a:schemeClr val="tx2"/>
                  </a:solidFill>
                </a:endParaRP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t="-2083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912853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tIns="0">
            <a:normAutofit fontScale="90000"/>
          </a:bodyPr>
          <a:lstStyle/>
          <a:p>
            <a:pPr algn="ctr"/>
            <a: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  <a:t>Question </a:t>
            </a:r>
            <a:r>
              <a:rPr lang="fr-FR" sz="4000" b="1" u="sng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6</a:t>
            </a:r>
            <a:br>
              <a:rPr lang="fr-FR" sz="4000" b="1" u="sng" dirty="0" smtClean="0">
                <a:latin typeface="Cambria Math" panose="02040503050406030204" pitchFamily="18" charset="0"/>
                <a:ea typeface="Cambria Math" panose="02040503050406030204" pitchFamily="18" charset="0"/>
              </a:rPr>
            </a:br>
            <a:endParaRPr lang="fr-FR" sz="4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indent="0" algn="ctr">
                  <a:buNone/>
                </a:pPr>
                <a:r>
                  <a:rPr lang="fr-FR" sz="3200" dirty="0" smtClean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Déterminer les valeurs de </a:t>
                </a:r>
                <a14:m>
                  <m:oMath xmlns:m="http://schemas.openxmlformats.org/officeDocument/2006/math">
                    <m:r>
                      <a:rPr lang="fr-FR" sz="3200" b="0" i="1" smtClean="0">
                        <a:solidFill>
                          <a:schemeClr val="tx2"/>
                        </a:solidFill>
                        <a:latin typeface="Cambria Math"/>
                        <a:ea typeface="Cambria Math" panose="02040503050406030204" pitchFamily="18" charset="0"/>
                      </a:rPr>
                      <m:t>𝑎</m:t>
                    </m:r>
                  </m:oMath>
                </a14:m>
                <a:r>
                  <a:rPr lang="fr-FR" sz="3200" dirty="0" smtClean="0">
                    <a:solidFill>
                      <a:schemeClr val="tx2"/>
                    </a:solidFill>
                  </a:rPr>
                  <a:t>, </a:t>
                </a:r>
                <a14:m>
                  <m:oMath xmlns:m="http://schemas.openxmlformats.org/officeDocument/2006/math">
                    <m:r>
                      <a:rPr lang="fr-FR" sz="3200" i="1" smtClean="0">
                        <a:solidFill>
                          <a:schemeClr val="tx2"/>
                        </a:solidFill>
                        <a:latin typeface="Cambria Math"/>
                        <a:ea typeface="Cambria Math"/>
                      </a:rPr>
                      <m:t>𝛼</m:t>
                    </m:r>
                  </m:oMath>
                </a14:m>
                <a:r>
                  <a:rPr lang="fr-FR" sz="3200" dirty="0" smtClean="0">
                    <a:solidFill>
                      <a:schemeClr val="tx2"/>
                    </a:solidFill>
                  </a:rPr>
                  <a:t> et </a:t>
                </a:r>
                <a14:m>
                  <m:oMath xmlns:m="http://schemas.openxmlformats.org/officeDocument/2006/math">
                    <m:r>
                      <a:rPr lang="fr-FR" sz="3200" i="1" smtClean="0">
                        <a:solidFill>
                          <a:schemeClr val="tx2"/>
                        </a:solidFill>
                        <a:latin typeface="Cambria Math"/>
                        <a:ea typeface="Cambria Math"/>
                      </a:rPr>
                      <m:t>𝛽</m:t>
                    </m:r>
                  </m:oMath>
                </a14:m>
                <a:r>
                  <a:rPr lang="fr-FR" sz="3200" dirty="0" smtClean="0">
                    <a:solidFill>
                      <a:schemeClr val="tx2"/>
                    </a:solidFill>
                  </a:rPr>
                  <a:t> :</a:t>
                </a:r>
              </a:p>
              <a:p>
                <a:pPr marL="0" indent="0" algn="ctr">
                  <a:lnSpc>
                    <a:spcPct val="20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32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𝒉</m:t>
                      </m:r>
                      <m:d>
                        <m:dPr>
                          <m:ctrlPr>
                            <a:rPr lang="fr-FR" sz="32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fr-FR" sz="32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𝒙</m:t>
                          </m:r>
                        </m:e>
                      </m:d>
                      <m:r>
                        <a:rPr lang="fr-FR" sz="32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=</m:t>
                      </m:r>
                      <m:r>
                        <a:rPr lang="fr-FR" sz="32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𝟑</m:t>
                      </m:r>
                      <m:r>
                        <a:rPr lang="fr-FR" sz="32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−</m:t>
                      </m:r>
                      <m:sSup>
                        <m:sSupPr>
                          <m:ctrlPr>
                            <a:rPr lang="fr-FR" sz="32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fr-FR" sz="3200" b="1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fr-FR" sz="3200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𝒙</m:t>
                              </m:r>
                              <m:r>
                                <a:rPr lang="fr-FR" sz="3200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+</m:t>
                              </m:r>
                              <m:r>
                                <a:rPr lang="fr-FR" sz="3200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𝟏</m:t>
                              </m:r>
                            </m:e>
                          </m:d>
                        </m:e>
                        <m:sup>
                          <m:r>
                            <a:rPr lang="fr-FR" sz="32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𝟐</m:t>
                          </m:r>
                        </m:sup>
                      </m:sSup>
                    </m:oMath>
                  </m:oMathPara>
                </a14:m>
                <a:endParaRPr lang="fr-FR" sz="3200" b="1" i="1" dirty="0" smtClean="0">
                  <a:solidFill>
                    <a:srgbClr val="FF0000"/>
                  </a:solidFill>
                  <a:latin typeface="Cambria Math"/>
                </a:endParaRPr>
              </a:p>
              <a:p>
                <a:pPr marL="0" indent="0" algn="ctr">
                  <a:lnSpc>
                    <a:spcPct val="15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3200" b="0" i="1" smtClean="0">
                          <a:solidFill>
                            <a:schemeClr val="tx2"/>
                          </a:solidFill>
                          <a:latin typeface="Cambria Math"/>
                        </a:rPr>
                        <m:t>𝑎</m:t>
                      </m:r>
                      <m:r>
                        <a:rPr lang="fr-FR" sz="3200" b="0" i="1" smtClean="0">
                          <a:solidFill>
                            <a:schemeClr val="tx2"/>
                          </a:solidFill>
                          <a:latin typeface="Cambria Math"/>
                        </a:rPr>
                        <m:t>=</m:t>
                      </m:r>
                      <m:r>
                        <a:rPr lang="fr-FR" sz="3200" b="1" i="1" smtClean="0">
                          <a:solidFill>
                            <a:schemeClr val="bg1"/>
                          </a:solidFill>
                          <a:latin typeface="Cambria Math"/>
                        </a:rPr>
                        <m:t>−</m:t>
                      </m:r>
                      <m:r>
                        <a:rPr lang="fr-FR" sz="3200" b="1" i="1" smtClean="0">
                          <a:solidFill>
                            <a:schemeClr val="bg1"/>
                          </a:solidFill>
                          <a:latin typeface="Cambria Math"/>
                        </a:rPr>
                        <m:t>𝟏</m:t>
                      </m:r>
                    </m:oMath>
                  </m:oMathPara>
                </a14:m>
                <a:endParaRPr lang="fr-FR" sz="3200" b="1" dirty="0" smtClean="0">
                  <a:solidFill>
                    <a:schemeClr val="bg1"/>
                  </a:solidFill>
                </a:endParaRPr>
              </a:p>
              <a:p>
                <a:pPr marL="0" indent="0" algn="ctr">
                  <a:lnSpc>
                    <a:spcPct val="150000"/>
                  </a:lnSpc>
                  <a:buNone/>
                </a:pPr>
                <a:r>
                  <a:rPr lang="fr-FR" sz="3200" b="0" dirty="0" smtClean="0">
                    <a:solidFill>
                      <a:schemeClr val="tx2"/>
                    </a:solidFill>
                    <a:ea typeface="Cambria Math"/>
                  </a:rPr>
                  <a:t> </a:t>
                </a:r>
                <a14:m>
                  <m:oMath xmlns:m="http://schemas.openxmlformats.org/officeDocument/2006/math">
                    <m:r>
                      <a:rPr lang="fr-FR" sz="3200" b="0" i="1" smtClean="0">
                        <a:solidFill>
                          <a:schemeClr val="tx2"/>
                        </a:solidFill>
                        <a:latin typeface="Cambria Math"/>
                        <a:ea typeface="Cambria Math"/>
                      </a:rPr>
                      <m:t>𝛼</m:t>
                    </m:r>
                    <m:r>
                      <a:rPr lang="fr-FR" sz="3200" b="0" i="1" smtClean="0">
                        <a:solidFill>
                          <a:schemeClr val="tx2"/>
                        </a:solidFill>
                        <a:latin typeface="Cambria Math"/>
                        <a:ea typeface="Cambria Math"/>
                      </a:rPr>
                      <m:t>=</m:t>
                    </m:r>
                    <m:r>
                      <a:rPr lang="fr-FR" sz="3200" b="1" i="1" smtClean="0">
                        <a:solidFill>
                          <a:schemeClr val="bg1"/>
                        </a:solidFill>
                        <a:latin typeface="Cambria Math"/>
                        <a:ea typeface="Cambria Math"/>
                      </a:rPr>
                      <m:t>−</m:t>
                    </m:r>
                    <m:r>
                      <a:rPr lang="fr-FR" sz="3200" b="1" i="1" smtClean="0">
                        <a:solidFill>
                          <a:schemeClr val="bg1"/>
                        </a:solidFill>
                        <a:latin typeface="Cambria Math"/>
                        <a:ea typeface="Cambria Math"/>
                      </a:rPr>
                      <m:t>𝟏</m:t>
                    </m:r>
                  </m:oMath>
                </a14:m>
                <a:endParaRPr lang="fr-FR" sz="3200" b="1" dirty="0" smtClean="0">
                  <a:solidFill>
                    <a:schemeClr val="bg1"/>
                  </a:solidFill>
                  <a:ea typeface="Cambria Math"/>
                </a:endParaRPr>
              </a:p>
              <a:p>
                <a:pPr marL="0" indent="0" algn="ctr">
                  <a:lnSpc>
                    <a:spcPct val="15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3200" b="0" i="1" smtClean="0">
                          <a:solidFill>
                            <a:schemeClr val="tx2"/>
                          </a:solidFill>
                          <a:latin typeface="Cambria Math"/>
                          <a:ea typeface="Cambria Math"/>
                        </a:rPr>
                        <m:t>𝛽</m:t>
                      </m:r>
                      <m:r>
                        <a:rPr lang="fr-FR" sz="3200" b="0" i="1" smtClean="0">
                          <a:solidFill>
                            <a:schemeClr val="tx2"/>
                          </a:solidFill>
                          <a:latin typeface="Cambria Math"/>
                          <a:ea typeface="Cambria Math"/>
                        </a:rPr>
                        <m:t>=</m:t>
                      </m:r>
                      <m:r>
                        <a:rPr lang="fr-FR" sz="3200" b="1" i="1" smtClean="0">
                          <a:solidFill>
                            <a:schemeClr val="bg1"/>
                          </a:solidFill>
                          <a:latin typeface="Cambria Math"/>
                          <a:ea typeface="Cambria Math"/>
                        </a:rPr>
                        <m:t>𝟑</m:t>
                      </m:r>
                    </m:oMath>
                  </m:oMathPara>
                </a14:m>
                <a:endParaRPr lang="fr-FR" sz="3200" b="1" dirty="0" smtClean="0">
                  <a:solidFill>
                    <a:schemeClr val="bg1"/>
                  </a:solidFill>
                </a:endParaRPr>
              </a:p>
              <a:p>
                <a:pPr marL="0" indent="0" algn="ctr">
                  <a:buNone/>
                </a:pPr>
                <a:endParaRPr lang="fr-FR" sz="3200" dirty="0" smtClean="0">
                  <a:solidFill>
                    <a:schemeClr val="tx2"/>
                  </a:solidFill>
                </a:endParaRP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t="-2083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214421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tIns="0">
            <a:normAutofit fontScale="90000"/>
          </a:bodyPr>
          <a:lstStyle/>
          <a:p>
            <a:pPr algn="ctr"/>
            <a: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  <a:t>Question </a:t>
            </a:r>
            <a:r>
              <a:rPr lang="fr-FR" sz="4000" b="1" u="sng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6</a:t>
            </a:r>
            <a:br>
              <a:rPr lang="fr-FR" sz="4000" b="1" u="sng" dirty="0" smtClean="0">
                <a:latin typeface="Cambria Math" panose="02040503050406030204" pitchFamily="18" charset="0"/>
                <a:ea typeface="Cambria Math" panose="02040503050406030204" pitchFamily="18" charset="0"/>
              </a:rPr>
            </a:br>
            <a:endParaRPr lang="fr-FR" sz="4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indent="0" algn="ctr">
                  <a:buNone/>
                </a:pPr>
                <a:r>
                  <a:rPr lang="fr-FR" sz="3200" dirty="0" smtClean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Déterminer les valeurs de </a:t>
                </a:r>
                <a14:m>
                  <m:oMath xmlns:m="http://schemas.openxmlformats.org/officeDocument/2006/math">
                    <m:r>
                      <a:rPr lang="fr-FR" sz="3200" b="0" i="1" smtClean="0">
                        <a:solidFill>
                          <a:schemeClr val="tx2"/>
                        </a:solidFill>
                        <a:latin typeface="Cambria Math"/>
                        <a:ea typeface="Cambria Math" panose="02040503050406030204" pitchFamily="18" charset="0"/>
                      </a:rPr>
                      <m:t>𝑎</m:t>
                    </m:r>
                  </m:oMath>
                </a14:m>
                <a:r>
                  <a:rPr lang="fr-FR" sz="3200" dirty="0" smtClean="0">
                    <a:solidFill>
                      <a:schemeClr val="tx2"/>
                    </a:solidFill>
                  </a:rPr>
                  <a:t>, </a:t>
                </a:r>
                <a14:m>
                  <m:oMath xmlns:m="http://schemas.openxmlformats.org/officeDocument/2006/math">
                    <m:r>
                      <a:rPr lang="fr-FR" sz="3200" i="1" smtClean="0">
                        <a:solidFill>
                          <a:schemeClr val="tx2"/>
                        </a:solidFill>
                        <a:latin typeface="Cambria Math"/>
                        <a:ea typeface="Cambria Math"/>
                      </a:rPr>
                      <m:t>𝛼</m:t>
                    </m:r>
                  </m:oMath>
                </a14:m>
                <a:r>
                  <a:rPr lang="fr-FR" sz="3200" dirty="0" smtClean="0">
                    <a:solidFill>
                      <a:schemeClr val="tx2"/>
                    </a:solidFill>
                  </a:rPr>
                  <a:t> et </a:t>
                </a:r>
                <a14:m>
                  <m:oMath xmlns:m="http://schemas.openxmlformats.org/officeDocument/2006/math">
                    <m:r>
                      <a:rPr lang="fr-FR" sz="3200" i="1" smtClean="0">
                        <a:solidFill>
                          <a:schemeClr val="tx2"/>
                        </a:solidFill>
                        <a:latin typeface="Cambria Math"/>
                        <a:ea typeface="Cambria Math"/>
                      </a:rPr>
                      <m:t>𝛽</m:t>
                    </m:r>
                  </m:oMath>
                </a14:m>
                <a:r>
                  <a:rPr lang="fr-FR" sz="3200" dirty="0" smtClean="0">
                    <a:solidFill>
                      <a:schemeClr val="tx2"/>
                    </a:solidFill>
                  </a:rPr>
                  <a:t> :</a:t>
                </a:r>
              </a:p>
              <a:p>
                <a:pPr marL="0" indent="0" algn="ctr">
                  <a:lnSpc>
                    <a:spcPct val="20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32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𝒉</m:t>
                      </m:r>
                      <m:d>
                        <m:dPr>
                          <m:ctrlPr>
                            <a:rPr lang="fr-FR" sz="32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fr-FR" sz="32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𝒙</m:t>
                          </m:r>
                        </m:e>
                      </m:d>
                      <m:r>
                        <a:rPr lang="fr-FR" sz="32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=</m:t>
                      </m:r>
                      <m:r>
                        <a:rPr lang="fr-FR" sz="32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𝟑</m:t>
                      </m:r>
                      <m:r>
                        <a:rPr lang="fr-FR" sz="32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−</m:t>
                      </m:r>
                      <m:sSup>
                        <m:sSupPr>
                          <m:ctrlPr>
                            <a:rPr lang="fr-FR" sz="32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fr-FR" sz="3200" b="1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fr-FR" sz="3200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𝒙</m:t>
                              </m:r>
                              <m:r>
                                <a:rPr lang="fr-FR" sz="3200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+</m:t>
                              </m:r>
                              <m:r>
                                <a:rPr lang="fr-FR" sz="3200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𝟏</m:t>
                              </m:r>
                            </m:e>
                          </m:d>
                        </m:e>
                        <m:sup>
                          <m:r>
                            <a:rPr lang="fr-FR" sz="32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𝟐</m:t>
                          </m:r>
                        </m:sup>
                      </m:sSup>
                    </m:oMath>
                  </m:oMathPara>
                </a14:m>
                <a:endParaRPr lang="fr-FR" sz="3200" b="1" i="1" dirty="0" smtClean="0">
                  <a:solidFill>
                    <a:srgbClr val="FF0000"/>
                  </a:solidFill>
                  <a:latin typeface="Cambria Math"/>
                </a:endParaRPr>
              </a:p>
              <a:p>
                <a:pPr marL="0" indent="0" algn="ctr">
                  <a:lnSpc>
                    <a:spcPct val="15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3200" b="0" i="1" smtClean="0">
                          <a:solidFill>
                            <a:schemeClr val="tx2"/>
                          </a:solidFill>
                          <a:latin typeface="Cambria Math"/>
                        </a:rPr>
                        <m:t>𝑎</m:t>
                      </m:r>
                      <m:r>
                        <a:rPr lang="fr-FR" sz="3200" b="0" i="1" smtClean="0">
                          <a:solidFill>
                            <a:schemeClr val="tx2"/>
                          </a:solidFill>
                          <a:latin typeface="Cambria Math"/>
                        </a:rPr>
                        <m:t>=</m:t>
                      </m:r>
                      <m:r>
                        <a:rPr lang="fr-FR" sz="32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−</m:t>
                      </m:r>
                      <m:r>
                        <a:rPr lang="fr-FR" sz="32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𝟏</m:t>
                      </m:r>
                    </m:oMath>
                  </m:oMathPara>
                </a14:m>
                <a:endParaRPr lang="fr-FR" sz="3200" b="1" dirty="0" smtClean="0">
                  <a:solidFill>
                    <a:schemeClr val="tx2"/>
                  </a:solidFill>
                </a:endParaRPr>
              </a:p>
              <a:p>
                <a:pPr marL="0" indent="0" algn="ctr">
                  <a:lnSpc>
                    <a:spcPct val="15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3200" b="0" i="1" smtClean="0">
                          <a:solidFill>
                            <a:schemeClr val="tx2"/>
                          </a:solidFill>
                          <a:latin typeface="Cambria Math"/>
                          <a:ea typeface="Cambria Math"/>
                        </a:rPr>
                        <m:t>𝛼</m:t>
                      </m:r>
                      <m:r>
                        <a:rPr lang="fr-FR" sz="3200" b="0" i="1" smtClean="0">
                          <a:solidFill>
                            <a:schemeClr val="tx2"/>
                          </a:solidFill>
                          <a:latin typeface="Cambria Math"/>
                          <a:ea typeface="Cambria Math"/>
                        </a:rPr>
                        <m:t>=</m:t>
                      </m:r>
                      <m:r>
                        <a:rPr lang="fr-FR" sz="3200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−</m:t>
                      </m:r>
                      <m:r>
                        <a:rPr lang="fr-FR" sz="3200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𝟏</m:t>
                      </m:r>
                    </m:oMath>
                  </m:oMathPara>
                </a14:m>
                <a:endParaRPr lang="fr-FR" sz="3200" b="1" dirty="0" smtClean="0">
                  <a:solidFill>
                    <a:schemeClr val="tx2"/>
                  </a:solidFill>
                  <a:ea typeface="Cambria Math"/>
                </a:endParaRPr>
              </a:p>
              <a:p>
                <a:pPr marL="0" indent="0" algn="ctr">
                  <a:lnSpc>
                    <a:spcPct val="15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3200" b="0" i="1" smtClean="0">
                          <a:solidFill>
                            <a:schemeClr val="tx2"/>
                          </a:solidFill>
                          <a:latin typeface="Cambria Math"/>
                          <a:ea typeface="Cambria Math"/>
                        </a:rPr>
                        <m:t>𝛽</m:t>
                      </m:r>
                      <m:r>
                        <a:rPr lang="fr-FR" sz="3200" b="0" i="1" smtClean="0">
                          <a:solidFill>
                            <a:schemeClr val="tx2"/>
                          </a:solidFill>
                          <a:latin typeface="Cambria Math"/>
                          <a:ea typeface="Cambria Math"/>
                        </a:rPr>
                        <m:t>=</m:t>
                      </m:r>
                      <m:r>
                        <a:rPr lang="fr-FR" sz="3200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𝟑</m:t>
                      </m:r>
                    </m:oMath>
                  </m:oMathPara>
                </a14:m>
                <a:endParaRPr lang="fr-FR" sz="3200" b="1" dirty="0" smtClean="0">
                  <a:solidFill>
                    <a:schemeClr val="tx2"/>
                  </a:solidFill>
                </a:endParaRPr>
              </a:p>
              <a:p>
                <a:pPr marL="0" indent="0" algn="ctr">
                  <a:buNone/>
                </a:pPr>
                <a:endParaRPr lang="fr-FR" sz="3200" dirty="0" smtClean="0">
                  <a:solidFill>
                    <a:schemeClr val="tx2"/>
                  </a:solidFill>
                </a:endParaRP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t="-2083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920154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tIns="0">
            <a:normAutofit fontScale="90000"/>
          </a:bodyPr>
          <a:lstStyle/>
          <a:p>
            <a:pPr algn="ctr"/>
            <a: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  <a:t>Question </a:t>
            </a:r>
            <a:r>
              <a:rPr lang="fr-FR" sz="4000" b="1" u="sng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7</a:t>
            </a:r>
            <a:br>
              <a:rPr lang="fr-FR" sz="4000" b="1" u="sng" dirty="0" smtClean="0">
                <a:latin typeface="Cambria Math" panose="02040503050406030204" pitchFamily="18" charset="0"/>
                <a:ea typeface="Cambria Math" panose="02040503050406030204" pitchFamily="18" charset="0"/>
              </a:rPr>
            </a:br>
            <a:endParaRPr lang="fr-FR" sz="4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indent="0" algn="ctr">
                  <a:buNone/>
                </a:pPr>
                <a:r>
                  <a:rPr lang="fr-FR" sz="3200" dirty="0" smtClean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Déterminer les valeurs de </a:t>
                </a:r>
                <a14:m>
                  <m:oMath xmlns:m="http://schemas.openxmlformats.org/officeDocument/2006/math">
                    <m:r>
                      <a:rPr lang="fr-FR" sz="3200" b="0" i="1" smtClean="0">
                        <a:solidFill>
                          <a:schemeClr val="tx2"/>
                        </a:solidFill>
                        <a:latin typeface="Cambria Math"/>
                        <a:ea typeface="Cambria Math" panose="02040503050406030204" pitchFamily="18" charset="0"/>
                      </a:rPr>
                      <m:t>𝑎</m:t>
                    </m:r>
                  </m:oMath>
                </a14:m>
                <a:r>
                  <a:rPr lang="fr-FR" sz="3200" dirty="0" smtClean="0">
                    <a:solidFill>
                      <a:schemeClr val="tx2"/>
                    </a:solidFill>
                  </a:rPr>
                  <a:t>, </a:t>
                </a:r>
                <a14:m>
                  <m:oMath xmlns:m="http://schemas.openxmlformats.org/officeDocument/2006/math">
                    <m:r>
                      <a:rPr lang="fr-FR" sz="3200" i="1" smtClean="0">
                        <a:solidFill>
                          <a:schemeClr val="tx2"/>
                        </a:solidFill>
                        <a:latin typeface="Cambria Math"/>
                        <a:ea typeface="Cambria Math"/>
                      </a:rPr>
                      <m:t>𝛼</m:t>
                    </m:r>
                  </m:oMath>
                </a14:m>
                <a:r>
                  <a:rPr lang="fr-FR" sz="3200" dirty="0" smtClean="0">
                    <a:solidFill>
                      <a:schemeClr val="tx2"/>
                    </a:solidFill>
                  </a:rPr>
                  <a:t> et </a:t>
                </a:r>
                <a14:m>
                  <m:oMath xmlns:m="http://schemas.openxmlformats.org/officeDocument/2006/math">
                    <m:r>
                      <a:rPr lang="fr-FR" sz="3200" i="1" smtClean="0">
                        <a:solidFill>
                          <a:schemeClr val="tx2"/>
                        </a:solidFill>
                        <a:latin typeface="Cambria Math"/>
                        <a:ea typeface="Cambria Math"/>
                      </a:rPr>
                      <m:t>𝛽</m:t>
                    </m:r>
                  </m:oMath>
                </a14:m>
                <a:r>
                  <a:rPr lang="fr-FR" sz="3200" dirty="0" smtClean="0">
                    <a:solidFill>
                      <a:schemeClr val="tx2"/>
                    </a:solidFill>
                  </a:rPr>
                  <a:t> :</a:t>
                </a:r>
              </a:p>
              <a:p>
                <a:pPr marL="0" indent="0" algn="ctr">
                  <a:lnSpc>
                    <a:spcPct val="20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32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𝒌</m:t>
                      </m:r>
                      <m:d>
                        <m:dPr>
                          <m:ctrlPr>
                            <a:rPr lang="fr-FR" sz="32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fr-FR" sz="32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𝒙</m:t>
                          </m:r>
                        </m:e>
                      </m:d>
                      <m:r>
                        <a:rPr lang="fr-FR" sz="32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fr-FR" sz="32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fr-FR" sz="32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𝒙</m:t>
                          </m:r>
                        </m:e>
                        <m:sup>
                          <m:r>
                            <a:rPr lang="fr-FR" sz="32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fr-FR" sz="32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−</m:t>
                      </m:r>
                      <m:r>
                        <a:rPr lang="fr-FR" sz="32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𝟒</m:t>
                      </m:r>
                      <m:r>
                        <a:rPr lang="fr-FR" sz="3200" b="1" i="1" smtClean="0">
                          <a:solidFill>
                            <a:schemeClr val="bg1"/>
                          </a:solidFill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fr-FR" sz="32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fr-FR" sz="3200" b="1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fr-FR" sz="3200" b="1" i="1" smtClean="0">
                                  <a:solidFill>
                                    <a:schemeClr val="bg1"/>
                                  </a:solidFill>
                                  <a:latin typeface="Cambria Math"/>
                                </a:rPr>
                                <m:t>𝒙</m:t>
                              </m:r>
                              <m:r>
                                <a:rPr lang="fr-FR" sz="3200" b="1" i="1" smtClean="0">
                                  <a:solidFill>
                                    <a:schemeClr val="bg1"/>
                                  </a:solidFill>
                                  <a:latin typeface="Cambria Math"/>
                                </a:rPr>
                                <m:t>−</m:t>
                              </m:r>
                              <m:r>
                                <a:rPr lang="fr-FR" sz="3200" b="1" i="1" smtClean="0">
                                  <a:solidFill>
                                    <a:schemeClr val="bg1"/>
                                  </a:solidFill>
                                  <a:latin typeface="Cambria Math"/>
                                </a:rPr>
                                <m:t>𝟎</m:t>
                              </m:r>
                            </m:e>
                          </m:d>
                        </m:e>
                        <m:sup>
                          <m:r>
                            <a:rPr lang="fr-FR" sz="3200" b="1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fr-FR" sz="3200" b="1" i="1" smtClean="0">
                          <a:solidFill>
                            <a:schemeClr val="bg1"/>
                          </a:solidFill>
                          <a:latin typeface="Cambria Math"/>
                        </a:rPr>
                        <m:t>−</m:t>
                      </m:r>
                      <m:r>
                        <a:rPr lang="fr-FR" sz="3200" b="1" i="1" smtClean="0">
                          <a:solidFill>
                            <a:schemeClr val="bg1"/>
                          </a:solidFill>
                          <a:latin typeface="Cambria Math"/>
                        </a:rPr>
                        <m:t>𝟒</m:t>
                      </m:r>
                    </m:oMath>
                  </m:oMathPara>
                </a14:m>
                <a:endParaRPr lang="fr-FR" sz="3200" b="1" dirty="0" smtClean="0">
                  <a:solidFill>
                    <a:schemeClr val="bg1"/>
                  </a:solidFill>
                </a:endParaRPr>
              </a:p>
              <a:p>
                <a:pPr marL="0" indent="0" algn="ctr">
                  <a:lnSpc>
                    <a:spcPct val="15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3200" b="0" i="1" smtClean="0">
                          <a:solidFill>
                            <a:schemeClr val="tx2"/>
                          </a:solidFill>
                          <a:latin typeface="Cambria Math"/>
                        </a:rPr>
                        <m:t>𝑎</m:t>
                      </m:r>
                      <m:r>
                        <a:rPr lang="fr-FR" sz="3200" b="0" i="1" smtClean="0">
                          <a:solidFill>
                            <a:schemeClr val="tx2"/>
                          </a:solidFill>
                          <a:latin typeface="Cambria Math"/>
                        </a:rPr>
                        <m:t>=</m:t>
                      </m:r>
                      <m:r>
                        <a:rPr lang="fr-FR" sz="3200" b="1" i="1" smtClean="0">
                          <a:solidFill>
                            <a:schemeClr val="bg1"/>
                          </a:solidFill>
                          <a:latin typeface="Cambria Math"/>
                        </a:rPr>
                        <m:t>𝟏</m:t>
                      </m:r>
                    </m:oMath>
                  </m:oMathPara>
                </a14:m>
                <a:endParaRPr lang="fr-FR" sz="3200" b="1" dirty="0" smtClean="0">
                  <a:solidFill>
                    <a:schemeClr val="bg1"/>
                  </a:solidFill>
                </a:endParaRPr>
              </a:p>
              <a:p>
                <a:pPr marL="0" indent="0" algn="ctr">
                  <a:lnSpc>
                    <a:spcPct val="15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3200" b="0" i="1" smtClean="0">
                          <a:solidFill>
                            <a:schemeClr val="tx2"/>
                          </a:solidFill>
                          <a:latin typeface="Cambria Math"/>
                          <a:ea typeface="Cambria Math"/>
                        </a:rPr>
                        <m:t>𝛼</m:t>
                      </m:r>
                      <m:r>
                        <a:rPr lang="fr-FR" sz="3200" b="0" i="1" smtClean="0">
                          <a:solidFill>
                            <a:schemeClr val="tx2"/>
                          </a:solidFill>
                          <a:latin typeface="Cambria Math"/>
                          <a:ea typeface="Cambria Math"/>
                        </a:rPr>
                        <m:t>=</m:t>
                      </m:r>
                      <m:r>
                        <a:rPr lang="fr-FR" sz="3200" b="1" i="1" smtClean="0">
                          <a:solidFill>
                            <a:schemeClr val="bg1"/>
                          </a:solidFill>
                          <a:latin typeface="Cambria Math"/>
                          <a:ea typeface="Cambria Math"/>
                        </a:rPr>
                        <m:t>𝟎</m:t>
                      </m:r>
                    </m:oMath>
                  </m:oMathPara>
                </a14:m>
                <a:endParaRPr lang="fr-FR" sz="3200" b="1" i="1" dirty="0" smtClean="0">
                  <a:solidFill>
                    <a:schemeClr val="bg1"/>
                  </a:solidFill>
                  <a:latin typeface="Cambria Math"/>
                  <a:ea typeface="Cambria Math"/>
                </a:endParaRPr>
              </a:p>
              <a:p>
                <a:pPr marL="0" indent="0" algn="ctr">
                  <a:lnSpc>
                    <a:spcPct val="15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3200" b="0" i="1" smtClean="0">
                          <a:solidFill>
                            <a:schemeClr val="tx2"/>
                          </a:solidFill>
                          <a:latin typeface="Cambria Math"/>
                          <a:ea typeface="Cambria Math"/>
                        </a:rPr>
                        <m:t>𝛽</m:t>
                      </m:r>
                      <m:r>
                        <a:rPr lang="fr-FR" sz="3200" b="0" i="1" smtClean="0">
                          <a:solidFill>
                            <a:schemeClr val="tx2"/>
                          </a:solidFill>
                          <a:latin typeface="Cambria Math"/>
                          <a:ea typeface="Cambria Math"/>
                        </a:rPr>
                        <m:t>=</m:t>
                      </m:r>
                      <m:r>
                        <a:rPr lang="fr-FR" sz="3200" b="1" i="1" smtClean="0">
                          <a:solidFill>
                            <a:schemeClr val="bg1"/>
                          </a:solidFill>
                          <a:latin typeface="Cambria Math"/>
                          <a:ea typeface="Cambria Math"/>
                        </a:rPr>
                        <m:t>−</m:t>
                      </m:r>
                      <m:r>
                        <a:rPr lang="fr-FR" sz="3200" b="1" i="1" smtClean="0">
                          <a:solidFill>
                            <a:schemeClr val="bg1"/>
                          </a:solidFill>
                          <a:latin typeface="Cambria Math"/>
                          <a:ea typeface="Cambria Math"/>
                        </a:rPr>
                        <m:t>𝟒</m:t>
                      </m:r>
                    </m:oMath>
                  </m:oMathPara>
                </a14:m>
                <a:endParaRPr lang="fr-FR" sz="3200" b="1" dirty="0" smtClean="0">
                  <a:solidFill>
                    <a:schemeClr val="bg1"/>
                  </a:solidFill>
                </a:endParaRPr>
              </a:p>
              <a:p>
                <a:pPr marL="0" indent="0" algn="ctr">
                  <a:buNone/>
                </a:pPr>
                <a:endParaRPr lang="fr-FR" sz="3200" dirty="0" smtClean="0">
                  <a:solidFill>
                    <a:schemeClr val="tx2"/>
                  </a:solidFill>
                </a:endParaRP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t="-2083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090146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tIns="0">
            <a:normAutofit fontScale="90000"/>
          </a:bodyPr>
          <a:lstStyle/>
          <a:p>
            <a:pPr algn="ctr"/>
            <a: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  <a:t>Question </a:t>
            </a:r>
            <a:r>
              <a:rPr lang="fr-FR" sz="4000" b="1" u="sng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7</a:t>
            </a:r>
            <a:br>
              <a:rPr lang="fr-FR" sz="4000" b="1" u="sng" dirty="0" smtClean="0">
                <a:latin typeface="Cambria Math" panose="02040503050406030204" pitchFamily="18" charset="0"/>
                <a:ea typeface="Cambria Math" panose="02040503050406030204" pitchFamily="18" charset="0"/>
              </a:rPr>
            </a:br>
            <a:endParaRPr lang="fr-FR" sz="4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indent="0" algn="ctr">
                  <a:buNone/>
                </a:pPr>
                <a:r>
                  <a:rPr lang="fr-FR" sz="3200" dirty="0" smtClean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Déterminer les valeurs de </a:t>
                </a:r>
                <a14:m>
                  <m:oMath xmlns:m="http://schemas.openxmlformats.org/officeDocument/2006/math">
                    <m:r>
                      <a:rPr lang="fr-FR" sz="3200" b="0" i="1" smtClean="0">
                        <a:solidFill>
                          <a:schemeClr val="tx2"/>
                        </a:solidFill>
                        <a:latin typeface="Cambria Math"/>
                        <a:ea typeface="Cambria Math" panose="02040503050406030204" pitchFamily="18" charset="0"/>
                      </a:rPr>
                      <m:t>𝑎</m:t>
                    </m:r>
                  </m:oMath>
                </a14:m>
                <a:r>
                  <a:rPr lang="fr-FR" sz="3200" dirty="0" smtClean="0">
                    <a:solidFill>
                      <a:schemeClr val="tx2"/>
                    </a:solidFill>
                  </a:rPr>
                  <a:t>, </a:t>
                </a:r>
                <a14:m>
                  <m:oMath xmlns:m="http://schemas.openxmlformats.org/officeDocument/2006/math">
                    <m:r>
                      <a:rPr lang="fr-FR" sz="3200" i="1" smtClean="0">
                        <a:solidFill>
                          <a:schemeClr val="tx2"/>
                        </a:solidFill>
                        <a:latin typeface="Cambria Math"/>
                        <a:ea typeface="Cambria Math"/>
                      </a:rPr>
                      <m:t>𝛼</m:t>
                    </m:r>
                  </m:oMath>
                </a14:m>
                <a:r>
                  <a:rPr lang="fr-FR" sz="3200" dirty="0" smtClean="0">
                    <a:solidFill>
                      <a:schemeClr val="tx2"/>
                    </a:solidFill>
                  </a:rPr>
                  <a:t> et </a:t>
                </a:r>
                <a14:m>
                  <m:oMath xmlns:m="http://schemas.openxmlformats.org/officeDocument/2006/math">
                    <m:r>
                      <a:rPr lang="fr-FR" sz="3200" i="1" smtClean="0">
                        <a:solidFill>
                          <a:schemeClr val="tx2"/>
                        </a:solidFill>
                        <a:latin typeface="Cambria Math"/>
                        <a:ea typeface="Cambria Math"/>
                      </a:rPr>
                      <m:t>𝛽</m:t>
                    </m:r>
                  </m:oMath>
                </a14:m>
                <a:r>
                  <a:rPr lang="fr-FR" sz="3200" dirty="0" smtClean="0">
                    <a:solidFill>
                      <a:schemeClr val="tx2"/>
                    </a:solidFill>
                  </a:rPr>
                  <a:t> :</a:t>
                </a:r>
              </a:p>
              <a:p>
                <a:pPr marL="0" indent="0" algn="ctr">
                  <a:lnSpc>
                    <a:spcPct val="20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32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𝒌</m:t>
                      </m:r>
                      <m:d>
                        <m:dPr>
                          <m:ctrlPr>
                            <a:rPr lang="fr-FR" sz="32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fr-FR" sz="32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𝒙</m:t>
                          </m:r>
                        </m:e>
                      </m:d>
                      <m:r>
                        <a:rPr lang="fr-FR" sz="32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fr-FR" sz="32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fr-FR" sz="32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𝒙</m:t>
                          </m:r>
                        </m:e>
                        <m:sup>
                          <m:r>
                            <a:rPr lang="fr-FR" sz="32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fr-FR" sz="32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−</m:t>
                      </m:r>
                      <m:r>
                        <a:rPr lang="fr-FR" sz="32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𝟒</m:t>
                      </m:r>
                      <m:r>
                        <a:rPr lang="fr-FR" sz="32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fr-FR" sz="32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fr-FR" sz="3200" b="1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fr-FR" sz="3200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𝒙</m:t>
                              </m:r>
                              <m:r>
                                <a:rPr lang="fr-FR" sz="3200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−</m:t>
                              </m:r>
                              <m:r>
                                <a:rPr lang="fr-FR" sz="3200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𝟎</m:t>
                              </m:r>
                            </m:e>
                          </m:d>
                        </m:e>
                        <m:sup>
                          <m:r>
                            <a:rPr lang="fr-FR" sz="32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fr-FR" sz="32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−</m:t>
                      </m:r>
                      <m:r>
                        <a:rPr lang="fr-FR" sz="32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𝟒</m:t>
                      </m:r>
                    </m:oMath>
                  </m:oMathPara>
                </a14:m>
                <a:endParaRPr lang="fr-FR" sz="3200" b="1" dirty="0" smtClean="0">
                  <a:solidFill>
                    <a:srgbClr val="FF0000"/>
                  </a:solidFill>
                </a:endParaRPr>
              </a:p>
              <a:p>
                <a:pPr marL="0" indent="0" algn="ctr">
                  <a:lnSpc>
                    <a:spcPct val="15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3200" b="0" i="1" smtClean="0">
                          <a:solidFill>
                            <a:schemeClr val="tx2"/>
                          </a:solidFill>
                          <a:latin typeface="Cambria Math"/>
                        </a:rPr>
                        <m:t>𝑎</m:t>
                      </m:r>
                      <m:r>
                        <a:rPr lang="fr-FR" sz="3200" b="0" i="1" smtClean="0">
                          <a:solidFill>
                            <a:schemeClr val="tx2"/>
                          </a:solidFill>
                          <a:latin typeface="Cambria Math"/>
                        </a:rPr>
                        <m:t>=</m:t>
                      </m:r>
                      <m:r>
                        <a:rPr lang="fr-FR" sz="32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𝟏</m:t>
                      </m:r>
                    </m:oMath>
                  </m:oMathPara>
                </a14:m>
                <a:endParaRPr lang="fr-FR" sz="3200" b="1" dirty="0" smtClean="0">
                  <a:solidFill>
                    <a:schemeClr val="tx2"/>
                  </a:solidFill>
                </a:endParaRPr>
              </a:p>
              <a:p>
                <a:pPr marL="0" indent="0" algn="ctr">
                  <a:lnSpc>
                    <a:spcPct val="15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3200" b="0" i="1" smtClean="0">
                          <a:solidFill>
                            <a:schemeClr val="tx2"/>
                          </a:solidFill>
                          <a:latin typeface="Cambria Math"/>
                          <a:ea typeface="Cambria Math"/>
                        </a:rPr>
                        <m:t>𝛼</m:t>
                      </m:r>
                      <m:r>
                        <a:rPr lang="fr-FR" sz="3200" b="0" i="1" smtClean="0">
                          <a:solidFill>
                            <a:schemeClr val="tx2"/>
                          </a:solidFill>
                          <a:latin typeface="Cambria Math"/>
                          <a:ea typeface="Cambria Math"/>
                        </a:rPr>
                        <m:t>=</m:t>
                      </m:r>
                      <m:r>
                        <a:rPr lang="fr-FR" sz="3200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𝟎</m:t>
                      </m:r>
                    </m:oMath>
                  </m:oMathPara>
                </a14:m>
                <a:endParaRPr lang="fr-FR" sz="3200" b="1" i="1" dirty="0" smtClean="0">
                  <a:solidFill>
                    <a:schemeClr val="tx2"/>
                  </a:solidFill>
                  <a:latin typeface="Cambria Math"/>
                  <a:ea typeface="Cambria Math"/>
                </a:endParaRPr>
              </a:p>
              <a:p>
                <a:pPr marL="0" indent="0" algn="ctr">
                  <a:lnSpc>
                    <a:spcPct val="15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3200" b="0" i="1" smtClean="0">
                          <a:solidFill>
                            <a:schemeClr val="tx2"/>
                          </a:solidFill>
                          <a:latin typeface="Cambria Math"/>
                          <a:ea typeface="Cambria Math"/>
                        </a:rPr>
                        <m:t>𝛽</m:t>
                      </m:r>
                      <m:r>
                        <a:rPr lang="fr-FR" sz="3200" b="0" i="1" smtClean="0">
                          <a:solidFill>
                            <a:schemeClr val="tx2"/>
                          </a:solidFill>
                          <a:latin typeface="Cambria Math"/>
                          <a:ea typeface="Cambria Math"/>
                        </a:rPr>
                        <m:t>=</m:t>
                      </m:r>
                      <m:r>
                        <a:rPr lang="fr-FR" sz="3200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−</m:t>
                      </m:r>
                      <m:r>
                        <a:rPr lang="fr-FR" sz="3200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𝟒</m:t>
                      </m:r>
                    </m:oMath>
                  </m:oMathPara>
                </a14:m>
                <a:endParaRPr lang="fr-FR" sz="3200" b="1" dirty="0" smtClean="0">
                  <a:solidFill>
                    <a:srgbClr val="FF0000"/>
                  </a:solidFill>
                </a:endParaRPr>
              </a:p>
              <a:p>
                <a:pPr marL="0" indent="0" algn="ctr">
                  <a:buNone/>
                </a:pPr>
                <a:endParaRPr lang="fr-FR" sz="3200" dirty="0" smtClean="0">
                  <a:solidFill>
                    <a:schemeClr val="tx2"/>
                  </a:solidFill>
                </a:endParaRP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t="-2083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909008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texte 2"/>
              <p:cNvSpPr>
                <a:spLocks noGrp="1"/>
              </p:cNvSpPr>
              <p:nvPr>
                <p:ph type="body" idx="1"/>
              </p:nvPr>
            </p:nvSpPr>
            <p:spPr>
              <a:xfrm>
                <a:off x="457200" y="1855248"/>
                <a:ext cx="8219256" cy="997688"/>
              </a:xfrm>
            </p:spPr>
            <p:txBody>
              <a:bodyPr/>
              <a:lstStyle/>
              <a:p>
                <a:pPr algn="ctr"/>
                <a:r>
                  <a:rPr lang="fr-FR" sz="3200" b="0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Cette </a:t>
                </a:r>
                <a:r>
                  <a:rPr lang="fr-FR" sz="3200" b="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parabole représente une fonction </a:t>
                </a:r>
                <a14:m>
                  <m:oMath xmlns:m="http://schemas.openxmlformats.org/officeDocument/2006/math">
                    <m:r>
                      <a:rPr lang="fr-FR" sz="3200" b="0" i="1">
                        <a:latin typeface="Cambria Math"/>
                        <a:ea typeface="Cambria Math" panose="02040503050406030204" pitchFamily="18" charset="0"/>
                      </a:rPr>
                      <m:t>𝑓</m:t>
                    </m:r>
                  </m:oMath>
                </a14:m>
                <a:r>
                  <a:rPr lang="fr-FR" sz="3200" b="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. Quelle est sa forme canonique ?</a:t>
                </a:r>
                <a:endParaRPr lang="fr-FR" sz="3200" b="0" dirty="0"/>
              </a:p>
            </p:txBody>
          </p:sp>
        </mc:Choice>
        <mc:Fallback xmlns="">
          <p:sp>
            <p:nvSpPr>
              <p:cNvPr id="3" name="Espace réservé du texte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457200" y="1855248"/>
                <a:ext cx="8219256" cy="997688"/>
              </a:xfrm>
              <a:blipFill rotWithShape="1">
                <a:blip r:embed="rId2"/>
                <a:stretch>
                  <a:fillRect t="-10976" b="-22561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Espace réservé du contenu 5"/>
              <p:cNvSpPr>
                <a:spLocks noGrp="1"/>
              </p:cNvSpPr>
              <p:nvPr>
                <p:ph sz="quarter" idx="4"/>
              </p:nvPr>
            </p:nvSpPr>
            <p:spPr>
              <a:xfrm>
                <a:off x="4645025" y="2996952"/>
                <a:ext cx="4041775" cy="3363368"/>
              </a:xfrm>
            </p:spPr>
            <p:txBody>
              <a:bodyPr>
                <a:normAutofit/>
              </a:bodyPr>
              <a:lstStyle/>
              <a:p>
                <a:pPr marL="0" indent="0">
                  <a:lnSpc>
                    <a:spcPct val="200000"/>
                  </a:lnSpc>
                  <a:buNone/>
                </a:pPr>
                <a:r>
                  <a:rPr lang="fr-FR" sz="2400" b="1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a ) </a:t>
                </a:r>
                <a14:m>
                  <m:oMath xmlns:m="http://schemas.openxmlformats.org/officeDocument/2006/math">
                    <m:r>
                      <a:rPr lang="fr-FR" sz="2400" b="1" i="1" smtClean="0">
                        <a:latin typeface="Cambria Math"/>
                      </a:rPr>
                      <m:t>𝒇</m:t>
                    </m:r>
                    <m:d>
                      <m:dPr>
                        <m:ctrlPr>
                          <a:rPr lang="fr-FR" sz="2400" b="1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FR" sz="2400" b="1" i="1" smtClean="0">
                            <a:latin typeface="Cambria Math"/>
                          </a:rPr>
                          <m:t>𝒙</m:t>
                        </m:r>
                      </m:e>
                    </m:d>
                    <m:r>
                      <a:rPr lang="fr-FR" sz="2400" b="1" i="1" smtClean="0">
                        <a:latin typeface="Cambria Math"/>
                      </a:rPr>
                      <m:t>=−</m:t>
                    </m:r>
                    <m:r>
                      <a:rPr lang="fr-FR" sz="2400" b="1" i="1" smtClean="0">
                        <a:latin typeface="Cambria Math"/>
                      </a:rPr>
                      <m:t>𝟐</m:t>
                    </m:r>
                    <m:sSup>
                      <m:sSupPr>
                        <m:ctrlPr>
                          <a:rPr lang="fr-FR" sz="2400" b="1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fr-FR" sz="2400" b="1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fr-FR" sz="2400" b="1" i="1" smtClean="0">
                                <a:latin typeface="Cambria Math"/>
                              </a:rPr>
                              <m:t>𝒙</m:t>
                            </m:r>
                            <m:r>
                              <a:rPr lang="fr-FR" sz="2400" b="1" i="1" smtClean="0">
                                <a:latin typeface="Cambria Math"/>
                              </a:rPr>
                              <m:t>−</m:t>
                            </m:r>
                            <m:r>
                              <a:rPr lang="fr-FR" sz="2400" b="1" i="1" smtClean="0">
                                <a:latin typeface="Cambria Math"/>
                              </a:rPr>
                              <m:t>𝟏</m:t>
                            </m:r>
                          </m:e>
                        </m:d>
                      </m:e>
                      <m:sup>
                        <m:r>
                          <a:rPr lang="fr-FR" sz="2400" b="1" i="1" smtClean="0">
                            <a:latin typeface="Cambria Math"/>
                          </a:rPr>
                          <m:t>𝟐</m:t>
                        </m:r>
                      </m:sup>
                    </m:sSup>
                    <m:r>
                      <a:rPr lang="fr-FR" sz="2400" b="1" i="1" smtClean="0">
                        <a:latin typeface="Cambria Math"/>
                      </a:rPr>
                      <m:t>+</m:t>
                    </m:r>
                    <m:r>
                      <a:rPr lang="fr-FR" sz="2400" b="1" i="1" smtClean="0">
                        <a:latin typeface="Cambria Math"/>
                      </a:rPr>
                      <m:t>𝟐</m:t>
                    </m:r>
                  </m:oMath>
                </a14:m>
                <a:r>
                  <a:rPr lang="fr-FR" sz="2400" b="1" dirty="0" smtClean="0"/>
                  <a:t> </a:t>
                </a:r>
              </a:p>
              <a:p>
                <a:pPr marL="0" indent="0">
                  <a:lnSpc>
                    <a:spcPct val="200000"/>
                  </a:lnSpc>
                  <a:buNone/>
                </a:pPr>
                <a:r>
                  <a:rPr lang="fr-FR" sz="2400" b="1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b </a:t>
                </a:r>
                <a:r>
                  <a:rPr lang="fr-FR" sz="2400" b="1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) </a:t>
                </a:r>
                <a14:m>
                  <m:oMath xmlns:m="http://schemas.openxmlformats.org/officeDocument/2006/math">
                    <m:r>
                      <a:rPr lang="fr-FR" sz="2400" b="1" i="1">
                        <a:latin typeface="Cambria Math"/>
                      </a:rPr>
                      <m:t>𝒇</m:t>
                    </m:r>
                    <m:d>
                      <m:dPr>
                        <m:ctrlPr>
                          <a:rPr lang="fr-FR" sz="2400" b="1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FR" sz="2400" b="1" i="1">
                            <a:latin typeface="Cambria Math"/>
                          </a:rPr>
                          <m:t>𝒙</m:t>
                        </m:r>
                      </m:e>
                    </m:d>
                    <m:r>
                      <a:rPr lang="fr-FR" sz="2400" b="1" i="1">
                        <a:latin typeface="Cambria Math"/>
                      </a:rPr>
                      <m:t>=</m:t>
                    </m:r>
                    <m:r>
                      <a:rPr lang="fr-FR" sz="2400" b="1" i="1" smtClean="0">
                        <a:solidFill>
                          <a:schemeClr val="tx1"/>
                        </a:solidFill>
                        <a:latin typeface="Cambria Math"/>
                      </a:rPr>
                      <m:t>𝟐</m:t>
                    </m:r>
                    <m:sSup>
                      <m:sSupPr>
                        <m:ctrlPr>
                          <a:rPr lang="fr-FR" sz="24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fr-FR" sz="24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fr-FR" sz="2400" b="1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𝒙</m:t>
                            </m:r>
                            <m:r>
                              <a:rPr lang="fr-FR" sz="2400" b="1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−</m:t>
                            </m:r>
                            <m:r>
                              <a:rPr lang="fr-FR" sz="2400" b="1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𝟏</m:t>
                            </m:r>
                          </m:e>
                        </m:d>
                      </m:e>
                      <m:sup>
                        <m:r>
                          <a:rPr lang="fr-FR" sz="2400" b="1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𝟐</m:t>
                        </m:r>
                      </m:sup>
                    </m:sSup>
                    <m:r>
                      <a:rPr lang="fr-FR" sz="2400" b="1" i="1" smtClean="0">
                        <a:solidFill>
                          <a:schemeClr val="tx1"/>
                        </a:solidFill>
                        <a:latin typeface="Cambria Math"/>
                      </a:rPr>
                      <m:t>−</m:t>
                    </m:r>
                    <m:r>
                      <a:rPr lang="fr-FR" sz="2400" b="1" i="1">
                        <a:solidFill>
                          <a:schemeClr val="tx1"/>
                        </a:solidFill>
                        <a:latin typeface="Cambria Math"/>
                      </a:rPr>
                      <m:t>𝟐</m:t>
                    </m:r>
                  </m:oMath>
                </a14:m>
                <a:r>
                  <a:rPr lang="fr-FR" sz="2400" b="1" dirty="0">
                    <a:solidFill>
                      <a:schemeClr val="accent2"/>
                    </a:solidFill>
                  </a:rPr>
                  <a:t> </a:t>
                </a:r>
                <a:endParaRPr lang="fr-FR" sz="2400" b="1" dirty="0"/>
              </a:p>
              <a:p>
                <a:pPr marL="0" indent="0">
                  <a:lnSpc>
                    <a:spcPct val="200000"/>
                  </a:lnSpc>
                  <a:buNone/>
                </a:pPr>
                <a:r>
                  <a:rPr lang="fr-FR" sz="2400" b="1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c </a:t>
                </a:r>
                <a:r>
                  <a:rPr lang="fr-FR" sz="2400" b="1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) </a:t>
                </a:r>
                <a14:m>
                  <m:oMath xmlns:m="http://schemas.openxmlformats.org/officeDocument/2006/math">
                    <m:r>
                      <a:rPr lang="fr-FR" sz="2400" b="1" i="1">
                        <a:latin typeface="Cambria Math"/>
                      </a:rPr>
                      <m:t>𝒇</m:t>
                    </m:r>
                    <m:d>
                      <m:dPr>
                        <m:ctrlPr>
                          <a:rPr lang="fr-FR" sz="2400" b="1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FR" sz="2400" b="1" i="1">
                            <a:latin typeface="Cambria Math"/>
                          </a:rPr>
                          <m:t>𝒙</m:t>
                        </m:r>
                      </m:e>
                    </m:d>
                    <m:r>
                      <a:rPr lang="fr-FR" sz="2400" b="1" i="1">
                        <a:latin typeface="Cambria Math"/>
                      </a:rPr>
                      <m:t>=</m:t>
                    </m:r>
                    <m:r>
                      <a:rPr lang="fr-FR" sz="2400" b="1" i="1">
                        <a:latin typeface="Cambria Math"/>
                      </a:rPr>
                      <m:t>𝟐</m:t>
                    </m:r>
                    <m:sSup>
                      <m:sSupPr>
                        <m:ctrlPr>
                          <a:rPr lang="fr-FR" sz="2400" b="1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fr-FR" sz="2400" b="1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fr-FR" sz="2400" b="1" i="1">
                                <a:latin typeface="Cambria Math"/>
                              </a:rPr>
                              <m:t>𝒙</m:t>
                            </m:r>
                            <m:r>
                              <a:rPr lang="fr-FR" sz="2400" b="1" i="1" smtClean="0">
                                <a:latin typeface="Cambria Math"/>
                              </a:rPr>
                              <m:t>+</m:t>
                            </m:r>
                            <m:r>
                              <a:rPr lang="fr-FR" sz="2400" b="1" i="1">
                                <a:latin typeface="Cambria Math"/>
                              </a:rPr>
                              <m:t>𝟏</m:t>
                            </m:r>
                          </m:e>
                        </m:d>
                      </m:e>
                      <m:sup>
                        <m:r>
                          <a:rPr lang="fr-FR" sz="2400" b="1" i="1">
                            <a:latin typeface="Cambria Math"/>
                          </a:rPr>
                          <m:t>𝟐</m:t>
                        </m:r>
                      </m:sup>
                    </m:sSup>
                    <m:r>
                      <a:rPr lang="fr-FR" sz="2400" b="1" i="1" smtClean="0">
                        <a:latin typeface="Cambria Math"/>
                      </a:rPr>
                      <m:t>−</m:t>
                    </m:r>
                    <m:r>
                      <a:rPr lang="fr-FR" sz="2400" b="1" i="1">
                        <a:latin typeface="Cambria Math"/>
                      </a:rPr>
                      <m:t>𝟐</m:t>
                    </m:r>
                  </m:oMath>
                </a14:m>
                <a:r>
                  <a:rPr lang="fr-FR" sz="2400" b="1" dirty="0"/>
                  <a:t> </a:t>
                </a:r>
              </a:p>
              <a:p>
                <a:pPr marL="0" indent="0">
                  <a:lnSpc>
                    <a:spcPct val="200000"/>
                  </a:lnSpc>
                  <a:buNone/>
                </a:pPr>
                <a:r>
                  <a:rPr lang="fr-FR" sz="2400" b="1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d </a:t>
                </a:r>
                <a:r>
                  <a:rPr lang="fr-FR" sz="2400" b="1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) </a:t>
                </a:r>
                <a14:m>
                  <m:oMath xmlns:m="http://schemas.openxmlformats.org/officeDocument/2006/math">
                    <m:r>
                      <a:rPr lang="fr-FR" sz="2400" b="1" i="1">
                        <a:latin typeface="Cambria Math"/>
                      </a:rPr>
                      <m:t>𝒇</m:t>
                    </m:r>
                    <m:d>
                      <m:dPr>
                        <m:ctrlPr>
                          <a:rPr lang="fr-FR" sz="2400" b="1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FR" sz="2400" b="1" i="1">
                            <a:latin typeface="Cambria Math"/>
                          </a:rPr>
                          <m:t>𝒙</m:t>
                        </m:r>
                      </m:e>
                    </m:d>
                    <m:r>
                      <a:rPr lang="fr-FR" sz="2400" b="1" i="1">
                        <a:latin typeface="Cambria Math"/>
                      </a:rPr>
                      <m:t>=−</m:t>
                    </m:r>
                    <m:r>
                      <a:rPr lang="fr-FR" sz="2400" b="1" i="1">
                        <a:latin typeface="Cambria Math"/>
                      </a:rPr>
                      <m:t>𝟐</m:t>
                    </m:r>
                    <m:sSup>
                      <m:sSupPr>
                        <m:ctrlPr>
                          <a:rPr lang="fr-FR" sz="2400" b="1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fr-FR" sz="2400" b="1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fr-FR" sz="2400" b="1" i="1">
                                <a:latin typeface="Cambria Math"/>
                              </a:rPr>
                              <m:t>𝒙</m:t>
                            </m:r>
                            <m:r>
                              <a:rPr lang="fr-FR" sz="2400" b="1" i="1">
                                <a:latin typeface="Cambria Math"/>
                              </a:rPr>
                              <m:t>−</m:t>
                            </m:r>
                            <m:r>
                              <a:rPr lang="fr-FR" sz="2400" b="1" i="1">
                                <a:latin typeface="Cambria Math"/>
                              </a:rPr>
                              <m:t>𝟏</m:t>
                            </m:r>
                          </m:e>
                        </m:d>
                      </m:e>
                      <m:sup>
                        <m:r>
                          <a:rPr lang="fr-FR" sz="2400" b="1" i="1">
                            <a:latin typeface="Cambria Math"/>
                          </a:rPr>
                          <m:t>𝟐</m:t>
                        </m:r>
                      </m:sup>
                    </m:sSup>
                    <m:r>
                      <a:rPr lang="fr-FR" sz="2400" b="1" i="1" smtClean="0">
                        <a:latin typeface="Cambria Math"/>
                      </a:rPr>
                      <m:t>−</m:t>
                    </m:r>
                    <m:r>
                      <a:rPr lang="fr-FR" sz="2400" b="1" i="1">
                        <a:latin typeface="Cambria Math"/>
                      </a:rPr>
                      <m:t>𝟐</m:t>
                    </m:r>
                  </m:oMath>
                </a14:m>
                <a:r>
                  <a:rPr lang="fr-FR" sz="2400" b="1" dirty="0"/>
                  <a:t> </a:t>
                </a:r>
              </a:p>
              <a:p>
                <a:pPr marL="0" indent="0">
                  <a:buNone/>
                </a:pPr>
                <a:endParaRPr lang="fr-FR" sz="2400" b="1" dirty="0"/>
              </a:p>
            </p:txBody>
          </p:sp>
        </mc:Choice>
        <mc:Fallback xmlns="">
          <p:sp>
            <p:nvSpPr>
              <p:cNvPr id="6" name="Espace réservé du contenu 5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4"/>
              </p:nvPr>
            </p:nvSpPr>
            <p:spPr>
              <a:xfrm>
                <a:off x="4645025" y="2996952"/>
                <a:ext cx="4041775" cy="3363368"/>
              </a:xfrm>
              <a:blipFill rotWithShape="1">
                <a:blip r:embed="rId3"/>
                <a:stretch>
                  <a:fillRect l="-2413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itre 1"/>
          <p:cNvSpPr>
            <a:spLocks noGrp="1"/>
          </p:cNvSpPr>
          <p:nvPr>
            <p:ph type="title"/>
          </p:nvPr>
        </p:nvSpPr>
        <p:spPr/>
        <p:txBody>
          <a:bodyPr tIns="0">
            <a:normAutofit fontScale="90000"/>
          </a:bodyPr>
          <a:lstStyle/>
          <a:p>
            <a:pPr algn="ctr"/>
            <a: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  <a:t>Question </a:t>
            </a:r>
            <a:r>
              <a:rPr lang="fr-FR" sz="4000" b="1" u="sng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7</a:t>
            </a:r>
            <a:br>
              <a:rPr lang="fr-FR" sz="4000" b="1" u="sng" dirty="0" smtClean="0">
                <a:latin typeface="Cambria Math" panose="02040503050406030204" pitchFamily="18" charset="0"/>
                <a:ea typeface="Cambria Math" panose="02040503050406030204" pitchFamily="18" charset="0"/>
              </a:rPr>
            </a:br>
            <a:endParaRPr lang="fr-FR" sz="4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8" name="Parchemin horizontal 7"/>
          <p:cNvSpPr/>
          <p:nvPr/>
        </p:nvSpPr>
        <p:spPr>
          <a:xfrm>
            <a:off x="4463988" y="3835888"/>
            <a:ext cx="3708412" cy="889256"/>
          </a:xfrm>
          <a:prstGeom prst="horizontalScroll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2" name="Image 11"/>
          <p:cNvPicPr/>
          <p:nvPr/>
        </p:nvPicPr>
        <p:blipFill rotWithShape="1">
          <a:blip r:embed="rId4"/>
          <a:srcRect l="21339" t="1822" r="53934" b="32593"/>
          <a:stretch/>
        </p:blipFill>
        <p:spPr bwMode="auto">
          <a:xfrm>
            <a:off x="956320" y="2952328"/>
            <a:ext cx="2895600" cy="34290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469237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texte 2"/>
              <p:cNvSpPr>
                <a:spLocks noGrp="1"/>
              </p:cNvSpPr>
              <p:nvPr>
                <p:ph type="body" idx="1"/>
              </p:nvPr>
            </p:nvSpPr>
            <p:spPr>
              <a:xfrm>
                <a:off x="457200" y="1855248"/>
                <a:ext cx="8219256" cy="997688"/>
              </a:xfrm>
            </p:spPr>
            <p:txBody>
              <a:bodyPr/>
              <a:lstStyle/>
              <a:p>
                <a:pPr algn="ctr"/>
                <a:r>
                  <a:rPr lang="fr-FR" sz="3200" b="0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Cette </a:t>
                </a:r>
                <a:r>
                  <a:rPr lang="fr-FR" sz="3200" b="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parabole représente une fonction </a:t>
                </a:r>
                <a14:m>
                  <m:oMath xmlns:m="http://schemas.openxmlformats.org/officeDocument/2006/math">
                    <m:r>
                      <a:rPr lang="fr-FR" sz="3200" b="0" i="1">
                        <a:latin typeface="Cambria Math"/>
                        <a:ea typeface="Cambria Math" panose="02040503050406030204" pitchFamily="18" charset="0"/>
                      </a:rPr>
                      <m:t>𝑓</m:t>
                    </m:r>
                  </m:oMath>
                </a14:m>
                <a:r>
                  <a:rPr lang="fr-FR" sz="3200" b="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. Quelle est sa forme canonique ?</a:t>
                </a:r>
                <a:endParaRPr lang="fr-FR" sz="3200" b="0" dirty="0"/>
              </a:p>
            </p:txBody>
          </p:sp>
        </mc:Choice>
        <mc:Fallback xmlns="">
          <p:sp>
            <p:nvSpPr>
              <p:cNvPr id="3" name="Espace réservé du texte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457200" y="1855248"/>
                <a:ext cx="8219256" cy="997688"/>
              </a:xfrm>
              <a:blipFill rotWithShape="1">
                <a:blip r:embed="rId2"/>
                <a:stretch>
                  <a:fillRect t="-10976" b="-22561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Espace réservé du contenu 5"/>
              <p:cNvSpPr>
                <a:spLocks noGrp="1"/>
              </p:cNvSpPr>
              <p:nvPr>
                <p:ph sz="quarter" idx="4"/>
              </p:nvPr>
            </p:nvSpPr>
            <p:spPr>
              <a:xfrm>
                <a:off x="4645025" y="2996952"/>
                <a:ext cx="4041775" cy="3363368"/>
              </a:xfrm>
            </p:spPr>
            <p:txBody>
              <a:bodyPr>
                <a:normAutofit/>
              </a:bodyPr>
              <a:lstStyle/>
              <a:p>
                <a:pPr marL="0" indent="0">
                  <a:lnSpc>
                    <a:spcPct val="200000"/>
                  </a:lnSpc>
                  <a:buNone/>
                </a:pPr>
                <a:r>
                  <a:rPr lang="fr-FR" sz="2400" b="1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1 ) </a:t>
                </a:r>
                <a14:m>
                  <m:oMath xmlns:m="http://schemas.openxmlformats.org/officeDocument/2006/math">
                    <m:r>
                      <a:rPr lang="fr-FR" sz="2400" b="1" i="1" smtClean="0">
                        <a:latin typeface="Cambria Math"/>
                      </a:rPr>
                      <m:t>𝒇</m:t>
                    </m:r>
                    <m:d>
                      <m:dPr>
                        <m:ctrlPr>
                          <a:rPr lang="fr-FR" sz="2400" b="1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FR" sz="2400" b="1" i="1" smtClean="0">
                            <a:latin typeface="Cambria Math"/>
                          </a:rPr>
                          <m:t>𝒙</m:t>
                        </m:r>
                      </m:e>
                    </m:d>
                    <m:r>
                      <a:rPr lang="fr-FR" sz="2400" b="1" i="1" smtClean="0">
                        <a:latin typeface="Cambria Math"/>
                      </a:rPr>
                      <m:t>=−</m:t>
                    </m:r>
                    <m:r>
                      <a:rPr lang="fr-FR" sz="2400" b="1" i="1" smtClean="0">
                        <a:latin typeface="Cambria Math"/>
                      </a:rPr>
                      <m:t>𝟐</m:t>
                    </m:r>
                    <m:sSup>
                      <m:sSupPr>
                        <m:ctrlPr>
                          <a:rPr lang="fr-FR" sz="2400" b="1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fr-FR" sz="2400" b="1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fr-FR" sz="2400" b="1" i="1" smtClean="0">
                                <a:latin typeface="Cambria Math"/>
                              </a:rPr>
                              <m:t>𝒙</m:t>
                            </m:r>
                            <m:r>
                              <a:rPr lang="fr-FR" sz="2400" b="1" i="1" smtClean="0">
                                <a:latin typeface="Cambria Math"/>
                              </a:rPr>
                              <m:t>−</m:t>
                            </m:r>
                            <m:r>
                              <a:rPr lang="fr-FR" sz="2400" b="1" i="1" smtClean="0">
                                <a:latin typeface="Cambria Math"/>
                              </a:rPr>
                              <m:t>𝟏</m:t>
                            </m:r>
                          </m:e>
                        </m:d>
                      </m:e>
                      <m:sup>
                        <m:r>
                          <a:rPr lang="fr-FR" sz="2400" b="1" i="1" smtClean="0">
                            <a:latin typeface="Cambria Math"/>
                          </a:rPr>
                          <m:t>𝟐</m:t>
                        </m:r>
                      </m:sup>
                    </m:sSup>
                    <m:r>
                      <a:rPr lang="fr-FR" sz="2400" b="1" i="1" smtClean="0">
                        <a:latin typeface="Cambria Math"/>
                      </a:rPr>
                      <m:t>+</m:t>
                    </m:r>
                    <m:r>
                      <a:rPr lang="fr-FR" sz="2400" b="1" i="1" smtClean="0">
                        <a:latin typeface="Cambria Math"/>
                      </a:rPr>
                      <m:t>𝟐</m:t>
                    </m:r>
                  </m:oMath>
                </a14:m>
                <a:r>
                  <a:rPr lang="fr-FR" sz="2400" b="1" dirty="0" smtClean="0"/>
                  <a:t> </a:t>
                </a:r>
              </a:p>
              <a:p>
                <a:pPr marL="0" indent="0">
                  <a:lnSpc>
                    <a:spcPct val="200000"/>
                  </a:lnSpc>
                  <a:buNone/>
                </a:pPr>
                <a:r>
                  <a:rPr lang="fr-FR" sz="2400" b="1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2 </a:t>
                </a:r>
                <a:r>
                  <a:rPr lang="fr-FR" sz="2400" b="1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) </a:t>
                </a:r>
                <a14:m>
                  <m:oMath xmlns:m="http://schemas.openxmlformats.org/officeDocument/2006/math">
                    <m:r>
                      <a:rPr lang="fr-FR" sz="2400" b="1" i="1">
                        <a:latin typeface="Cambria Math"/>
                      </a:rPr>
                      <m:t>𝒇</m:t>
                    </m:r>
                    <m:d>
                      <m:dPr>
                        <m:ctrlPr>
                          <a:rPr lang="fr-FR" sz="2400" b="1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FR" sz="2400" b="1" i="1">
                            <a:latin typeface="Cambria Math"/>
                          </a:rPr>
                          <m:t>𝒙</m:t>
                        </m:r>
                      </m:e>
                    </m:d>
                    <m:r>
                      <a:rPr lang="fr-FR" sz="2400" b="1" i="1">
                        <a:latin typeface="Cambria Math"/>
                      </a:rPr>
                      <m:t>=</m:t>
                    </m:r>
                    <m:r>
                      <a:rPr lang="fr-FR" sz="2400" b="1" i="1" smtClean="0">
                        <a:solidFill>
                          <a:srgbClr val="FF0000"/>
                        </a:solidFill>
                        <a:latin typeface="Cambria Math"/>
                      </a:rPr>
                      <m:t>𝟐</m:t>
                    </m:r>
                    <m:sSup>
                      <m:sSupPr>
                        <m:ctrlPr>
                          <a:rPr lang="fr-FR" sz="2400" b="1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fr-FR" sz="2400" b="1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fr-FR" sz="2400" b="1" i="1">
                                <a:latin typeface="Cambria Math"/>
                              </a:rPr>
                              <m:t>𝒙</m:t>
                            </m:r>
                            <m:r>
                              <a:rPr lang="fr-FR" sz="2400" b="1" i="1">
                                <a:latin typeface="Cambria Math"/>
                              </a:rPr>
                              <m:t>−</m:t>
                            </m:r>
                            <m:r>
                              <a:rPr lang="fr-FR" sz="2400" b="1" i="1" smtClean="0">
                                <a:solidFill>
                                  <a:schemeClr val="accent3">
                                    <a:lumMod val="75000"/>
                                  </a:schemeClr>
                                </a:solidFill>
                                <a:latin typeface="Cambria Math"/>
                              </a:rPr>
                              <m:t>𝟏</m:t>
                            </m:r>
                          </m:e>
                        </m:d>
                      </m:e>
                      <m:sup>
                        <m:r>
                          <a:rPr lang="fr-FR" sz="2400" b="1" i="1">
                            <a:latin typeface="Cambria Math"/>
                          </a:rPr>
                          <m:t>𝟐</m:t>
                        </m:r>
                      </m:sup>
                    </m:sSup>
                    <m:r>
                      <a:rPr lang="fr-FR" sz="2400" b="1" i="1" smtClean="0">
                        <a:solidFill>
                          <a:schemeClr val="accent2"/>
                        </a:solidFill>
                        <a:latin typeface="Cambria Math"/>
                      </a:rPr>
                      <m:t>−</m:t>
                    </m:r>
                    <m:r>
                      <a:rPr lang="fr-FR" sz="2400" b="1" i="1">
                        <a:solidFill>
                          <a:schemeClr val="accent2"/>
                        </a:solidFill>
                        <a:latin typeface="Cambria Math"/>
                      </a:rPr>
                      <m:t>𝟐</m:t>
                    </m:r>
                  </m:oMath>
                </a14:m>
                <a:r>
                  <a:rPr lang="fr-FR" sz="2400" b="1" dirty="0">
                    <a:solidFill>
                      <a:schemeClr val="accent2"/>
                    </a:solidFill>
                  </a:rPr>
                  <a:t> </a:t>
                </a:r>
                <a:endParaRPr lang="fr-FR" sz="2400" b="1" dirty="0"/>
              </a:p>
              <a:p>
                <a:pPr marL="0" indent="0">
                  <a:lnSpc>
                    <a:spcPct val="200000"/>
                  </a:lnSpc>
                  <a:buNone/>
                </a:pPr>
                <a:r>
                  <a:rPr lang="fr-FR" sz="2400" b="1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3 ) </a:t>
                </a:r>
                <a14:m>
                  <m:oMath xmlns:m="http://schemas.openxmlformats.org/officeDocument/2006/math">
                    <m:r>
                      <a:rPr lang="fr-FR" sz="2400" b="1" i="1">
                        <a:latin typeface="Cambria Math"/>
                      </a:rPr>
                      <m:t>𝒇</m:t>
                    </m:r>
                    <m:d>
                      <m:dPr>
                        <m:ctrlPr>
                          <a:rPr lang="fr-FR" sz="2400" b="1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FR" sz="2400" b="1" i="1">
                            <a:latin typeface="Cambria Math"/>
                          </a:rPr>
                          <m:t>𝒙</m:t>
                        </m:r>
                      </m:e>
                    </m:d>
                    <m:r>
                      <a:rPr lang="fr-FR" sz="2400" b="1" i="1">
                        <a:latin typeface="Cambria Math"/>
                      </a:rPr>
                      <m:t>=</m:t>
                    </m:r>
                    <m:r>
                      <a:rPr lang="fr-FR" sz="2400" b="1" i="1">
                        <a:latin typeface="Cambria Math"/>
                      </a:rPr>
                      <m:t>𝟐</m:t>
                    </m:r>
                    <m:sSup>
                      <m:sSupPr>
                        <m:ctrlPr>
                          <a:rPr lang="fr-FR" sz="2400" b="1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fr-FR" sz="2400" b="1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fr-FR" sz="2400" b="1" i="1">
                                <a:latin typeface="Cambria Math"/>
                              </a:rPr>
                              <m:t>𝒙</m:t>
                            </m:r>
                            <m:r>
                              <a:rPr lang="fr-FR" sz="2400" b="1" i="1" smtClean="0">
                                <a:latin typeface="Cambria Math"/>
                              </a:rPr>
                              <m:t>+</m:t>
                            </m:r>
                            <m:r>
                              <a:rPr lang="fr-FR" sz="2400" b="1" i="1">
                                <a:latin typeface="Cambria Math"/>
                              </a:rPr>
                              <m:t>𝟏</m:t>
                            </m:r>
                          </m:e>
                        </m:d>
                      </m:e>
                      <m:sup>
                        <m:r>
                          <a:rPr lang="fr-FR" sz="2400" b="1" i="1">
                            <a:latin typeface="Cambria Math"/>
                          </a:rPr>
                          <m:t>𝟐</m:t>
                        </m:r>
                      </m:sup>
                    </m:sSup>
                    <m:r>
                      <a:rPr lang="fr-FR" sz="2400" b="1" i="1" smtClean="0">
                        <a:latin typeface="Cambria Math"/>
                      </a:rPr>
                      <m:t>−</m:t>
                    </m:r>
                    <m:r>
                      <a:rPr lang="fr-FR" sz="2400" b="1" i="1">
                        <a:latin typeface="Cambria Math"/>
                      </a:rPr>
                      <m:t>𝟐</m:t>
                    </m:r>
                  </m:oMath>
                </a14:m>
                <a:r>
                  <a:rPr lang="fr-FR" sz="2400" b="1" dirty="0"/>
                  <a:t> </a:t>
                </a:r>
              </a:p>
              <a:p>
                <a:pPr marL="0" indent="0">
                  <a:lnSpc>
                    <a:spcPct val="200000"/>
                  </a:lnSpc>
                  <a:buNone/>
                </a:pPr>
                <a:r>
                  <a:rPr lang="fr-FR" sz="2400" b="1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4 </a:t>
                </a:r>
                <a:r>
                  <a:rPr lang="fr-FR" sz="2400" b="1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) </a:t>
                </a:r>
                <a14:m>
                  <m:oMath xmlns:m="http://schemas.openxmlformats.org/officeDocument/2006/math">
                    <m:r>
                      <a:rPr lang="fr-FR" sz="2400" b="1" i="1">
                        <a:latin typeface="Cambria Math"/>
                      </a:rPr>
                      <m:t>𝒇</m:t>
                    </m:r>
                    <m:d>
                      <m:dPr>
                        <m:ctrlPr>
                          <a:rPr lang="fr-FR" sz="2400" b="1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FR" sz="2400" b="1" i="1">
                            <a:latin typeface="Cambria Math"/>
                          </a:rPr>
                          <m:t>𝒙</m:t>
                        </m:r>
                      </m:e>
                    </m:d>
                    <m:r>
                      <a:rPr lang="fr-FR" sz="2400" b="1" i="1">
                        <a:latin typeface="Cambria Math"/>
                      </a:rPr>
                      <m:t>=−</m:t>
                    </m:r>
                    <m:r>
                      <a:rPr lang="fr-FR" sz="2400" b="1" i="1">
                        <a:latin typeface="Cambria Math"/>
                      </a:rPr>
                      <m:t>𝟐</m:t>
                    </m:r>
                    <m:sSup>
                      <m:sSupPr>
                        <m:ctrlPr>
                          <a:rPr lang="fr-FR" sz="2400" b="1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fr-FR" sz="2400" b="1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fr-FR" sz="2400" b="1" i="1">
                                <a:latin typeface="Cambria Math"/>
                              </a:rPr>
                              <m:t>𝒙</m:t>
                            </m:r>
                            <m:r>
                              <a:rPr lang="fr-FR" sz="2400" b="1" i="1">
                                <a:latin typeface="Cambria Math"/>
                              </a:rPr>
                              <m:t>−</m:t>
                            </m:r>
                            <m:r>
                              <a:rPr lang="fr-FR" sz="2400" b="1" i="1">
                                <a:latin typeface="Cambria Math"/>
                              </a:rPr>
                              <m:t>𝟏</m:t>
                            </m:r>
                          </m:e>
                        </m:d>
                      </m:e>
                      <m:sup>
                        <m:r>
                          <a:rPr lang="fr-FR" sz="2400" b="1" i="1">
                            <a:latin typeface="Cambria Math"/>
                          </a:rPr>
                          <m:t>𝟐</m:t>
                        </m:r>
                      </m:sup>
                    </m:sSup>
                    <m:r>
                      <a:rPr lang="fr-FR" sz="2400" b="1" i="1" smtClean="0">
                        <a:latin typeface="Cambria Math"/>
                      </a:rPr>
                      <m:t>−</m:t>
                    </m:r>
                    <m:r>
                      <a:rPr lang="fr-FR" sz="2400" b="1" i="1">
                        <a:latin typeface="Cambria Math"/>
                      </a:rPr>
                      <m:t>𝟐</m:t>
                    </m:r>
                  </m:oMath>
                </a14:m>
                <a:r>
                  <a:rPr lang="fr-FR" sz="2400" b="1" dirty="0"/>
                  <a:t> </a:t>
                </a:r>
              </a:p>
              <a:p>
                <a:pPr marL="0" indent="0">
                  <a:buNone/>
                </a:pPr>
                <a:endParaRPr lang="fr-FR" sz="2400" b="1" dirty="0"/>
              </a:p>
            </p:txBody>
          </p:sp>
        </mc:Choice>
        <mc:Fallback xmlns="">
          <p:sp>
            <p:nvSpPr>
              <p:cNvPr id="6" name="Espace réservé du contenu 5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4"/>
              </p:nvPr>
            </p:nvSpPr>
            <p:spPr>
              <a:xfrm>
                <a:off x="4645025" y="2996952"/>
                <a:ext cx="4041775" cy="3363368"/>
              </a:xfrm>
              <a:blipFill rotWithShape="1">
                <a:blip r:embed="rId3"/>
                <a:stretch>
                  <a:fillRect l="-2413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itre 1"/>
          <p:cNvSpPr>
            <a:spLocks noGrp="1"/>
          </p:cNvSpPr>
          <p:nvPr>
            <p:ph type="title"/>
          </p:nvPr>
        </p:nvSpPr>
        <p:spPr/>
        <p:txBody>
          <a:bodyPr tIns="0">
            <a:normAutofit fontScale="90000"/>
          </a:bodyPr>
          <a:lstStyle/>
          <a:p>
            <a:pPr algn="ctr"/>
            <a: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  <a:t>Question </a:t>
            </a:r>
            <a:r>
              <a:rPr lang="fr-FR" sz="4000" b="1" u="sng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8</a:t>
            </a:r>
            <a:br>
              <a:rPr lang="fr-FR" sz="4000" b="1" u="sng" dirty="0" smtClean="0">
                <a:latin typeface="Cambria Math" panose="02040503050406030204" pitchFamily="18" charset="0"/>
                <a:ea typeface="Cambria Math" panose="02040503050406030204" pitchFamily="18" charset="0"/>
              </a:rPr>
            </a:br>
            <a:endParaRPr lang="fr-FR" sz="4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8" name="Parchemin horizontal 7"/>
          <p:cNvSpPr/>
          <p:nvPr/>
        </p:nvSpPr>
        <p:spPr>
          <a:xfrm>
            <a:off x="4463988" y="3835888"/>
            <a:ext cx="3708412" cy="889256"/>
          </a:xfrm>
          <a:prstGeom prst="horizontalScroll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2" name="Image 11"/>
          <p:cNvPicPr/>
          <p:nvPr/>
        </p:nvPicPr>
        <p:blipFill rotWithShape="1">
          <a:blip r:embed="rId4"/>
          <a:srcRect l="21339" t="1822" r="53934" b="32593"/>
          <a:stretch/>
        </p:blipFill>
        <p:spPr bwMode="auto">
          <a:xfrm>
            <a:off x="956320" y="2952328"/>
            <a:ext cx="2895600" cy="34290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9" name="Image 8"/>
          <p:cNvPicPr/>
          <p:nvPr/>
        </p:nvPicPr>
        <p:blipFill rotWithShape="1">
          <a:blip r:embed="rId5"/>
          <a:srcRect l="22095" t="1457" r="53974" b="31853"/>
          <a:stretch/>
        </p:blipFill>
        <p:spPr bwMode="auto">
          <a:xfrm>
            <a:off x="1051570" y="2924944"/>
            <a:ext cx="2800350" cy="348424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" name="ZoneTexte 3"/>
              <p:cNvSpPr txBox="1"/>
              <p:nvPr/>
            </p:nvSpPr>
            <p:spPr>
              <a:xfrm>
                <a:off x="1763688" y="3212976"/>
                <a:ext cx="1440160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32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𝒂</m:t>
                      </m:r>
                      <m:r>
                        <a:rPr lang="fr-FR" sz="32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&gt;</m:t>
                      </m:r>
                      <m:r>
                        <a:rPr lang="fr-FR" sz="32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𝟎</m:t>
                      </m:r>
                    </m:oMath>
                  </m:oMathPara>
                </a14:m>
                <a:endParaRPr lang="fr-FR" sz="32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4" name="ZoneText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63688" y="3212976"/>
                <a:ext cx="1440160" cy="584775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8643115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tIns="0">
            <a:normAutofit fontScale="90000"/>
          </a:bodyPr>
          <a:lstStyle/>
          <a:p>
            <a:pPr algn="ctr"/>
            <a: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  <a:t>Question </a:t>
            </a:r>
            <a:r>
              <a:rPr lang="fr-FR" sz="4000" b="1" u="sng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1</a:t>
            </a:r>
            <a:br>
              <a:rPr lang="fr-FR" sz="4000" b="1" u="sng" dirty="0" smtClean="0">
                <a:latin typeface="Cambria Math" panose="02040503050406030204" pitchFamily="18" charset="0"/>
                <a:ea typeface="Cambria Math" panose="02040503050406030204" pitchFamily="18" charset="0"/>
              </a:rPr>
            </a:br>
            <a:endParaRPr lang="fr-FR" sz="4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lnSpcReduction="10000"/>
              </a:bodyPr>
              <a:lstStyle/>
              <a:p>
                <a:pPr marL="0" indent="0" algn="ctr">
                  <a:lnSpc>
                    <a:spcPct val="160000"/>
                  </a:lnSpc>
                  <a:buNone/>
                </a:pPr>
                <a:r>
                  <a:rPr lang="fr-FR" sz="3200" dirty="0" smtClean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La fonction </a:t>
                </a:r>
                <a14:m>
                  <m:oMath xmlns:m="http://schemas.openxmlformats.org/officeDocument/2006/math">
                    <m:r>
                      <a:rPr lang="fr-FR" sz="3200" b="0" i="1" smtClean="0">
                        <a:solidFill>
                          <a:schemeClr val="tx2"/>
                        </a:solidFill>
                        <a:latin typeface="Cambria Math"/>
                        <a:ea typeface="Cambria Math" panose="02040503050406030204" pitchFamily="18" charset="0"/>
                      </a:rPr>
                      <m:t>𝑓</m:t>
                    </m:r>
                  </m:oMath>
                </a14:m>
                <a:r>
                  <a:rPr lang="fr-FR" sz="3200" dirty="0" smtClean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définie sur </a:t>
                </a:r>
                <a14:m>
                  <m:oMath xmlns:m="http://schemas.openxmlformats.org/officeDocument/2006/math">
                    <m:r>
                      <a:rPr lang="fr-FR" sz="3200" i="1" smtClean="0">
                        <a:solidFill>
                          <a:schemeClr val="tx2"/>
                        </a:solidFill>
                        <a:latin typeface="Cambria Math"/>
                        <a:ea typeface="Cambria Math"/>
                      </a:rPr>
                      <m:t>ℝ</m:t>
                    </m:r>
                  </m:oMath>
                </a14:m>
                <a:r>
                  <a:rPr lang="fr-FR" sz="3200" dirty="0" smtClean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par :</a:t>
                </a:r>
              </a:p>
              <a:p>
                <a:pPr marL="0" indent="0" algn="ctr">
                  <a:lnSpc>
                    <a:spcPct val="160000"/>
                  </a:lnSpc>
                  <a:buNone/>
                </a:pPr>
                <a14:m>
                  <m:oMath xmlns:m="http://schemas.openxmlformats.org/officeDocument/2006/math">
                    <m:r>
                      <a:rPr lang="fr-FR" sz="3200" b="0" i="1" smtClean="0">
                        <a:solidFill>
                          <a:schemeClr val="tx2"/>
                        </a:solidFill>
                        <a:latin typeface="Cambria Math"/>
                        <a:ea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fr-FR" sz="32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FR" sz="3200" b="0" i="1" smtClean="0">
                            <a:solidFill>
                              <a:schemeClr val="tx2"/>
                            </a:solidFill>
                            <a:latin typeface="Cambria Math"/>
                            <a:ea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fr-FR" sz="3200" b="0" i="1" smtClean="0">
                        <a:solidFill>
                          <a:schemeClr val="tx2"/>
                        </a:solidFill>
                        <a:latin typeface="Cambria Math"/>
                        <a:ea typeface="Cambria Math" panose="02040503050406030204" pitchFamily="18" charset="0"/>
                      </a:rPr>
                      <m:t>=−</m:t>
                    </m:r>
                    <m:sSup>
                      <m:sSupPr>
                        <m:ctrlPr>
                          <a:rPr lang="fr-FR" sz="32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fr-FR" sz="3200" b="0" i="1" smtClean="0">
                            <a:solidFill>
                              <a:schemeClr val="tx2"/>
                            </a:solidFill>
                            <a:latin typeface="Cambria Math"/>
                            <a:ea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fr-FR" sz="3200" b="0" i="1" smtClean="0">
                            <a:solidFill>
                              <a:schemeClr val="tx2"/>
                            </a:solidFill>
                            <a:latin typeface="Cambria Math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fr-FR" sz="3200" b="0" i="1" smtClean="0">
                        <a:solidFill>
                          <a:schemeClr val="tx2"/>
                        </a:solidFill>
                        <a:latin typeface="Cambria Math"/>
                        <a:ea typeface="Cambria Math" panose="02040503050406030204" pitchFamily="18" charset="0"/>
                      </a:rPr>
                      <m:t>+</m:t>
                    </m:r>
                    <m:r>
                      <a:rPr lang="fr-FR" sz="3200" b="0" i="1" smtClean="0">
                        <a:solidFill>
                          <a:schemeClr val="tx2"/>
                        </a:solidFill>
                        <a:latin typeface="Cambria Math"/>
                        <a:ea typeface="Cambria Math" panose="02040503050406030204" pitchFamily="18" charset="0"/>
                      </a:rPr>
                      <m:t>𝑥</m:t>
                    </m:r>
                    <m:r>
                      <a:rPr lang="fr-FR" sz="3200" b="0" i="1" smtClean="0">
                        <a:solidFill>
                          <a:schemeClr val="tx2"/>
                        </a:solidFill>
                        <a:latin typeface="Cambria Math"/>
                        <a:ea typeface="Cambria Math" panose="02040503050406030204" pitchFamily="18" charset="0"/>
                      </a:rPr>
                      <m:t>+6</m:t>
                    </m:r>
                  </m:oMath>
                </a14:m>
                <a:r>
                  <a:rPr lang="fr-FR" sz="3200" dirty="0" smtClean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</a:t>
                </a:r>
              </a:p>
              <a:p>
                <a:pPr marL="0" indent="0" algn="ctr">
                  <a:lnSpc>
                    <a:spcPct val="160000"/>
                  </a:lnSpc>
                  <a:buNone/>
                </a:pPr>
                <a:r>
                  <a:rPr lang="fr-FR" sz="3200" dirty="0" smtClean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est d’abord décroissante, puis croissante.</a:t>
                </a:r>
              </a:p>
              <a:p>
                <a:pPr marL="0" indent="0" algn="ctr">
                  <a:lnSpc>
                    <a:spcPct val="160000"/>
                  </a:lnSpc>
                  <a:buNone/>
                </a:pPr>
                <a:endParaRPr lang="fr-FR" sz="3600" b="1" i="1" dirty="0">
                  <a:latin typeface="Cambria Math"/>
                </a:endParaRPr>
              </a:p>
              <a:p>
                <a:pPr marL="0" indent="0" algn="ctr">
                  <a:buNone/>
                </a:pPr>
                <a: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/>
                </a:r>
                <a:b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</a:b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755918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tIns="0">
            <a:normAutofit fontScale="90000"/>
          </a:bodyPr>
          <a:lstStyle/>
          <a:p>
            <a:pPr algn="ctr"/>
            <a: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  <a:t>Question </a:t>
            </a:r>
            <a:r>
              <a:rPr lang="fr-FR" sz="4000" b="1" u="sng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9</a:t>
            </a:r>
            <a:br>
              <a:rPr lang="fr-FR" sz="4000" b="1" u="sng" dirty="0" smtClean="0">
                <a:latin typeface="Cambria Math" panose="02040503050406030204" pitchFamily="18" charset="0"/>
                <a:ea typeface="Cambria Math" panose="02040503050406030204" pitchFamily="18" charset="0"/>
              </a:rPr>
            </a:br>
            <a:endParaRPr lang="fr-FR" sz="4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 algn="ctr">
                  <a:buNone/>
                </a:pPr>
                <a:r>
                  <a:rPr lang="fr-FR" sz="3200" b="1" u="sng" dirty="0" smtClean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Choisir la bonne réponse</a:t>
                </a:r>
              </a:p>
              <a:p>
                <a:pPr marL="0" indent="0" algn="ctr">
                  <a:spcBef>
                    <a:spcPts val="1800"/>
                  </a:spcBef>
                  <a:buNone/>
                </a:pPr>
                <a:r>
                  <a:rPr lang="fr-FR" sz="3200" b="1" dirty="0" smtClean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L’équation </a:t>
                </a:r>
                <a14:m>
                  <m:oMath xmlns:m="http://schemas.openxmlformats.org/officeDocument/2006/math">
                    <m:r>
                      <a:rPr lang="fr-FR" sz="3200" b="1" i="1" smtClean="0">
                        <a:solidFill>
                          <a:srgbClr val="FF0000"/>
                        </a:solidFill>
                        <a:latin typeface="Cambria Math"/>
                        <a:ea typeface="Cambria Math" panose="02040503050406030204" pitchFamily="18" charset="0"/>
                      </a:rPr>
                      <m:t>𝟐</m:t>
                    </m:r>
                    <m:sSup>
                      <m:sSupPr>
                        <m:ctrlPr>
                          <a:rPr lang="fr-FR" sz="32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fr-FR" sz="3200" b="1" i="1" smtClean="0">
                            <a:solidFill>
                              <a:srgbClr val="FF0000"/>
                            </a:solidFill>
                            <a:latin typeface="Cambria Math"/>
                            <a:ea typeface="Cambria Math" panose="02040503050406030204" pitchFamily="18" charset="0"/>
                          </a:rPr>
                          <m:t>𝒙</m:t>
                        </m:r>
                      </m:e>
                      <m:sup>
                        <m:r>
                          <a:rPr lang="fr-FR" sz="3200" b="1" i="1" smtClean="0">
                            <a:solidFill>
                              <a:srgbClr val="FF0000"/>
                            </a:solidFill>
                            <a:latin typeface="Cambria Math"/>
                            <a:ea typeface="Cambria Math" panose="02040503050406030204" pitchFamily="18" charset="0"/>
                          </a:rPr>
                          <m:t>𝟐</m:t>
                        </m:r>
                      </m:sup>
                    </m:sSup>
                    <m:r>
                      <a:rPr lang="fr-FR" sz="3200" b="1" i="1" smtClean="0">
                        <a:solidFill>
                          <a:srgbClr val="FF0000"/>
                        </a:solidFill>
                        <a:latin typeface="Cambria Math"/>
                        <a:ea typeface="Cambria Math" panose="02040503050406030204" pitchFamily="18" charset="0"/>
                      </a:rPr>
                      <m:t>−</m:t>
                    </m:r>
                    <m:r>
                      <a:rPr lang="fr-FR" sz="3200" b="1" i="1" smtClean="0">
                        <a:solidFill>
                          <a:srgbClr val="FF0000"/>
                        </a:solidFill>
                        <a:latin typeface="Cambria Math"/>
                        <a:ea typeface="Cambria Math" panose="02040503050406030204" pitchFamily="18" charset="0"/>
                      </a:rPr>
                      <m:t>𝟖</m:t>
                    </m:r>
                    <m:r>
                      <a:rPr lang="fr-FR" sz="3200" b="1" i="1" smtClean="0">
                        <a:solidFill>
                          <a:srgbClr val="FF0000"/>
                        </a:solidFill>
                        <a:latin typeface="Cambria Math"/>
                        <a:ea typeface="Cambria Math" panose="02040503050406030204" pitchFamily="18" charset="0"/>
                      </a:rPr>
                      <m:t>𝒙</m:t>
                    </m:r>
                    <m:r>
                      <a:rPr lang="fr-FR" sz="3200" b="1" i="1" smtClean="0">
                        <a:solidFill>
                          <a:srgbClr val="FF0000"/>
                        </a:solidFill>
                        <a:latin typeface="Cambria Math"/>
                        <a:ea typeface="Cambria Math" panose="02040503050406030204" pitchFamily="18" charset="0"/>
                      </a:rPr>
                      <m:t>=</m:t>
                    </m:r>
                    <m:r>
                      <a:rPr lang="fr-FR" sz="3200" b="1" i="1" smtClean="0">
                        <a:solidFill>
                          <a:srgbClr val="FF0000"/>
                        </a:solidFill>
                        <a:latin typeface="Cambria Math"/>
                        <a:ea typeface="Cambria Math" panose="02040503050406030204" pitchFamily="18" charset="0"/>
                      </a:rPr>
                      <m:t>𝟎</m:t>
                    </m:r>
                  </m:oMath>
                </a14:m>
                <a:r>
                  <a:rPr lang="fr-FR" sz="3200" b="1" dirty="0" smtClean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a :</a:t>
                </a:r>
              </a:p>
              <a:p>
                <a:pPr marL="360000" indent="0" algn="just">
                  <a:spcBef>
                    <a:spcPts val="2400"/>
                  </a:spcBef>
                  <a:buNone/>
                </a:pPr>
                <a:r>
                  <a:rPr lang="fr-FR" sz="3200" dirty="0" smtClean="0">
                    <a:solidFill>
                      <a:schemeClr val="tx2"/>
                    </a:solidFill>
                    <a:latin typeface="Times New Roman"/>
                    <a:ea typeface="Cambria Math" panose="02040503050406030204" pitchFamily="18" charset="0"/>
                    <a:cs typeface="Times New Roman"/>
                  </a:rPr>
                  <a:t>● </a:t>
                </a:r>
                <a:r>
                  <a:rPr lang="fr-FR" sz="3200" dirty="0" smtClean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pour solutions les réels </a:t>
                </a:r>
                <a14:m>
                  <m:oMath xmlns:m="http://schemas.openxmlformats.org/officeDocument/2006/math">
                    <m:r>
                      <a:rPr lang="fr-FR" sz="3200" i="1">
                        <a:solidFill>
                          <a:schemeClr val="tx2"/>
                        </a:solidFill>
                        <a:latin typeface="Cambria Math"/>
                        <a:ea typeface="Cambria Math" panose="02040503050406030204" pitchFamily="18" charset="0"/>
                      </a:rPr>
                      <m:t>0</m:t>
                    </m:r>
                  </m:oMath>
                </a14:m>
                <a:r>
                  <a:rPr lang="fr-FR" sz="3200" b="1" dirty="0">
                    <a:solidFill>
                      <a:schemeClr val="tx2"/>
                    </a:solidFill>
                    <a:latin typeface="Times New Roman"/>
                    <a:ea typeface="Cambria Math" panose="02040503050406030204" pitchFamily="18" charset="0"/>
                    <a:cs typeface="Times New Roman"/>
                  </a:rPr>
                  <a:t> </a:t>
                </a:r>
                <a: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  <a:cs typeface="Times New Roman"/>
                  </a:rPr>
                  <a:t>et</a:t>
                </a:r>
                <a: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fr-FR" sz="3200" i="1">
                        <a:solidFill>
                          <a:schemeClr val="tx2"/>
                        </a:solidFill>
                        <a:latin typeface="Cambria Math"/>
                        <a:ea typeface="Cambria Math" panose="02040503050406030204" pitchFamily="18" charset="0"/>
                      </a:rPr>
                      <m:t>−</m:t>
                    </m:r>
                    <m:r>
                      <a:rPr lang="fr-FR" sz="3200" i="1">
                        <a:solidFill>
                          <a:schemeClr val="tx2"/>
                        </a:solidFill>
                        <a:latin typeface="Cambria Math"/>
                        <a:ea typeface="Cambria Math" panose="02040503050406030204" pitchFamily="18" charset="0"/>
                        <a:cs typeface="Times New Roman"/>
                      </a:rPr>
                      <m:t>4</m:t>
                    </m:r>
                  </m:oMath>
                </a14:m>
                <a: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;</a:t>
                </a:r>
              </a:p>
              <a:p>
                <a:pPr marL="360000" indent="0" algn="just">
                  <a:buNone/>
                </a:pPr>
                <a:r>
                  <a:rPr lang="fr-FR" sz="3200" dirty="0" smtClean="0">
                    <a:solidFill>
                      <a:schemeClr val="tx2"/>
                    </a:solidFill>
                    <a:latin typeface="Times New Roman"/>
                    <a:ea typeface="Cambria Math" panose="02040503050406030204" pitchFamily="18" charset="0"/>
                    <a:cs typeface="Times New Roman"/>
                  </a:rPr>
                  <a:t>● </a:t>
                </a:r>
                <a:r>
                  <a:rPr lang="fr-FR" sz="3200" dirty="0" smtClean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une unique solution, le réel</a:t>
                </a:r>
                <a:r>
                  <a:rPr lang="fr-FR" sz="3200" dirty="0" smtClean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  <a:cs typeface="Times New Roman"/>
                  </a:rPr>
                  <a:t> </a:t>
                </a:r>
                <a14:m>
                  <m:oMath xmlns:m="http://schemas.openxmlformats.org/officeDocument/2006/math">
                    <m:r>
                      <a:rPr lang="fr-FR" sz="3200" i="1">
                        <a:solidFill>
                          <a:schemeClr val="tx2"/>
                        </a:solidFill>
                        <a:latin typeface="Cambria Math"/>
                        <a:ea typeface="Cambria Math" panose="02040503050406030204" pitchFamily="18" charset="0"/>
                        <a:cs typeface="Times New Roman"/>
                      </a:rPr>
                      <m:t>4</m:t>
                    </m:r>
                  </m:oMath>
                </a14:m>
                <a: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;</a:t>
                </a:r>
              </a:p>
              <a:p>
                <a:pPr marL="360000" indent="0" algn="just">
                  <a:buNone/>
                </a:pPr>
                <a:r>
                  <a:rPr lang="fr-FR" sz="3200" dirty="0">
                    <a:solidFill>
                      <a:schemeClr val="tx2"/>
                    </a:solidFill>
                    <a:latin typeface="Times New Roman"/>
                    <a:ea typeface="Cambria Math" panose="02040503050406030204" pitchFamily="18" charset="0"/>
                    <a:cs typeface="Times New Roman"/>
                  </a:rPr>
                  <a:t>● </a:t>
                </a:r>
                <a:r>
                  <a:rPr lang="fr-FR" sz="3200" dirty="0" smtClean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deux solutions, </a:t>
                </a:r>
                <a: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les réels </a:t>
                </a:r>
                <a14:m>
                  <m:oMath xmlns:m="http://schemas.openxmlformats.org/officeDocument/2006/math">
                    <m:r>
                      <a:rPr lang="fr-FR" sz="3200" b="0" i="1" smtClean="0">
                        <a:solidFill>
                          <a:schemeClr val="tx2"/>
                        </a:solidFill>
                        <a:latin typeface="Cambria Math"/>
                        <a:ea typeface="Cambria Math" panose="02040503050406030204" pitchFamily="18" charset="0"/>
                      </a:rPr>
                      <m:t>0</m:t>
                    </m:r>
                  </m:oMath>
                </a14:m>
                <a:r>
                  <a:rPr lang="fr-FR" sz="3200" b="1" dirty="0">
                    <a:solidFill>
                      <a:schemeClr val="tx2"/>
                    </a:solidFill>
                    <a:latin typeface="Times New Roman"/>
                    <a:ea typeface="Cambria Math" panose="02040503050406030204" pitchFamily="18" charset="0"/>
                    <a:cs typeface="Times New Roman"/>
                  </a:rPr>
                  <a:t> </a:t>
                </a:r>
                <a: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  <a:cs typeface="Times New Roman"/>
                  </a:rPr>
                  <a:t>et </a:t>
                </a:r>
                <a14:m>
                  <m:oMath xmlns:m="http://schemas.openxmlformats.org/officeDocument/2006/math">
                    <m:r>
                      <a:rPr lang="fr-FR" sz="3200" i="1">
                        <a:solidFill>
                          <a:schemeClr val="tx2"/>
                        </a:solidFill>
                        <a:latin typeface="Cambria Math"/>
                        <a:ea typeface="Cambria Math" panose="02040503050406030204" pitchFamily="18" charset="0"/>
                        <a:cs typeface="Times New Roman"/>
                      </a:rPr>
                      <m:t>4</m:t>
                    </m:r>
                  </m:oMath>
                </a14:m>
                <a: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;</a:t>
                </a:r>
              </a:p>
              <a:p>
                <a:pPr marL="360000" indent="0" algn="just">
                  <a:buNone/>
                </a:pPr>
                <a:r>
                  <a:rPr lang="fr-FR" sz="3200" dirty="0">
                    <a:solidFill>
                      <a:schemeClr val="tx2"/>
                    </a:solidFill>
                    <a:latin typeface="Times New Roman"/>
                    <a:ea typeface="Cambria Math" panose="02040503050406030204" pitchFamily="18" charset="0"/>
                    <a:cs typeface="Times New Roman"/>
                  </a:rPr>
                  <a:t>● </a:t>
                </a:r>
                <a:r>
                  <a:rPr lang="fr-FR" sz="3200" dirty="0" smtClean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une infinité de solutions.</a:t>
                </a:r>
              </a:p>
              <a:p>
                <a:pPr marL="360000" indent="0" algn="just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3200" b="0" i="1" smtClean="0">
                          <a:solidFill>
                            <a:srgbClr val="FF0000"/>
                          </a:solidFill>
                          <a:latin typeface="Cambria Math"/>
                          <a:ea typeface="Cambria Math" panose="02040503050406030204" pitchFamily="18" charset="0"/>
                        </a:rPr>
                        <m:t>2</m:t>
                      </m:r>
                      <m:r>
                        <a:rPr lang="fr-FR" sz="3200" b="0" i="1" smtClean="0">
                          <a:solidFill>
                            <a:srgbClr val="FF0000"/>
                          </a:solidFill>
                          <a:latin typeface="Cambria Math"/>
                          <a:ea typeface="Cambria Math" panose="02040503050406030204" pitchFamily="18" charset="0"/>
                        </a:rPr>
                        <m:t>𝑥</m:t>
                      </m:r>
                      <m:d>
                        <m:dPr>
                          <m:ctrlPr>
                            <a:rPr lang="fr-FR" sz="32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fr-FR" sz="3200" b="0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 panose="02040503050406030204" pitchFamily="18" charset="0"/>
                            </a:rPr>
                            <m:t>𝑥</m:t>
                          </m:r>
                          <m:r>
                            <a:rPr lang="fr-FR" sz="3200" b="0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 panose="02040503050406030204" pitchFamily="18" charset="0"/>
                            </a:rPr>
                            <m:t>−4</m:t>
                          </m:r>
                        </m:e>
                      </m:d>
                      <m:r>
                        <a:rPr lang="fr-FR" sz="3200" b="0" i="1" smtClean="0">
                          <a:solidFill>
                            <a:srgbClr val="FF0000"/>
                          </a:solidFill>
                          <a:latin typeface="Cambria Math"/>
                          <a:ea typeface="Cambria Math" panose="02040503050406030204" pitchFamily="18" charset="0"/>
                        </a:rPr>
                        <m:t>=0</m:t>
                      </m:r>
                      <m:r>
                        <a:rPr lang="fr-FR" sz="3200" b="0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⟺</m:t>
                      </m:r>
                      <m:r>
                        <a:rPr lang="fr-FR" sz="3200" b="0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𝑥</m:t>
                      </m:r>
                      <m:r>
                        <a:rPr lang="fr-FR" sz="3200" b="0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=0 </m:t>
                      </m:r>
                      <m:r>
                        <a:rPr lang="fr-FR" sz="3200" b="0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𝑜𝑢</m:t>
                      </m:r>
                      <m:r>
                        <a:rPr lang="fr-FR" sz="3200" b="0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 </m:t>
                      </m:r>
                      <m:r>
                        <a:rPr lang="fr-FR" sz="3200" b="0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𝑥</m:t>
                      </m:r>
                      <m:r>
                        <a:rPr lang="fr-FR" sz="3200" b="0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=4</m:t>
                      </m:r>
                    </m:oMath>
                  </m:oMathPara>
                </a14:m>
                <a:endParaRPr lang="fr-FR" sz="3200" dirty="0">
                  <a:solidFill>
                    <a:srgbClr val="FF0000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3200" dirty="0" smtClean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3600" b="1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t="-1806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Parchemin horizontal 3"/>
          <p:cNvSpPr/>
          <p:nvPr/>
        </p:nvSpPr>
        <p:spPr>
          <a:xfrm>
            <a:off x="611560" y="4483960"/>
            <a:ext cx="6840760" cy="889256"/>
          </a:xfrm>
          <a:prstGeom prst="horizontalScroll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46054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tIns="0">
            <a:normAutofit fontScale="90000"/>
          </a:bodyPr>
          <a:lstStyle/>
          <a:p>
            <a:pPr algn="ctr"/>
            <a: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  <a:t>Question </a:t>
            </a:r>
            <a:r>
              <a:rPr lang="fr-FR" sz="4000" b="1" u="sng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10</a:t>
            </a:r>
            <a:br>
              <a:rPr lang="fr-FR" sz="4000" b="1" u="sng" dirty="0" smtClean="0">
                <a:latin typeface="Cambria Math" panose="02040503050406030204" pitchFamily="18" charset="0"/>
                <a:ea typeface="Cambria Math" panose="02040503050406030204" pitchFamily="18" charset="0"/>
              </a:rPr>
            </a:br>
            <a:endParaRPr lang="fr-FR" sz="4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 algn="ctr">
                  <a:buNone/>
                </a:pPr>
                <a:r>
                  <a:rPr lang="fr-FR" sz="3200" b="1" u="sng" dirty="0" smtClean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Choisir la bonne réponse</a:t>
                </a:r>
              </a:p>
              <a:p>
                <a:pPr marL="0" indent="0" algn="ctr">
                  <a:spcBef>
                    <a:spcPts val="1800"/>
                  </a:spcBef>
                  <a:buNone/>
                </a:pPr>
                <a:r>
                  <a:rPr lang="fr-FR" sz="3200" b="1" dirty="0" smtClean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L’équation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fr-FR" sz="32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fr-FR" sz="3200" b="1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fr-FR" sz="3200" b="1" i="1" smtClean="0">
                                <a:solidFill>
                                  <a:srgbClr val="FF0000"/>
                                </a:solidFill>
                                <a:latin typeface="Cambria Math"/>
                                <a:ea typeface="Cambria Math" panose="02040503050406030204" pitchFamily="18" charset="0"/>
                              </a:rPr>
                              <m:t>𝒙</m:t>
                            </m:r>
                            <m:r>
                              <a:rPr lang="fr-FR" sz="3200" b="1" i="1" smtClean="0">
                                <a:solidFill>
                                  <a:srgbClr val="FF0000"/>
                                </a:solidFill>
                                <a:latin typeface="Cambria Math"/>
                                <a:ea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fr-FR" sz="3200" b="1" i="1" smtClean="0">
                                <a:solidFill>
                                  <a:srgbClr val="FF0000"/>
                                </a:solidFill>
                                <a:latin typeface="Cambria Math"/>
                                <a:ea typeface="Cambria Math" panose="02040503050406030204" pitchFamily="18" charset="0"/>
                              </a:rPr>
                              <m:t>𝟓</m:t>
                            </m:r>
                          </m:e>
                        </m:d>
                      </m:e>
                      <m:sup>
                        <m:r>
                          <a:rPr lang="fr-FR" sz="3200" b="1" i="1" smtClean="0">
                            <a:solidFill>
                              <a:srgbClr val="FF0000"/>
                            </a:solidFill>
                            <a:latin typeface="Cambria Math"/>
                            <a:ea typeface="Cambria Math" panose="02040503050406030204" pitchFamily="18" charset="0"/>
                          </a:rPr>
                          <m:t>𝟐</m:t>
                        </m:r>
                      </m:sup>
                    </m:sSup>
                    <m:r>
                      <a:rPr lang="fr-FR" sz="3200" b="1" i="1" smtClean="0">
                        <a:solidFill>
                          <a:srgbClr val="FF0000"/>
                        </a:solidFill>
                        <a:latin typeface="Cambria Math"/>
                        <a:ea typeface="Cambria Math" panose="02040503050406030204" pitchFamily="18" charset="0"/>
                      </a:rPr>
                      <m:t>=</m:t>
                    </m:r>
                    <m:r>
                      <a:rPr lang="fr-FR" sz="3200" b="1" i="1" smtClean="0">
                        <a:solidFill>
                          <a:srgbClr val="FF0000"/>
                        </a:solidFill>
                        <a:latin typeface="Cambria Math"/>
                        <a:ea typeface="Cambria Math" panose="02040503050406030204" pitchFamily="18" charset="0"/>
                      </a:rPr>
                      <m:t>𝟏𝟔</m:t>
                    </m:r>
                  </m:oMath>
                </a14:m>
                <a:r>
                  <a:rPr lang="fr-FR" sz="3200" b="1" dirty="0" smtClean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a :</a:t>
                </a:r>
              </a:p>
              <a:p>
                <a:pPr marL="360000" indent="0" algn="just">
                  <a:buNone/>
                </a:pPr>
                <a:endParaRPr lang="fr-FR" sz="3200" dirty="0" smtClean="0">
                  <a:solidFill>
                    <a:schemeClr val="tx2"/>
                  </a:solidFill>
                  <a:latin typeface="Times New Roman"/>
                  <a:ea typeface="Cambria Math" panose="02040503050406030204" pitchFamily="18" charset="0"/>
                  <a:cs typeface="Times New Roman"/>
                </a:endParaRPr>
              </a:p>
              <a:p>
                <a:pPr marL="360000" indent="0" algn="just">
                  <a:buNone/>
                </a:pPr>
                <a:r>
                  <a:rPr lang="fr-FR" sz="3200" dirty="0" smtClean="0">
                    <a:solidFill>
                      <a:schemeClr val="tx2"/>
                    </a:solidFill>
                    <a:latin typeface="Times New Roman"/>
                    <a:ea typeface="Cambria Math" panose="02040503050406030204" pitchFamily="18" charset="0"/>
                    <a:cs typeface="Times New Roman"/>
                  </a:rPr>
                  <a:t>● </a:t>
                </a:r>
                <a: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deux solutions, les réels </a:t>
                </a:r>
                <a14:m>
                  <m:oMath xmlns:m="http://schemas.openxmlformats.org/officeDocument/2006/math">
                    <m:r>
                      <a:rPr lang="fr-FR" sz="3200" b="0" i="1" smtClean="0">
                        <a:solidFill>
                          <a:schemeClr val="tx2"/>
                        </a:solidFill>
                        <a:latin typeface="Cambria Math"/>
                        <a:ea typeface="Cambria Math" panose="02040503050406030204" pitchFamily="18" charset="0"/>
                      </a:rPr>
                      <m:t>1</m:t>
                    </m:r>
                  </m:oMath>
                </a14:m>
                <a:r>
                  <a:rPr lang="fr-FR" sz="3200" b="1" dirty="0">
                    <a:solidFill>
                      <a:schemeClr val="tx2"/>
                    </a:solidFill>
                    <a:latin typeface="Times New Roman"/>
                    <a:ea typeface="Cambria Math" panose="02040503050406030204" pitchFamily="18" charset="0"/>
                    <a:cs typeface="Times New Roman"/>
                  </a:rPr>
                  <a:t> </a:t>
                </a:r>
                <a: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  <a:cs typeface="Times New Roman"/>
                  </a:rPr>
                  <a:t>et </a:t>
                </a:r>
                <a14:m>
                  <m:oMath xmlns:m="http://schemas.openxmlformats.org/officeDocument/2006/math">
                    <m:r>
                      <a:rPr lang="fr-FR" sz="3200" b="0" i="1" smtClean="0">
                        <a:solidFill>
                          <a:schemeClr val="tx2"/>
                        </a:solidFill>
                        <a:latin typeface="Cambria Math"/>
                        <a:ea typeface="Cambria Math" panose="02040503050406030204" pitchFamily="18" charset="0"/>
                        <a:cs typeface="Times New Roman"/>
                      </a:rPr>
                      <m:t>9</m:t>
                    </m:r>
                  </m:oMath>
                </a14:m>
                <a: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;</a:t>
                </a:r>
              </a:p>
              <a:p>
                <a:pPr marL="360000" indent="0" algn="just">
                  <a:buNone/>
                </a:pPr>
                <a:r>
                  <a:rPr lang="fr-FR" sz="3200" dirty="0" smtClean="0">
                    <a:solidFill>
                      <a:schemeClr val="tx2"/>
                    </a:solidFill>
                    <a:latin typeface="Times New Roman"/>
                    <a:ea typeface="Cambria Math" panose="02040503050406030204" pitchFamily="18" charset="0"/>
                    <a:cs typeface="Times New Roman"/>
                  </a:rPr>
                  <a:t>● </a:t>
                </a:r>
                <a: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deux solutions, les réels </a:t>
                </a:r>
                <a14:m>
                  <m:oMath xmlns:m="http://schemas.openxmlformats.org/officeDocument/2006/math">
                    <m:r>
                      <a:rPr lang="fr-FR" sz="3200" b="0" i="1" smtClean="0">
                        <a:solidFill>
                          <a:schemeClr val="tx2"/>
                        </a:solidFill>
                        <a:latin typeface="Cambria Math"/>
                        <a:ea typeface="Cambria Math" panose="02040503050406030204" pitchFamily="18" charset="0"/>
                      </a:rPr>
                      <m:t>−4</m:t>
                    </m:r>
                  </m:oMath>
                </a14:m>
                <a:r>
                  <a:rPr lang="fr-FR" sz="3200" b="1" dirty="0">
                    <a:solidFill>
                      <a:schemeClr val="tx2"/>
                    </a:solidFill>
                    <a:latin typeface="Times New Roman"/>
                    <a:ea typeface="Cambria Math" panose="02040503050406030204" pitchFamily="18" charset="0"/>
                    <a:cs typeface="Times New Roman"/>
                  </a:rPr>
                  <a:t> </a:t>
                </a:r>
                <a: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  <a:cs typeface="Times New Roman"/>
                  </a:rPr>
                  <a:t>et </a:t>
                </a:r>
                <a14:m>
                  <m:oMath xmlns:m="http://schemas.openxmlformats.org/officeDocument/2006/math">
                    <m:r>
                      <a:rPr lang="fr-FR" sz="3200" b="0" i="1" smtClean="0">
                        <a:solidFill>
                          <a:schemeClr val="tx2"/>
                        </a:solidFill>
                        <a:latin typeface="Cambria Math"/>
                        <a:ea typeface="Cambria Math" panose="02040503050406030204" pitchFamily="18" charset="0"/>
                        <a:cs typeface="Times New Roman"/>
                      </a:rPr>
                      <m:t>4</m:t>
                    </m:r>
                  </m:oMath>
                </a14:m>
                <a: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</a:t>
                </a:r>
                <a:r>
                  <a:rPr lang="fr-FR" sz="3200" dirty="0" smtClean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;</a:t>
                </a:r>
              </a:p>
              <a:p>
                <a:pPr marL="360000" indent="0" algn="just">
                  <a:buNone/>
                </a:pPr>
                <a:r>
                  <a:rPr lang="fr-FR" sz="3200" dirty="0" smtClean="0">
                    <a:solidFill>
                      <a:schemeClr val="tx2"/>
                    </a:solidFill>
                    <a:latin typeface="Times New Roman"/>
                    <a:ea typeface="Cambria Math" panose="02040503050406030204" pitchFamily="18" charset="0"/>
                    <a:cs typeface="Times New Roman"/>
                  </a:rPr>
                  <a:t>● </a:t>
                </a:r>
                <a: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une seule solution, le réel</a:t>
                </a:r>
                <a: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  <a:cs typeface="Times New Roman"/>
                  </a:rPr>
                  <a:t> </a:t>
                </a:r>
                <a14:m>
                  <m:oMath xmlns:m="http://schemas.openxmlformats.org/officeDocument/2006/math">
                    <m:r>
                      <a:rPr lang="fr-FR" sz="3200" i="1">
                        <a:solidFill>
                          <a:schemeClr val="tx2"/>
                        </a:solidFill>
                        <a:latin typeface="Cambria Math"/>
                        <a:ea typeface="Cambria Math" panose="02040503050406030204" pitchFamily="18" charset="0"/>
                        <a:cs typeface="Times New Roman"/>
                      </a:rPr>
                      <m:t>9</m:t>
                    </m:r>
                  </m:oMath>
                </a14:m>
                <a:r>
                  <a:rPr lang="fr-FR" sz="3200" dirty="0" smtClean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.</a:t>
                </a: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fr-FR" sz="320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fr-FR" sz="320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fr-FR" sz="3200" b="0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  <a:ea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fr-FR" sz="3200" b="0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  <a:ea typeface="Cambria Math" panose="02040503050406030204" pitchFamily="18" charset="0"/>
                                </a:rPr>
                                <m:t>−5</m:t>
                              </m:r>
                            </m:e>
                          </m:d>
                        </m:e>
                        <m:sup>
                          <m:r>
                            <a:rPr lang="fr-FR" sz="3200" b="0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fr-FR" sz="3200" b="0" i="1" smtClean="0">
                          <a:solidFill>
                            <a:srgbClr val="FF0000"/>
                          </a:solidFill>
                          <a:latin typeface="Cambria Math"/>
                          <a:ea typeface="Cambria Math" panose="02040503050406030204" pitchFamily="18" charset="0"/>
                        </a:rPr>
                        <m:t>−</m:t>
                      </m:r>
                      <m:sSup>
                        <m:sSupPr>
                          <m:ctrlPr>
                            <a:rPr lang="fr-FR" sz="32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fr-FR" sz="3200" b="0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 panose="02040503050406030204" pitchFamily="18" charset="0"/>
                            </a:rPr>
                            <m:t>4</m:t>
                          </m:r>
                        </m:e>
                        <m:sup>
                          <m:r>
                            <a:rPr lang="fr-FR" sz="3200" b="0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fr-FR" sz="3200" b="0" i="1" smtClean="0">
                          <a:solidFill>
                            <a:srgbClr val="FF0000"/>
                          </a:solidFill>
                          <a:latin typeface="Cambria Math"/>
                          <a:ea typeface="Cambria Math" panose="02040503050406030204" pitchFamily="18" charset="0"/>
                        </a:rPr>
                        <m:t>=0</m:t>
                      </m:r>
                      <m:r>
                        <a:rPr lang="fr-FR" sz="3200" b="0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⟺</m:t>
                      </m:r>
                      <m:d>
                        <m:dPr>
                          <m:ctrlPr>
                            <a:rPr lang="fr-FR" sz="32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dPr>
                        <m:e>
                          <m:r>
                            <a:rPr lang="fr-FR" sz="3200" b="0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𝑥</m:t>
                          </m:r>
                          <m:r>
                            <a:rPr lang="fr-FR" sz="3200" b="0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−9</m:t>
                          </m:r>
                        </m:e>
                      </m:d>
                      <m:d>
                        <m:dPr>
                          <m:ctrlPr>
                            <a:rPr lang="fr-FR" sz="32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dPr>
                        <m:e>
                          <m:r>
                            <a:rPr lang="fr-FR" sz="3200" b="0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𝑥</m:t>
                          </m:r>
                          <m:r>
                            <a:rPr lang="fr-FR" sz="3200" b="0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−1</m:t>
                          </m:r>
                        </m:e>
                      </m:d>
                      <m:r>
                        <a:rPr lang="fr-FR" sz="3200" b="0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=0</m:t>
                      </m:r>
                    </m:oMath>
                  </m:oMathPara>
                </a14:m>
                <a:endParaRPr lang="fr-FR" sz="3200" dirty="0" smtClean="0">
                  <a:solidFill>
                    <a:srgbClr val="FF0000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3600" b="1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t="-1806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Parchemin horizontal 3"/>
          <p:cNvSpPr/>
          <p:nvPr/>
        </p:nvSpPr>
        <p:spPr>
          <a:xfrm>
            <a:off x="611560" y="3717032"/>
            <a:ext cx="6840760" cy="889256"/>
          </a:xfrm>
          <a:prstGeom prst="horizontalScroll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293283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533400" y="1844824"/>
            <a:ext cx="7851648" cy="1828800"/>
          </a:xfrm>
        </p:spPr>
        <p:txBody>
          <a:bodyPr anchor="ctr">
            <a:normAutofit/>
          </a:bodyPr>
          <a:lstStyle/>
          <a:p>
            <a:pPr algn="ctr"/>
            <a:r>
              <a:rPr lang="fr-FR" sz="8000" dirty="0" smtClean="0"/>
              <a:t>Fin</a:t>
            </a:r>
            <a:endParaRPr lang="fr-FR" sz="8000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467544" y="4124672"/>
            <a:ext cx="8359080" cy="1752600"/>
          </a:xfrm>
        </p:spPr>
        <p:txBody>
          <a:bodyPr anchor="ctr"/>
          <a:lstStyle/>
          <a:p>
            <a:pPr algn="ctr"/>
            <a:r>
              <a:rPr lang="fr-FR" dirty="0"/>
              <a:t>Activités mentales et automatismes en classe de première</a:t>
            </a:r>
          </a:p>
          <a:p>
            <a:pPr algn="ctr"/>
            <a:r>
              <a:rPr lang="fr-FR" dirty="0" smtClean="0">
                <a:latin typeface="+mj-lt"/>
              </a:rPr>
              <a:t>IREM de Clermont-Ferrand</a:t>
            </a:r>
            <a:endParaRPr lang="fr-FR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3562654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tIns="0">
            <a:normAutofit fontScale="90000"/>
          </a:bodyPr>
          <a:lstStyle/>
          <a:p>
            <a:pPr algn="ctr"/>
            <a: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  <a:t>Question </a:t>
            </a:r>
            <a:r>
              <a:rPr lang="fr-FR" sz="4000" b="1" u="sng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2</a:t>
            </a:r>
            <a:br>
              <a:rPr lang="fr-FR" sz="4000" b="1" u="sng" dirty="0" smtClean="0">
                <a:latin typeface="Cambria Math" panose="02040503050406030204" pitchFamily="18" charset="0"/>
                <a:ea typeface="Cambria Math" panose="02040503050406030204" pitchFamily="18" charset="0"/>
              </a:rPr>
            </a:br>
            <a:endParaRPr lang="fr-FR" sz="4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92500" lnSpcReduction="20000"/>
              </a:bodyPr>
              <a:lstStyle/>
              <a:p>
                <a:pPr marL="0" indent="0" algn="ctr">
                  <a:lnSpc>
                    <a:spcPct val="170000"/>
                  </a:lnSpc>
                  <a:buNone/>
                </a:pPr>
                <a:r>
                  <a:rPr lang="fr-FR" sz="3500" dirty="0" smtClean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La fonction </a:t>
                </a:r>
                <a14:m>
                  <m:oMath xmlns:m="http://schemas.openxmlformats.org/officeDocument/2006/math">
                    <m:r>
                      <a:rPr lang="fr-FR" sz="3500" i="1">
                        <a:solidFill>
                          <a:schemeClr val="tx2"/>
                        </a:solidFill>
                        <a:latin typeface="Cambria Math"/>
                        <a:ea typeface="Cambria Math" panose="02040503050406030204" pitchFamily="18" charset="0"/>
                      </a:rPr>
                      <m:t>𝑓</m:t>
                    </m:r>
                  </m:oMath>
                </a14:m>
                <a:r>
                  <a:rPr lang="fr-FR" sz="35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définie sur </a:t>
                </a:r>
                <a14:m>
                  <m:oMath xmlns:m="http://schemas.openxmlformats.org/officeDocument/2006/math">
                    <m:r>
                      <a:rPr lang="fr-FR" sz="3500" i="1">
                        <a:solidFill>
                          <a:schemeClr val="tx2"/>
                        </a:solidFill>
                        <a:latin typeface="Cambria Math"/>
                        <a:ea typeface="Cambria Math"/>
                      </a:rPr>
                      <m:t>ℝ</m:t>
                    </m:r>
                  </m:oMath>
                </a14:m>
                <a:r>
                  <a:rPr lang="fr-FR" sz="35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par :</a:t>
                </a:r>
              </a:p>
              <a:p>
                <a:pPr marL="0" indent="0" algn="ctr">
                  <a:lnSpc>
                    <a:spcPct val="170000"/>
                  </a:lnSpc>
                  <a:buNone/>
                </a:pPr>
                <a14:m>
                  <m:oMath xmlns:m="http://schemas.openxmlformats.org/officeDocument/2006/math">
                    <m:r>
                      <a:rPr lang="fr-FR" sz="3500" i="1">
                        <a:solidFill>
                          <a:schemeClr val="tx2"/>
                        </a:solidFill>
                        <a:latin typeface="Cambria Math"/>
                        <a:ea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fr-FR" sz="350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FR" sz="3500" i="1">
                            <a:solidFill>
                              <a:schemeClr val="tx2"/>
                            </a:solidFill>
                            <a:latin typeface="Cambria Math"/>
                            <a:ea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fr-FR" sz="3500" i="1">
                        <a:solidFill>
                          <a:schemeClr val="tx2"/>
                        </a:solidFill>
                        <a:latin typeface="Cambria Math"/>
                        <a:ea typeface="Cambria Math" panose="02040503050406030204" pitchFamily="18" charset="0"/>
                      </a:rPr>
                      <m:t>=</m:t>
                    </m:r>
                    <m:r>
                      <a:rPr lang="fr-FR" sz="3500" b="0" i="1" smtClean="0">
                        <a:solidFill>
                          <a:schemeClr val="tx2"/>
                        </a:solidFill>
                        <a:latin typeface="Cambria Math"/>
                        <a:ea typeface="Cambria Math" panose="02040503050406030204" pitchFamily="18" charset="0"/>
                      </a:rPr>
                      <m:t>3</m:t>
                    </m:r>
                    <m:sSup>
                      <m:sSupPr>
                        <m:ctrlPr>
                          <a:rPr lang="fr-FR" sz="350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fr-FR" sz="3500" i="1">
                            <a:solidFill>
                              <a:schemeClr val="tx2"/>
                            </a:solidFill>
                            <a:latin typeface="Cambria Math"/>
                            <a:ea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fr-FR" sz="3500" i="1">
                            <a:solidFill>
                              <a:schemeClr val="tx2"/>
                            </a:solidFill>
                            <a:latin typeface="Cambria Math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fr-FR" sz="3500" i="1">
                        <a:solidFill>
                          <a:schemeClr val="tx2"/>
                        </a:solidFill>
                        <a:latin typeface="Cambria Math"/>
                        <a:ea typeface="Cambria Math" panose="02040503050406030204" pitchFamily="18" charset="0"/>
                      </a:rPr>
                      <m:t>+</m:t>
                    </m:r>
                    <m:r>
                      <a:rPr lang="fr-FR" sz="3500" b="0" i="1" smtClean="0">
                        <a:solidFill>
                          <a:schemeClr val="tx2"/>
                        </a:solidFill>
                        <a:latin typeface="Cambria Math"/>
                        <a:ea typeface="Cambria Math" panose="02040503050406030204" pitchFamily="18" charset="0"/>
                      </a:rPr>
                      <m:t>5</m:t>
                    </m:r>
                    <m:r>
                      <a:rPr lang="fr-FR" sz="3500" i="1">
                        <a:solidFill>
                          <a:schemeClr val="tx2"/>
                        </a:solidFill>
                        <a:latin typeface="Cambria Math"/>
                        <a:ea typeface="Cambria Math" panose="02040503050406030204" pitchFamily="18" charset="0"/>
                      </a:rPr>
                      <m:t>𝑥</m:t>
                    </m:r>
                    <m:r>
                      <a:rPr lang="fr-FR" sz="3500" i="1">
                        <a:solidFill>
                          <a:schemeClr val="tx2"/>
                        </a:solidFill>
                        <a:latin typeface="Cambria Math"/>
                        <a:ea typeface="Cambria Math" panose="02040503050406030204" pitchFamily="18" charset="0"/>
                      </a:rPr>
                      <m:t>+8</m:t>
                    </m:r>
                  </m:oMath>
                </a14:m>
                <a:r>
                  <a:rPr lang="fr-FR" sz="35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</a:t>
                </a:r>
              </a:p>
              <a:p>
                <a:pPr marL="0" indent="0" algn="ctr">
                  <a:lnSpc>
                    <a:spcPct val="170000"/>
                  </a:lnSpc>
                  <a:buNone/>
                </a:pPr>
                <a:r>
                  <a:rPr lang="fr-FR" sz="35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a</a:t>
                </a:r>
                <a:r>
                  <a:rPr lang="fr-FR" sz="3500" dirty="0" smtClean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dmet un minimum.</a:t>
                </a:r>
                <a:endParaRPr lang="fr-FR" sz="35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3600" b="1" i="1" dirty="0">
                  <a:latin typeface="Cambria Math"/>
                </a:endParaRPr>
              </a:p>
              <a:p>
                <a:pPr marL="0" indent="0" algn="ctr">
                  <a:buNone/>
                </a:pPr>
                <a:endParaRPr lang="fr-FR" sz="3600" b="1" i="1" dirty="0">
                  <a:latin typeface="Cambria Math"/>
                </a:endParaRPr>
              </a:p>
              <a:p>
                <a:pPr marL="0" indent="0" algn="ctr">
                  <a:buNone/>
                </a:pPr>
                <a: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/>
                </a:r>
                <a:b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</a:b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585705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tIns="0">
            <a:normAutofit fontScale="90000"/>
          </a:bodyPr>
          <a:lstStyle/>
          <a:p>
            <a:pPr algn="ctr"/>
            <a: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  <a:t>Question </a:t>
            </a:r>
            <a:r>
              <a:rPr lang="fr-FR" sz="4000" b="1" u="sng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3</a:t>
            </a:r>
            <a:br>
              <a:rPr lang="fr-FR" sz="4000" b="1" u="sng" dirty="0" smtClean="0">
                <a:latin typeface="Cambria Math" panose="02040503050406030204" pitchFamily="18" charset="0"/>
                <a:ea typeface="Cambria Math" panose="02040503050406030204" pitchFamily="18" charset="0"/>
              </a:rPr>
            </a:br>
            <a:endParaRPr lang="fr-FR" sz="4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92500" lnSpcReduction="20000"/>
              </a:bodyPr>
              <a:lstStyle/>
              <a:p>
                <a:pPr marL="0" indent="0" algn="ctr">
                  <a:lnSpc>
                    <a:spcPct val="170000"/>
                  </a:lnSpc>
                  <a:buNone/>
                </a:pPr>
                <a:r>
                  <a:rPr lang="fr-FR" sz="3500" dirty="0" smtClean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La fonction </a:t>
                </a:r>
                <a14:m>
                  <m:oMath xmlns:m="http://schemas.openxmlformats.org/officeDocument/2006/math">
                    <m:r>
                      <a:rPr lang="fr-FR" sz="3500" i="1">
                        <a:solidFill>
                          <a:schemeClr val="tx2"/>
                        </a:solidFill>
                        <a:latin typeface="Cambria Math"/>
                        <a:ea typeface="Cambria Math" panose="02040503050406030204" pitchFamily="18" charset="0"/>
                      </a:rPr>
                      <m:t>𝑓</m:t>
                    </m:r>
                  </m:oMath>
                </a14:m>
                <a:r>
                  <a:rPr lang="fr-FR" sz="35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définie sur </a:t>
                </a:r>
                <a14:m>
                  <m:oMath xmlns:m="http://schemas.openxmlformats.org/officeDocument/2006/math">
                    <m:r>
                      <a:rPr lang="fr-FR" sz="3500" i="1">
                        <a:solidFill>
                          <a:schemeClr val="tx2"/>
                        </a:solidFill>
                        <a:latin typeface="Cambria Math"/>
                        <a:ea typeface="Cambria Math"/>
                      </a:rPr>
                      <m:t>ℝ</m:t>
                    </m:r>
                  </m:oMath>
                </a14:m>
                <a:r>
                  <a:rPr lang="fr-FR" sz="35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par :</a:t>
                </a:r>
              </a:p>
              <a:p>
                <a:pPr marL="0" indent="0" algn="ctr">
                  <a:lnSpc>
                    <a:spcPct val="170000"/>
                  </a:lnSpc>
                  <a:buNone/>
                </a:pPr>
                <a14:m>
                  <m:oMath xmlns:m="http://schemas.openxmlformats.org/officeDocument/2006/math">
                    <m:r>
                      <a:rPr lang="fr-FR" sz="3500" i="1">
                        <a:solidFill>
                          <a:schemeClr val="tx2"/>
                        </a:solidFill>
                        <a:latin typeface="Cambria Math"/>
                        <a:ea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fr-FR" sz="350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FR" sz="3500" i="1">
                            <a:solidFill>
                              <a:schemeClr val="tx2"/>
                            </a:solidFill>
                            <a:latin typeface="Cambria Math"/>
                            <a:ea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fr-FR" sz="3500" i="1">
                        <a:solidFill>
                          <a:schemeClr val="tx2"/>
                        </a:solidFill>
                        <a:latin typeface="Cambria Math"/>
                        <a:ea typeface="Cambria Math" panose="02040503050406030204" pitchFamily="18" charset="0"/>
                      </a:rPr>
                      <m:t>=</m:t>
                    </m:r>
                    <m:r>
                      <a:rPr lang="fr-FR" sz="3500" b="0" i="1" smtClean="0">
                        <a:solidFill>
                          <a:schemeClr val="tx2"/>
                        </a:solidFill>
                        <a:latin typeface="Cambria Math"/>
                        <a:ea typeface="Cambria Math" panose="02040503050406030204" pitchFamily="18" charset="0"/>
                      </a:rPr>
                      <m:t>−2</m:t>
                    </m:r>
                    <m:sSup>
                      <m:sSupPr>
                        <m:ctrlPr>
                          <a:rPr lang="fr-FR" sz="35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fr-FR" sz="3500" b="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fr-FR" sz="3500" b="0" i="1" smtClean="0">
                                <a:solidFill>
                                  <a:schemeClr val="tx2"/>
                                </a:solidFill>
                                <a:latin typeface="Cambria Math"/>
                                <a:ea typeface="Cambria Math" panose="02040503050406030204" pitchFamily="18" charset="0"/>
                              </a:rPr>
                              <m:t>𝑥</m:t>
                            </m:r>
                            <m:r>
                              <a:rPr lang="fr-FR" sz="3500" b="0" i="1" smtClean="0">
                                <a:solidFill>
                                  <a:schemeClr val="tx2"/>
                                </a:solidFill>
                                <a:latin typeface="Cambria Math"/>
                                <a:ea typeface="Cambria Math" panose="02040503050406030204" pitchFamily="18" charset="0"/>
                              </a:rPr>
                              <m:t>−2</m:t>
                            </m:r>
                          </m:e>
                        </m:d>
                      </m:e>
                      <m:sup>
                        <m:r>
                          <a:rPr lang="fr-FR" sz="3500" b="0" i="1" smtClean="0">
                            <a:solidFill>
                              <a:schemeClr val="tx2"/>
                            </a:solidFill>
                            <a:latin typeface="Cambria Math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fr-FR" sz="3500" b="0" i="1" smtClean="0">
                        <a:solidFill>
                          <a:schemeClr val="tx2"/>
                        </a:solidFill>
                        <a:latin typeface="Cambria Math"/>
                        <a:ea typeface="Cambria Math" panose="02040503050406030204" pitchFamily="18" charset="0"/>
                      </a:rPr>
                      <m:t>+3</m:t>
                    </m:r>
                  </m:oMath>
                </a14:m>
                <a:r>
                  <a:rPr lang="fr-FR" sz="35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</a:t>
                </a:r>
              </a:p>
              <a:p>
                <a:pPr marL="0" indent="0" algn="ctr">
                  <a:lnSpc>
                    <a:spcPct val="170000"/>
                  </a:lnSpc>
                  <a:buNone/>
                </a:pPr>
                <a:r>
                  <a:rPr lang="fr-FR" sz="35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a</a:t>
                </a:r>
                <a:r>
                  <a:rPr lang="fr-FR" sz="3500" dirty="0" smtClean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dmet le tableau de variations suivant.</a:t>
                </a:r>
                <a:endParaRPr lang="fr-FR" sz="35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3600" b="1" i="1" dirty="0">
                  <a:latin typeface="Cambria Math"/>
                </a:endParaRPr>
              </a:p>
              <a:p>
                <a:pPr marL="0" indent="0" algn="ctr">
                  <a:buNone/>
                </a:pPr>
                <a:endParaRPr lang="fr-FR" sz="3600" b="1" i="1" dirty="0">
                  <a:latin typeface="Cambria Math"/>
                </a:endParaRPr>
              </a:p>
              <a:p>
                <a:pPr marL="0" indent="0" algn="ctr">
                  <a:buNone/>
                </a:pPr>
                <a: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/>
                </a:r>
                <a:b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</a:b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5" name="Tableau 4"/>
              <p:cNvGraphicFramePr>
                <a:graphicFrameLocks noGrp="1"/>
              </p:cNvGraphicFramePr>
              <p:nvPr>
                <p:extLst/>
              </p:nvPr>
            </p:nvGraphicFramePr>
            <p:xfrm>
              <a:off x="1524000" y="4503008"/>
              <a:ext cx="5856312" cy="1710413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1060384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4795928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</a:tblGrid>
                  <a:tr h="531003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sz="3200" b="0" i="1" smtClean="0">
                                    <a:latin typeface="Cambria Math"/>
                                  </a:rPr>
                                  <m:t>𝑥</m:t>
                                </m:r>
                              </m:oMath>
                            </m:oMathPara>
                          </a14:m>
                          <a:endParaRPr lang="fr-FR" sz="3200" b="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r>
                                <a:rPr lang="fr-FR" sz="3200" b="0" i="1" smtClean="0">
                                  <a:latin typeface="Cambria Math"/>
                                </a:rPr>
                                <m:t>−</m:t>
                              </m:r>
                              <m:r>
                                <a:rPr lang="fr-FR" sz="3200" b="0" i="1" smtClean="0">
                                  <a:latin typeface="Cambria Math"/>
                                  <a:ea typeface="Cambria Math"/>
                                </a:rPr>
                                <m:t>∞                 </m:t>
                              </m:r>
                              <m:r>
                                <a:rPr lang="fr-FR" sz="3200" b="0" i="1" dirty="0" smtClean="0">
                                  <a:latin typeface="Cambria Math"/>
                                </a:rPr>
                                <m:t>2</m:t>
                              </m:r>
                            </m:oMath>
                          </a14:m>
                          <a:r>
                            <a:rPr lang="fr-FR" sz="3200" dirty="0" smtClean="0"/>
                            <a:t>               </a:t>
                          </a:r>
                          <a14:m>
                            <m:oMath xmlns:m="http://schemas.openxmlformats.org/officeDocument/2006/math">
                              <m:r>
                                <a:rPr lang="fr-FR" sz="3200" b="0" i="1" dirty="0" smtClean="0">
                                  <a:latin typeface="Cambria Math"/>
                                </a:rPr>
                                <m:t>+</m:t>
                              </m:r>
                              <m:r>
                                <a:rPr lang="fr-FR" sz="3200" b="0" i="1" dirty="0" smtClean="0">
                                  <a:latin typeface="Cambria Math"/>
                                  <a:ea typeface="Cambria Math"/>
                                </a:rPr>
                                <m:t>∞</m:t>
                              </m:r>
                            </m:oMath>
                          </a14:m>
                          <a:endParaRPr lang="fr-FR" sz="32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1131293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50000"/>
                            </a:lnSpc>
                            <a:spcBef>
                              <a:spcPts val="2400"/>
                            </a:spcBef>
                            <a:spcAft>
                              <a:spcPts val="120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sz="3200" b="0" i="1" smtClean="0">
                                    <a:latin typeface="Cambria Math"/>
                                  </a:rPr>
                                  <m:t>𝑓</m:t>
                                </m:r>
                                <m:r>
                                  <a:rPr lang="fr-FR" sz="3200" b="0" i="1" smtClean="0">
                                    <a:latin typeface="Cambria Math"/>
                                  </a:rPr>
                                  <m:t>(</m:t>
                                </m:r>
                                <m:r>
                                  <a:rPr lang="fr-FR" sz="3200" b="0" i="1" smtClean="0">
                                    <a:latin typeface="Cambria Math"/>
                                  </a:rPr>
                                  <m:t>𝑥</m:t>
                                </m:r>
                                <m:r>
                                  <a:rPr lang="fr-FR" sz="3200" b="0" i="1" smtClean="0">
                                    <a:latin typeface="Cambria Math"/>
                                  </a:rPr>
                                  <m:t>)</m:t>
                                </m:r>
                              </m:oMath>
                            </m:oMathPara>
                          </a14:m>
                          <a:endParaRPr lang="fr-FR" sz="3200" b="0" dirty="0" smtClean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fr-FR" sz="3200" dirty="0" smtClean="0"/>
                        </a:p>
                        <a:p>
                          <a:pPr>
                            <a:lnSpc>
                              <a:spcPct val="100000"/>
                            </a:lnSpc>
                          </a:pPr>
                          <a:r>
                            <a:rPr lang="fr-FR" sz="3200" dirty="0" smtClean="0"/>
                            <a:t>                     </a:t>
                          </a:r>
                          <a14:m>
                            <m:oMath xmlns:m="http://schemas.openxmlformats.org/officeDocument/2006/math">
                              <m:r>
                                <a:rPr lang="fr-FR" sz="3200" b="0" i="1" smtClean="0">
                                  <a:latin typeface="Cambria Math"/>
                                </a:rPr>
                                <m:t>3</m:t>
                              </m:r>
                            </m:oMath>
                          </a14:m>
                          <a:endParaRPr lang="fr-FR" sz="3200" dirty="0" smtClean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5" name="Tableau 4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122564965"/>
                  </p:ext>
                </p:extLst>
              </p:nvPr>
            </p:nvGraphicFramePr>
            <p:xfrm>
              <a:off x="1524000" y="4503008"/>
              <a:ext cx="5856312" cy="1710413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1060384"/>
                    <a:gridCol w="4795928"/>
                  </a:tblGrid>
                  <a:tr h="579120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t="-1053" r="-452299" b="-19578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l="-22109" t="-1053" b="-195789"/>
                          </a:stretch>
                        </a:blipFill>
                      </a:tcPr>
                    </a:tc>
                  </a:tr>
                  <a:tr h="1131293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t="-51892" r="-452299" b="-54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l="-22109" t="-51892" b="-541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  <p:cxnSp>
        <p:nvCxnSpPr>
          <p:cNvPr id="7" name="Connecteur droit avec flèche 6"/>
          <p:cNvCxnSpPr/>
          <p:nvPr/>
        </p:nvCxnSpPr>
        <p:spPr>
          <a:xfrm>
            <a:off x="2843808" y="5301208"/>
            <a:ext cx="1728192" cy="576064"/>
          </a:xfrm>
          <a:prstGeom prst="straightConnector1">
            <a:avLst/>
          </a:prstGeom>
          <a:ln w="2222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necteur droit avec flèche 9"/>
          <p:cNvCxnSpPr/>
          <p:nvPr/>
        </p:nvCxnSpPr>
        <p:spPr>
          <a:xfrm flipV="1">
            <a:off x="5220072" y="5301208"/>
            <a:ext cx="1728192" cy="576064"/>
          </a:xfrm>
          <a:prstGeom prst="straightConnector1">
            <a:avLst/>
          </a:prstGeom>
          <a:ln w="2222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15434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anchor="ctr">
            <a:noAutofit/>
          </a:bodyPr>
          <a:lstStyle/>
          <a:p>
            <a:pPr algn="ctr"/>
            <a:r>
              <a:rPr lang="fr-FR" sz="3200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/>
            </a:r>
            <a:br>
              <a:rPr lang="fr-FR" sz="3200" dirty="0" smtClean="0">
                <a:latin typeface="Cambria Math" panose="02040503050406030204" pitchFamily="18" charset="0"/>
                <a:ea typeface="Cambria Math" panose="02040503050406030204" pitchFamily="18" charset="0"/>
              </a:rPr>
            </a:br>
            <a:r>
              <a:rPr lang="fr-FR" sz="3200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Dans les quatre questions suivantes :</a:t>
            </a:r>
            <a:r>
              <a:rPr lang="fr-FR" sz="3200" dirty="0">
                <a:latin typeface="Cambria Math" panose="02040503050406030204" pitchFamily="18" charset="0"/>
                <a:ea typeface="Cambria Math" panose="02040503050406030204" pitchFamily="18" charset="0"/>
              </a:rPr>
              <a:t/>
            </a:r>
            <a:br>
              <a:rPr lang="fr-FR" sz="3200" dirty="0">
                <a:latin typeface="Cambria Math" panose="02040503050406030204" pitchFamily="18" charset="0"/>
                <a:ea typeface="Cambria Math" panose="02040503050406030204" pitchFamily="18" charset="0"/>
              </a:rPr>
            </a:br>
            <a:endParaRPr lang="fr-FR" sz="3200" dirty="0">
              <a:solidFill>
                <a:schemeClr val="tx2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indent="0" algn="ctr">
                  <a:buNone/>
                </a:pPr>
                <a:r>
                  <a:rPr lang="fr-FR" sz="3200" dirty="0" smtClean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Les fonctions du second degré sont données sous forme canonique</a:t>
                </a:r>
              </a:p>
              <a:p>
                <a:pPr marL="0" indent="0" algn="ctr">
                  <a:buNone/>
                </a:pPr>
                <a:endParaRPr lang="fr-FR" sz="3200" dirty="0" smtClean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3200" b="1" i="1" smtClean="0">
                          <a:solidFill>
                            <a:srgbClr val="FF0000"/>
                          </a:solidFill>
                          <a:latin typeface="Cambria Math"/>
                          <a:ea typeface="Cambria Math" panose="02040503050406030204" pitchFamily="18" charset="0"/>
                        </a:rPr>
                        <m:t>𝒂</m:t>
                      </m:r>
                      <m:sSup>
                        <m:sSupPr>
                          <m:ctrlPr>
                            <a:rPr lang="fr-FR" sz="32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fr-FR" sz="3200" b="1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fr-FR" sz="3200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  <a:ea typeface="Cambria Math" panose="02040503050406030204" pitchFamily="18" charset="0"/>
                                </a:rPr>
                                <m:t>𝒙</m:t>
                              </m:r>
                              <m:r>
                                <a:rPr lang="fr-FR" sz="3200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  <a:ea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fr-FR" sz="3200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  <a:ea typeface="Cambria Math"/>
                                </a:rPr>
                                <m:t>𝜶</m:t>
                              </m:r>
                            </m:e>
                          </m:d>
                        </m:e>
                        <m:sup>
                          <m:r>
                            <a:rPr lang="fr-FR" sz="3200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 panose="02040503050406030204" pitchFamily="18" charset="0"/>
                            </a:rPr>
                            <m:t>𝟐</m:t>
                          </m:r>
                        </m:sup>
                      </m:sSup>
                      <m:r>
                        <a:rPr lang="fr-FR" sz="3200" b="1" i="1" smtClean="0">
                          <a:solidFill>
                            <a:srgbClr val="FF0000"/>
                          </a:solidFill>
                          <a:latin typeface="Cambria Math"/>
                          <a:ea typeface="Cambria Math" panose="02040503050406030204" pitchFamily="18" charset="0"/>
                        </a:rPr>
                        <m:t>+</m:t>
                      </m:r>
                      <m:r>
                        <a:rPr lang="fr-FR" sz="3200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𝜷</m:t>
                      </m:r>
                    </m:oMath>
                  </m:oMathPara>
                </a14:m>
                <a:endParaRPr lang="fr-FR" sz="3200" b="1" dirty="0">
                  <a:solidFill>
                    <a:srgbClr val="FF0000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t="-1806" r="-296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286265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tIns="0">
            <a:normAutofit fontScale="90000"/>
          </a:bodyPr>
          <a:lstStyle/>
          <a:p>
            <a:pPr algn="ctr"/>
            <a: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  <a:t>Question </a:t>
            </a:r>
            <a:r>
              <a:rPr lang="fr-FR" sz="4000" b="1" u="sng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4</a:t>
            </a:r>
            <a:br>
              <a:rPr lang="fr-FR" sz="4000" b="1" u="sng" dirty="0" smtClean="0">
                <a:latin typeface="Cambria Math" panose="02040503050406030204" pitchFamily="18" charset="0"/>
                <a:ea typeface="Cambria Math" panose="02040503050406030204" pitchFamily="18" charset="0"/>
              </a:rPr>
            </a:br>
            <a:endParaRPr lang="fr-FR" sz="4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indent="0" algn="ctr">
                  <a:buNone/>
                </a:pPr>
                <a:r>
                  <a:rPr lang="fr-FR" sz="3200" dirty="0" smtClean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Déterminer les valeurs de </a:t>
                </a:r>
                <a14:m>
                  <m:oMath xmlns:m="http://schemas.openxmlformats.org/officeDocument/2006/math">
                    <m:r>
                      <a:rPr lang="fr-FR" sz="3200" b="0" i="1" smtClean="0">
                        <a:solidFill>
                          <a:schemeClr val="tx2"/>
                        </a:solidFill>
                        <a:latin typeface="Cambria Math"/>
                        <a:ea typeface="Cambria Math" panose="02040503050406030204" pitchFamily="18" charset="0"/>
                      </a:rPr>
                      <m:t>𝑎</m:t>
                    </m:r>
                  </m:oMath>
                </a14:m>
                <a:r>
                  <a:rPr lang="fr-FR" sz="3200" dirty="0" smtClean="0">
                    <a:solidFill>
                      <a:schemeClr val="tx2"/>
                    </a:solidFill>
                  </a:rPr>
                  <a:t>, </a:t>
                </a:r>
                <a14:m>
                  <m:oMath xmlns:m="http://schemas.openxmlformats.org/officeDocument/2006/math">
                    <m:r>
                      <a:rPr lang="fr-FR" sz="3200" i="1" smtClean="0">
                        <a:solidFill>
                          <a:schemeClr val="tx2"/>
                        </a:solidFill>
                        <a:latin typeface="Cambria Math"/>
                        <a:ea typeface="Cambria Math"/>
                      </a:rPr>
                      <m:t>𝛼</m:t>
                    </m:r>
                  </m:oMath>
                </a14:m>
                <a:r>
                  <a:rPr lang="fr-FR" sz="3200" dirty="0" smtClean="0">
                    <a:solidFill>
                      <a:schemeClr val="tx2"/>
                    </a:solidFill>
                  </a:rPr>
                  <a:t> et </a:t>
                </a:r>
                <a14:m>
                  <m:oMath xmlns:m="http://schemas.openxmlformats.org/officeDocument/2006/math">
                    <m:r>
                      <a:rPr lang="fr-FR" sz="3200" i="1" smtClean="0">
                        <a:solidFill>
                          <a:schemeClr val="tx2"/>
                        </a:solidFill>
                        <a:latin typeface="Cambria Math"/>
                        <a:ea typeface="Cambria Math"/>
                      </a:rPr>
                      <m:t>𝛽</m:t>
                    </m:r>
                  </m:oMath>
                </a14:m>
                <a:r>
                  <a:rPr lang="fr-FR" sz="3200" dirty="0" smtClean="0">
                    <a:solidFill>
                      <a:schemeClr val="tx2"/>
                    </a:solidFill>
                  </a:rPr>
                  <a:t> :</a:t>
                </a:r>
              </a:p>
              <a:p>
                <a:pPr marL="0" indent="0" algn="ctr">
                  <a:lnSpc>
                    <a:spcPct val="20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32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𝒇</m:t>
                      </m:r>
                      <m:d>
                        <m:dPr>
                          <m:ctrlPr>
                            <a:rPr lang="fr-FR" sz="32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fr-FR" sz="32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𝒙</m:t>
                          </m:r>
                        </m:e>
                      </m:d>
                      <m:r>
                        <a:rPr lang="fr-FR" sz="32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=</m:t>
                      </m:r>
                      <m:r>
                        <a:rPr lang="fr-FR" sz="32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𝟑</m:t>
                      </m:r>
                      <m:sSup>
                        <m:sSupPr>
                          <m:ctrlPr>
                            <a:rPr lang="fr-FR" sz="32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fr-FR" sz="3200" b="1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fr-FR" sz="3200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𝒙</m:t>
                              </m:r>
                              <m:r>
                                <a:rPr lang="fr-FR" sz="3200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−</m:t>
                              </m:r>
                              <m:r>
                                <a:rPr lang="fr-FR" sz="3200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𝟏</m:t>
                              </m:r>
                            </m:e>
                          </m:d>
                        </m:e>
                        <m:sup>
                          <m:r>
                            <a:rPr lang="fr-FR" sz="32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fr-FR" sz="32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+</m:t>
                      </m:r>
                      <m:r>
                        <a:rPr lang="fr-FR" sz="32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𝟏</m:t>
                      </m:r>
                    </m:oMath>
                  </m:oMathPara>
                </a14:m>
                <a:endParaRPr lang="fr-FR" sz="3200" b="1" dirty="0" smtClean="0">
                  <a:solidFill>
                    <a:srgbClr val="FF0000"/>
                  </a:solidFill>
                </a:endParaRPr>
              </a:p>
              <a:p>
                <a:pPr marL="0" indent="0" algn="ctr">
                  <a:lnSpc>
                    <a:spcPct val="15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3200" b="0" i="1" smtClean="0">
                          <a:solidFill>
                            <a:schemeClr val="tx2"/>
                          </a:solidFill>
                          <a:latin typeface="Cambria Math"/>
                        </a:rPr>
                        <m:t>𝑎</m:t>
                      </m:r>
                      <m:r>
                        <a:rPr lang="fr-FR" sz="3200" b="0" i="1" smtClean="0">
                          <a:solidFill>
                            <a:schemeClr val="tx2"/>
                          </a:solidFill>
                          <a:latin typeface="Cambria Math"/>
                        </a:rPr>
                        <m:t>= …</m:t>
                      </m:r>
                    </m:oMath>
                  </m:oMathPara>
                </a14:m>
                <a:endParaRPr lang="fr-FR" sz="3200" b="0" dirty="0" smtClean="0">
                  <a:solidFill>
                    <a:schemeClr val="tx2"/>
                  </a:solidFill>
                </a:endParaRPr>
              </a:p>
              <a:p>
                <a:pPr marL="0" indent="0" algn="ctr">
                  <a:lnSpc>
                    <a:spcPct val="15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3200" b="0" i="1" smtClean="0">
                          <a:solidFill>
                            <a:schemeClr val="tx2"/>
                          </a:solidFill>
                          <a:latin typeface="Cambria Math"/>
                          <a:ea typeface="Cambria Math"/>
                        </a:rPr>
                        <m:t>𝛼</m:t>
                      </m:r>
                      <m:r>
                        <a:rPr lang="fr-FR" sz="3200" b="0" i="1" smtClean="0">
                          <a:solidFill>
                            <a:schemeClr val="tx2"/>
                          </a:solidFill>
                          <a:latin typeface="Cambria Math"/>
                          <a:ea typeface="Cambria Math"/>
                        </a:rPr>
                        <m:t>=…</m:t>
                      </m:r>
                    </m:oMath>
                  </m:oMathPara>
                </a14:m>
                <a:endParaRPr lang="fr-FR" sz="3200" b="0" dirty="0" smtClean="0">
                  <a:solidFill>
                    <a:schemeClr val="tx2"/>
                  </a:solidFill>
                  <a:ea typeface="Cambria Math"/>
                </a:endParaRPr>
              </a:p>
              <a:p>
                <a:pPr marL="0" indent="0" algn="ctr">
                  <a:lnSpc>
                    <a:spcPct val="15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3200" b="0" i="1" smtClean="0">
                          <a:solidFill>
                            <a:schemeClr val="tx2"/>
                          </a:solidFill>
                          <a:latin typeface="Cambria Math"/>
                          <a:ea typeface="Cambria Math"/>
                        </a:rPr>
                        <m:t>𝛽</m:t>
                      </m:r>
                      <m:r>
                        <a:rPr lang="fr-FR" sz="3200" b="0" i="1" smtClean="0">
                          <a:solidFill>
                            <a:schemeClr val="tx2"/>
                          </a:solidFill>
                          <a:latin typeface="Cambria Math"/>
                          <a:ea typeface="Cambria Math"/>
                        </a:rPr>
                        <m:t>=…</m:t>
                      </m:r>
                    </m:oMath>
                  </m:oMathPara>
                </a14:m>
                <a:endParaRPr lang="fr-FR" sz="3200" b="0" dirty="0" smtClean="0">
                  <a:solidFill>
                    <a:schemeClr val="tx2"/>
                  </a:solidFill>
                </a:endParaRPr>
              </a:p>
              <a:p>
                <a:pPr marL="0" indent="0" algn="ctr">
                  <a:buNone/>
                </a:pPr>
                <a:endParaRPr lang="fr-FR" sz="3200" dirty="0" smtClean="0">
                  <a:solidFill>
                    <a:schemeClr val="tx2"/>
                  </a:solidFill>
                </a:endParaRP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t="-2083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152921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tIns="0">
            <a:normAutofit fontScale="90000"/>
          </a:bodyPr>
          <a:lstStyle/>
          <a:p>
            <a:pPr algn="ctr"/>
            <a: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  <a:t>Question </a:t>
            </a:r>
            <a:r>
              <a:rPr lang="fr-FR" sz="4000" b="1" u="sng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5</a:t>
            </a:r>
            <a:br>
              <a:rPr lang="fr-FR" sz="4000" b="1" u="sng" dirty="0" smtClean="0">
                <a:latin typeface="Cambria Math" panose="02040503050406030204" pitchFamily="18" charset="0"/>
                <a:ea typeface="Cambria Math" panose="02040503050406030204" pitchFamily="18" charset="0"/>
              </a:rPr>
            </a:br>
            <a:endParaRPr lang="fr-FR" sz="4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indent="0" algn="ctr">
                  <a:buNone/>
                </a:pPr>
                <a:r>
                  <a:rPr lang="fr-FR" sz="3200" dirty="0" smtClean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Déterminer les valeurs de </a:t>
                </a:r>
                <a14:m>
                  <m:oMath xmlns:m="http://schemas.openxmlformats.org/officeDocument/2006/math">
                    <m:r>
                      <a:rPr lang="fr-FR" sz="3200" b="0" i="1" smtClean="0">
                        <a:solidFill>
                          <a:schemeClr val="tx2"/>
                        </a:solidFill>
                        <a:latin typeface="Cambria Math"/>
                        <a:ea typeface="Cambria Math" panose="02040503050406030204" pitchFamily="18" charset="0"/>
                      </a:rPr>
                      <m:t>𝑎</m:t>
                    </m:r>
                  </m:oMath>
                </a14:m>
                <a:r>
                  <a:rPr lang="fr-FR" sz="3200" dirty="0" smtClean="0">
                    <a:solidFill>
                      <a:schemeClr val="tx2"/>
                    </a:solidFill>
                  </a:rPr>
                  <a:t>, </a:t>
                </a:r>
                <a14:m>
                  <m:oMath xmlns:m="http://schemas.openxmlformats.org/officeDocument/2006/math">
                    <m:r>
                      <a:rPr lang="fr-FR" sz="3200" i="1" smtClean="0">
                        <a:solidFill>
                          <a:schemeClr val="tx2"/>
                        </a:solidFill>
                        <a:latin typeface="Cambria Math"/>
                        <a:ea typeface="Cambria Math"/>
                      </a:rPr>
                      <m:t>𝛼</m:t>
                    </m:r>
                  </m:oMath>
                </a14:m>
                <a:r>
                  <a:rPr lang="fr-FR" sz="3200" dirty="0" smtClean="0">
                    <a:solidFill>
                      <a:schemeClr val="tx2"/>
                    </a:solidFill>
                  </a:rPr>
                  <a:t> et </a:t>
                </a:r>
                <a14:m>
                  <m:oMath xmlns:m="http://schemas.openxmlformats.org/officeDocument/2006/math">
                    <m:r>
                      <a:rPr lang="fr-FR" sz="3200" i="1" smtClean="0">
                        <a:solidFill>
                          <a:schemeClr val="tx2"/>
                        </a:solidFill>
                        <a:latin typeface="Cambria Math"/>
                        <a:ea typeface="Cambria Math"/>
                      </a:rPr>
                      <m:t>𝛽</m:t>
                    </m:r>
                  </m:oMath>
                </a14:m>
                <a:r>
                  <a:rPr lang="fr-FR" sz="3200" dirty="0" smtClean="0">
                    <a:solidFill>
                      <a:schemeClr val="tx2"/>
                    </a:solidFill>
                  </a:rPr>
                  <a:t> :</a:t>
                </a:r>
              </a:p>
              <a:p>
                <a:pPr marL="0" indent="0" algn="ctr">
                  <a:lnSpc>
                    <a:spcPct val="20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32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𝒈</m:t>
                      </m:r>
                      <m:d>
                        <m:dPr>
                          <m:ctrlPr>
                            <a:rPr lang="fr-FR" sz="32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fr-FR" sz="32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𝒙</m:t>
                          </m:r>
                        </m:e>
                      </m:d>
                      <m:r>
                        <a:rPr lang="fr-FR" sz="32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=−</m:t>
                      </m:r>
                      <m:r>
                        <a:rPr lang="fr-FR" sz="32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𝟐</m:t>
                      </m:r>
                      <m:sSup>
                        <m:sSupPr>
                          <m:ctrlPr>
                            <a:rPr lang="fr-FR" sz="32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fr-FR" sz="3200" b="1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fr-FR" sz="3200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𝒙</m:t>
                              </m:r>
                              <m:r>
                                <a:rPr lang="fr-FR" sz="3200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+</m:t>
                              </m:r>
                              <m:r>
                                <a:rPr lang="fr-FR" sz="3200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𝟒</m:t>
                              </m:r>
                            </m:e>
                          </m:d>
                        </m:e>
                        <m:sup>
                          <m:r>
                            <a:rPr lang="fr-FR" sz="32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fr-FR" sz="32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−</m:t>
                      </m:r>
                      <m:r>
                        <a:rPr lang="fr-FR" sz="32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𝟕</m:t>
                      </m:r>
                    </m:oMath>
                  </m:oMathPara>
                </a14:m>
                <a:endParaRPr lang="fr-FR" sz="3200" b="1" i="1" dirty="0" smtClean="0">
                  <a:solidFill>
                    <a:srgbClr val="FF0000"/>
                  </a:solidFill>
                  <a:latin typeface="Cambria Math"/>
                </a:endParaRPr>
              </a:p>
              <a:p>
                <a:pPr marL="0" indent="0" algn="ctr">
                  <a:lnSpc>
                    <a:spcPct val="15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3200" b="0" i="1" smtClean="0">
                          <a:solidFill>
                            <a:schemeClr val="tx2"/>
                          </a:solidFill>
                          <a:latin typeface="Cambria Math"/>
                        </a:rPr>
                        <m:t>𝑎</m:t>
                      </m:r>
                      <m:r>
                        <a:rPr lang="fr-FR" sz="3200" b="0" i="1" smtClean="0">
                          <a:solidFill>
                            <a:schemeClr val="tx2"/>
                          </a:solidFill>
                          <a:latin typeface="Cambria Math"/>
                        </a:rPr>
                        <m:t>= …</m:t>
                      </m:r>
                    </m:oMath>
                  </m:oMathPara>
                </a14:m>
                <a:endParaRPr lang="fr-FR" sz="3200" b="0" dirty="0" smtClean="0">
                  <a:solidFill>
                    <a:schemeClr val="tx2"/>
                  </a:solidFill>
                </a:endParaRPr>
              </a:p>
              <a:p>
                <a:pPr marL="0" indent="0" algn="ctr">
                  <a:lnSpc>
                    <a:spcPct val="15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3200" b="0" i="1" smtClean="0">
                          <a:solidFill>
                            <a:schemeClr val="tx2"/>
                          </a:solidFill>
                          <a:latin typeface="Cambria Math"/>
                          <a:ea typeface="Cambria Math"/>
                        </a:rPr>
                        <m:t>𝛼</m:t>
                      </m:r>
                      <m:r>
                        <a:rPr lang="fr-FR" sz="3200" b="0" i="1" smtClean="0">
                          <a:solidFill>
                            <a:schemeClr val="tx2"/>
                          </a:solidFill>
                          <a:latin typeface="Cambria Math"/>
                          <a:ea typeface="Cambria Math"/>
                        </a:rPr>
                        <m:t>=…</m:t>
                      </m:r>
                    </m:oMath>
                  </m:oMathPara>
                </a14:m>
                <a:endParaRPr lang="fr-FR" sz="3200" b="0" dirty="0" smtClean="0">
                  <a:solidFill>
                    <a:schemeClr val="tx2"/>
                  </a:solidFill>
                  <a:ea typeface="Cambria Math"/>
                </a:endParaRPr>
              </a:p>
              <a:p>
                <a:pPr marL="0" indent="0" algn="ctr">
                  <a:lnSpc>
                    <a:spcPct val="15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3200" b="0" i="1" smtClean="0">
                          <a:solidFill>
                            <a:schemeClr val="tx2"/>
                          </a:solidFill>
                          <a:latin typeface="Cambria Math"/>
                          <a:ea typeface="Cambria Math"/>
                        </a:rPr>
                        <m:t>𝛽</m:t>
                      </m:r>
                      <m:r>
                        <a:rPr lang="fr-FR" sz="3200" b="0" i="1" smtClean="0">
                          <a:solidFill>
                            <a:schemeClr val="tx2"/>
                          </a:solidFill>
                          <a:latin typeface="Cambria Math"/>
                          <a:ea typeface="Cambria Math"/>
                        </a:rPr>
                        <m:t>=…</m:t>
                      </m:r>
                    </m:oMath>
                  </m:oMathPara>
                </a14:m>
                <a:endParaRPr lang="fr-FR" sz="3200" b="0" dirty="0" smtClean="0">
                  <a:solidFill>
                    <a:schemeClr val="tx2"/>
                  </a:solidFill>
                </a:endParaRPr>
              </a:p>
              <a:p>
                <a:pPr marL="0" indent="0" algn="ctr">
                  <a:buNone/>
                </a:pPr>
                <a:endParaRPr lang="fr-FR" sz="3200" dirty="0" smtClean="0">
                  <a:solidFill>
                    <a:schemeClr val="tx2"/>
                  </a:solidFill>
                </a:endParaRP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t="-2083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025171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tIns="0">
            <a:normAutofit fontScale="90000"/>
          </a:bodyPr>
          <a:lstStyle/>
          <a:p>
            <a:pPr algn="ctr"/>
            <a: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  <a:t>Question </a:t>
            </a:r>
            <a:r>
              <a:rPr lang="fr-FR" sz="4000" b="1" u="sng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6</a:t>
            </a:r>
            <a:br>
              <a:rPr lang="fr-FR" sz="4000" b="1" u="sng" dirty="0" smtClean="0">
                <a:latin typeface="Cambria Math" panose="02040503050406030204" pitchFamily="18" charset="0"/>
                <a:ea typeface="Cambria Math" panose="02040503050406030204" pitchFamily="18" charset="0"/>
              </a:rPr>
            </a:br>
            <a:endParaRPr lang="fr-FR" sz="4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indent="0" algn="ctr">
                  <a:buNone/>
                </a:pPr>
                <a:r>
                  <a:rPr lang="fr-FR" sz="3200" dirty="0" smtClean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Déterminer les valeurs de </a:t>
                </a:r>
                <a14:m>
                  <m:oMath xmlns:m="http://schemas.openxmlformats.org/officeDocument/2006/math">
                    <m:r>
                      <a:rPr lang="fr-FR" sz="3200" b="0" i="1" smtClean="0">
                        <a:solidFill>
                          <a:schemeClr val="tx2"/>
                        </a:solidFill>
                        <a:latin typeface="Cambria Math"/>
                        <a:ea typeface="Cambria Math" panose="02040503050406030204" pitchFamily="18" charset="0"/>
                      </a:rPr>
                      <m:t>𝑎</m:t>
                    </m:r>
                  </m:oMath>
                </a14:m>
                <a:r>
                  <a:rPr lang="fr-FR" sz="3200" dirty="0" smtClean="0">
                    <a:solidFill>
                      <a:schemeClr val="tx2"/>
                    </a:solidFill>
                  </a:rPr>
                  <a:t>, </a:t>
                </a:r>
                <a14:m>
                  <m:oMath xmlns:m="http://schemas.openxmlformats.org/officeDocument/2006/math">
                    <m:r>
                      <a:rPr lang="fr-FR" sz="3200" i="1" smtClean="0">
                        <a:solidFill>
                          <a:schemeClr val="tx2"/>
                        </a:solidFill>
                        <a:latin typeface="Cambria Math"/>
                        <a:ea typeface="Cambria Math"/>
                      </a:rPr>
                      <m:t>𝛼</m:t>
                    </m:r>
                  </m:oMath>
                </a14:m>
                <a:r>
                  <a:rPr lang="fr-FR" sz="3200" dirty="0" smtClean="0">
                    <a:solidFill>
                      <a:schemeClr val="tx2"/>
                    </a:solidFill>
                  </a:rPr>
                  <a:t> et </a:t>
                </a:r>
                <a14:m>
                  <m:oMath xmlns:m="http://schemas.openxmlformats.org/officeDocument/2006/math">
                    <m:r>
                      <a:rPr lang="fr-FR" sz="3200" i="1" smtClean="0">
                        <a:solidFill>
                          <a:schemeClr val="tx2"/>
                        </a:solidFill>
                        <a:latin typeface="Cambria Math"/>
                        <a:ea typeface="Cambria Math"/>
                      </a:rPr>
                      <m:t>𝛽</m:t>
                    </m:r>
                  </m:oMath>
                </a14:m>
                <a:r>
                  <a:rPr lang="fr-FR" sz="3200" dirty="0" smtClean="0">
                    <a:solidFill>
                      <a:schemeClr val="tx2"/>
                    </a:solidFill>
                  </a:rPr>
                  <a:t> :</a:t>
                </a:r>
              </a:p>
              <a:p>
                <a:pPr marL="0" indent="0" algn="ctr">
                  <a:lnSpc>
                    <a:spcPct val="20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32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𝒉</m:t>
                      </m:r>
                      <m:d>
                        <m:dPr>
                          <m:ctrlPr>
                            <a:rPr lang="fr-FR" sz="32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fr-FR" sz="32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𝒙</m:t>
                          </m:r>
                        </m:e>
                      </m:d>
                      <m:r>
                        <a:rPr lang="fr-FR" sz="32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=</m:t>
                      </m:r>
                      <m:r>
                        <a:rPr lang="fr-FR" sz="32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𝟑</m:t>
                      </m:r>
                      <m:r>
                        <a:rPr lang="fr-FR" sz="32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−</m:t>
                      </m:r>
                      <m:sSup>
                        <m:sSupPr>
                          <m:ctrlPr>
                            <a:rPr lang="fr-FR" sz="32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fr-FR" sz="3200" b="1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fr-FR" sz="3200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𝒙</m:t>
                              </m:r>
                              <m:r>
                                <a:rPr lang="fr-FR" sz="3200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+</m:t>
                              </m:r>
                              <m:r>
                                <a:rPr lang="fr-FR" sz="3200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𝟏</m:t>
                              </m:r>
                            </m:e>
                          </m:d>
                        </m:e>
                        <m:sup>
                          <m:r>
                            <a:rPr lang="fr-FR" sz="32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𝟐</m:t>
                          </m:r>
                        </m:sup>
                      </m:sSup>
                    </m:oMath>
                  </m:oMathPara>
                </a14:m>
                <a:endParaRPr lang="fr-FR" sz="3200" b="1" i="1" dirty="0" smtClean="0">
                  <a:solidFill>
                    <a:srgbClr val="FF0000"/>
                  </a:solidFill>
                  <a:latin typeface="Cambria Math"/>
                </a:endParaRPr>
              </a:p>
              <a:p>
                <a:pPr marL="0" indent="0" algn="ctr">
                  <a:lnSpc>
                    <a:spcPct val="15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3200" b="0" i="1" smtClean="0">
                          <a:solidFill>
                            <a:schemeClr val="tx2"/>
                          </a:solidFill>
                          <a:latin typeface="Cambria Math"/>
                        </a:rPr>
                        <m:t>𝑎</m:t>
                      </m:r>
                      <m:r>
                        <a:rPr lang="fr-FR" sz="3200" b="0" i="1" smtClean="0">
                          <a:solidFill>
                            <a:schemeClr val="tx2"/>
                          </a:solidFill>
                          <a:latin typeface="Cambria Math"/>
                        </a:rPr>
                        <m:t>= …</m:t>
                      </m:r>
                    </m:oMath>
                  </m:oMathPara>
                </a14:m>
                <a:endParaRPr lang="fr-FR" sz="3200" b="0" dirty="0" smtClean="0">
                  <a:solidFill>
                    <a:schemeClr val="tx2"/>
                  </a:solidFill>
                </a:endParaRPr>
              </a:p>
              <a:p>
                <a:pPr marL="0" indent="0" algn="ctr">
                  <a:lnSpc>
                    <a:spcPct val="15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3200" b="0" i="1" smtClean="0">
                          <a:solidFill>
                            <a:schemeClr val="tx2"/>
                          </a:solidFill>
                          <a:latin typeface="Cambria Math"/>
                          <a:ea typeface="Cambria Math"/>
                        </a:rPr>
                        <m:t>𝛼</m:t>
                      </m:r>
                      <m:r>
                        <a:rPr lang="fr-FR" sz="3200" b="0" i="1" smtClean="0">
                          <a:solidFill>
                            <a:schemeClr val="tx2"/>
                          </a:solidFill>
                          <a:latin typeface="Cambria Math"/>
                          <a:ea typeface="Cambria Math"/>
                        </a:rPr>
                        <m:t>=…</m:t>
                      </m:r>
                    </m:oMath>
                  </m:oMathPara>
                </a14:m>
                <a:endParaRPr lang="fr-FR" sz="3200" b="0" dirty="0" smtClean="0">
                  <a:solidFill>
                    <a:schemeClr val="tx2"/>
                  </a:solidFill>
                  <a:ea typeface="Cambria Math"/>
                </a:endParaRPr>
              </a:p>
              <a:p>
                <a:pPr marL="0" indent="0" algn="ctr">
                  <a:lnSpc>
                    <a:spcPct val="15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3200" b="0" i="1" smtClean="0">
                          <a:solidFill>
                            <a:schemeClr val="tx2"/>
                          </a:solidFill>
                          <a:latin typeface="Cambria Math"/>
                          <a:ea typeface="Cambria Math"/>
                        </a:rPr>
                        <m:t>𝛽</m:t>
                      </m:r>
                      <m:r>
                        <a:rPr lang="fr-FR" sz="3200" b="0" i="1" smtClean="0">
                          <a:solidFill>
                            <a:schemeClr val="tx2"/>
                          </a:solidFill>
                          <a:latin typeface="Cambria Math"/>
                          <a:ea typeface="Cambria Math"/>
                        </a:rPr>
                        <m:t>=…</m:t>
                      </m:r>
                    </m:oMath>
                  </m:oMathPara>
                </a14:m>
                <a:endParaRPr lang="fr-FR" sz="3200" b="0" dirty="0" smtClean="0">
                  <a:solidFill>
                    <a:schemeClr val="tx2"/>
                  </a:solidFill>
                </a:endParaRPr>
              </a:p>
              <a:p>
                <a:pPr marL="0" indent="0" algn="ctr">
                  <a:buNone/>
                </a:pPr>
                <a:endParaRPr lang="fr-FR" sz="3200" dirty="0" smtClean="0">
                  <a:solidFill>
                    <a:schemeClr val="tx2"/>
                  </a:solidFill>
                </a:endParaRP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t="-2083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589069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Débit">
  <a:themeElements>
    <a:clrScheme name="Vagues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Débit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Débit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456</TotalTime>
  <Words>406</Words>
  <Application>Microsoft Office PowerPoint</Application>
  <PresentationFormat>Affichage à l'écran (4:3)</PresentationFormat>
  <Paragraphs>193</Paragraphs>
  <Slides>32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32</vt:i4>
      </vt:variant>
    </vt:vector>
  </HeadingPairs>
  <TitlesOfParts>
    <vt:vector size="38" baseType="lpstr">
      <vt:lpstr>Calibri</vt:lpstr>
      <vt:lpstr>Cambria Math</vt:lpstr>
      <vt:lpstr>Constantia</vt:lpstr>
      <vt:lpstr>Times New Roman</vt:lpstr>
      <vt:lpstr>Wingdings 2</vt:lpstr>
      <vt:lpstr>Débit</vt:lpstr>
      <vt:lpstr>Second degré Série 2</vt:lpstr>
      <vt:lpstr> Dans les trois questions suivantes : </vt:lpstr>
      <vt:lpstr>Question 1 </vt:lpstr>
      <vt:lpstr>Question 2 </vt:lpstr>
      <vt:lpstr>Question 3 </vt:lpstr>
      <vt:lpstr> Dans les quatre questions suivantes : </vt:lpstr>
      <vt:lpstr>Question 4 </vt:lpstr>
      <vt:lpstr>Question 5 </vt:lpstr>
      <vt:lpstr>Question 6 </vt:lpstr>
      <vt:lpstr>Question 7 </vt:lpstr>
      <vt:lpstr>Question 8 </vt:lpstr>
      <vt:lpstr>Question 9 </vt:lpstr>
      <vt:lpstr>Question 10 </vt:lpstr>
      <vt:lpstr>Correction</vt:lpstr>
      <vt:lpstr> Dans les trois questions suivantes : </vt:lpstr>
      <vt:lpstr>Question 1 </vt:lpstr>
      <vt:lpstr>Question 2 </vt:lpstr>
      <vt:lpstr>Question 3 </vt:lpstr>
      <vt:lpstr> Dans les quatre questions suivantes : </vt:lpstr>
      <vt:lpstr>Question 4 </vt:lpstr>
      <vt:lpstr>Question 4 </vt:lpstr>
      <vt:lpstr>Question 5 </vt:lpstr>
      <vt:lpstr>Question 5 </vt:lpstr>
      <vt:lpstr>Question 6 </vt:lpstr>
      <vt:lpstr>Question 6 </vt:lpstr>
      <vt:lpstr>Question 7 </vt:lpstr>
      <vt:lpstr>Question 7 </vt:lpstr>
      <vt:lpstr>Question 7 </vt:lpstr>
      <vt:lpstr>Question 8 </vt:lpstr>
      <vt:lpstr>Question 9 </vt:lpstr>
      <vt:lpstr>Question 10 </vt:lpstr>
      <vt:lpstr>Fin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SECOND DEGRE – Série 1 1S – 1ES/L</dc:title>
  <dc:creator>véro</dc:creator>
  <cp:lastModifiedBy>Utilisateur Windows</cp:lastModifiedBy>
  <cp:revision>104</cp:revision>
  <dcterms:created xsi:type="dcterms:W3CDTF">2017-06-06T15:31:06Z</dcterms:created>
  <dcterms:modified xsi:type="dcterms:W3CDTF">2019-09-07T14:05:42Z</dcterms:modified>
</cp:coreProperties>
</file>