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8" r:id="rId5"/>
    <p:sldId id="262" r:id="rId6"/>
    <p:sldId id="261" r:id="rId7"/>
    <p:sldId id="263" r:id="rId8"/>
    <p:sldId id="265" r:id="rId9"/>
    <p:sldId id="266" r:id="rId10"/>
    <p:sldId id="269" r:id="rId11"/>
    <p:sldId id="272" r:id="rId12"/>
    <p:sldId id="270" r:id="rId13"/>
    <p:sldId id="273" r:id="rId14"/>
    <p:sldId id="274" r:id="rId15"/>
    <p:sldId id="275" r:id="rId16"/>
    <p:sldId id="271" r:id="rId17"/>
    <p:sldId id="260" r:id="rId18"/>
    <p:sldId id="264" r:id="rId19"/>
    <p:sldId id="267" r:id="rId20"/>
    <p:sldId id="268" r:id="rId21"/>
    <p:sldId id="276" r:id="rId22"/>
    <p:sldId id="277" r:id="rId23"/>
    <p:sldId id="278" r:id="rId24"/>
    <p:sldId id="282" r:id="rId25"/>
    <p:sldId id="280" r:id="rId26"/>
    <p:sldId id="281" r:id="rId27"/>
    <p:sldId id="284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281AD-B0BE-4239-B4CE-32700244D227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769B9-0F0D-4961-B169-7912A8A56B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397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769B9-0F0D-4961-B169-7912A8A56B9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5080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830677"/>
      </p:ext>
    </p:extLst>
  </p:cSld>
  <p:clrMapOvr>
    <a:masterClrMapping/>
  </p:clrMapOvr>
  <p:transition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825559"/>
      </p:ext>
    </p:extLst>
  </p:cSld>
  <p:clrMapOvr>
    <a:masterClrMapping/>
  </p:clrMapOvr>
  <p:transition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011603"/>
      </p:ext>
    </p:extLst>
  </p:cSld>
  <p:clrMapOvr>
    <a:masterClrMapping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020579"/>
      </p:ext>
    </p:extLst>
  </p:cSld>
  <p:clrMapOvr>
    <a:masterClrMapping/>
  </p:clrMapOvr>
  <p:transition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890928"/>
      </p:ext>
    </p:extLst>
  </p:cSld>
  <p:clrMapOvr>
    <a:masterClrMapping/>
  </p:clrMapOvr>
  <p:transition spd="slow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197642"/>
      </p:ext>
    </p:extLst>
  </p:cSld>
  <p:clrMapOvr>
    <a:masterClrMapping/>
  </p:clrMapOvr>
  <p:transition spd="slow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324922"/>
      </p:ext>
    </p:extLst>
  </p:cSld>
  <p:clrMapOvr>
    <a:masterClrMapping/>
  </p:clrMapOvr>
  <p:transition spd="slow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499713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435405"/>
      </p:ext>
    </p:extLst>
  </p:cSld>
  <p:clrMapOvr>
    <a:masterClrMapping/>
  </p:clrMapOvr>
  <p:transition spd="slow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509324"/>
      </p:ext>
    </p:extLst>
  </p:cSld>
  <p:clrMapOvr>
    <a:masterClrMapping/>
  </p:clrMapOvr>
  <p:transition spd="slow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586599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3789C-CE04-4B85-AFD3-E7F32E625267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D6AA7-B5E1-461B-8835-11903AB8FB9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756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8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png"/><Relationship Id="rId5" Type="http://schemas.openxmlformats.org/officeDocument/2006/relationships/image" Target="../media/image16.wmf"/><Relationship Id="rId4" Type="http://schemas.openxmlformats.org/officeDocument/2006/relationships/oleObject" Target="../embeddings/oleObject3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0.png"/><Relationship Id="rId5" Type="http://schemas.openxmlformats.org/officeDocument/2006/relationships/image" Target="../media/image22.wmf"/><Relationship Id="rId4" Type="http://schemas.openxmlformats.org/officeDocument/2006/relationships/oleObject" Target="../embeddings/oleObject4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1.png"/><Relationship Id="rId5" Type="http://schemas.openxmlformats.org/officeDocument/2006/relationships/image" Target="../media/image22.wmf"/><Relationship Id="rId4" Type="http://schemas.openxmlformats.org/officeDocument/2006/relationships/oleObject" Target="../embeddings/oleObject5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22" y="1844824"/>
            <a:ext cx="9142577" cy="2357454"/>
          </a:xfrm>
        </p:spPr>
        <p:txBody>
          <a:bodyPr>
            <a:normAutofit/>
          </a:bodyPr>
          <a:lstStyle/>
          <a:p>
            <a:r>
              <a:rPr lang="fr-FR" sz="7200" b="1" dirty="0" smtClean="0"/>
              <a:t>Intervalles</a:t>
            </a:r>
            <a:br>
              <a:rPr lang="fr-FR" sz="7200" b="1" dirty="0" smtClean="0"/>
            </a:br>
            <a:r>
              <a:rPr lang="fr-FR" sz="7200" b="1" dirty="0" smtClean="0"/>
              <a:t>Série 1</a:t>
            </a:r>
            <a:endParaRPr lang="fr-FR" sz="7200" b="1" dirty="0"/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1423" y="458112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N°6 </a:t>
            </a:r>
            <a:endParaRPr lang="fr-FR" sz="6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-36512" y="2952725"/>
                <a:ext cx="9180512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</a:rPr>
                        <m:t>Si</m:t>
                      </m:r>
                      <m:r>
                        <a:rPr lang="fr-FR" sz="6000" b="0" i="1" smtClean="0">
                          <a:latin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&gt;−</m:t>
                      </m:r>
                      <m:sSup>
                        <m:sSupPr>
                          <m:ctrlPr>
                            <a:rPr lang="fr-FR" sz="60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&gt;−6</m:t>
                      </m:r>
                    </m:oMath>
                  </m:oMathPara>
                </a14:m>
                <a:endParaRPr lang="fr-FR" sz="6000" i="1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2952725"/>
                <a:ext cx="9180512" cy="101566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713250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N°7 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0" y="2408285"/>
                <a:ext cx="9144000" cy="1884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</a:rPr>
                        <m:t>Si</m:t>
                      </m:r>
                      <m:r>
                        <a:rPr lang="fr-FR" sz="6000" b="0" i="1" smtClean="0">
                          <a:latin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&gt;−</m:t>
                      </m:r>
                      <m:f>
                        <m:fPr>
                          <m:ctrlPr>
                            <a:rPr lang="fr-FR" sz="6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8</m:t>
                          </m:r>
                        </m:num>
                        <m:den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den>
                      </m:f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&gt;−1,6</m:t>
                      </m:r>
                    </m:oMath>
                  </m:oMathPara>
                </a14:m>
                <a:endParaRPr lang="fr-FR" sz="6000" i="1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408285"/>
                <a:ext cx="9144000" cy="188481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084334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N°8 </a:t>
            </a:r>
            <a:endParaRPr lang="fr-FR" sz="6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0" y="2408285"/>
                <a:ext cx="9144000" cy="1884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</a:rPr>
                        <m:t>Si</m:t>
                      </m:r>
                      <m:r>
                        <a:rPr lang="fr-FR" sz="6000" b="0" i="1" smtClean="0">
                          <a:latin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&gt;−1,6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&gt;−</m:t>
                      </m:r>
                      <m:f>
                        <m:fPr>
                          <m:ctrlPr>
                            <a:rPr lang="fr-FR" sz="6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8</m:t>
                          </m:r>
                        </m:num>
                        <m:den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sz="6000" i="1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408285"/>
                <a:ext cx="9144000" cy="188481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66348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N°9 </a:t>
            </a:r>
            <a:endParaRPr lang="fr-FR" sz="6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0" y="2952725"/>
                <a:ext cx="914400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600" b="0" i="0" smtClean="0">
                          <a:latin typeface="Cambria Math"/>
                        </a:rPr>
                        <m:t>Si</m:t>
                      </m:r>
                      <m:r>
                        <a:rPr lang="fr-FR" sz="5600" b="0" i="1" smtClean="0">
                          <a:latin typeface="Cambria Math"/>
                        </a:rPr>
                        <m:t> </m:t>
                      </m:r>
                      <m:r>
                        <a:rPr lang="fr-FR" sz="5600" b="0" i="1" smtClean="0">
                          <a:latin typeface="Cambria Math"/>
                        </a:rPr>
                        <m:t>𝑥</m:t>
                      </m:r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&gt;−</m:t>
                      </m:r>
                      <m:sSup>
                        <m:sSupPr>
                          <m:ctrlPr>
                            <a:rPr lang="fr-FR" sz="56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56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e>
                        <m:sup>
                          <m:r>
                            <a:rPr lang="fr-FR" sz="56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fr-FR" sz="56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56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fr-FR" sz="56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6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&gt;17</m:t>
                      </m:r>
                    </m:oMath>
                  </m:oMathPara>
                </a14:m>
                <a:endParaRPr lang="fr-FR" sz="5600" i="1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52725"/>
                <a:ext cx="9144000" cy="95410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92436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N°10 </a:t>
            </a:r>
            <a:endParaRPr lang="fr-FR" sz="6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0" y="2952725"/>
                <a:ext cx="914400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600" b="0" i="0" smtClean="0">
                          <a:latin typeface="Cambria Math"/>
                        </a:rPr>
                        <m:t>Si</m:t>
                      </m:r>
                      <m:r>
                        <a:rPr lang="fr-FR" sz="5600" b="0" i="1" smtClean="0">
                          <a:latin typeface="Cambria Math"/>
                        </a:rPr>
                        <m:t> </m:t>
                      </m:r>
                      <m:r>
                        <a:rPr lang="fr-FR" sz="5600" b="0" i="1" smtClean="0">
                          <a:latin typeface="Cambria Math"/>
                        </a:rPr>
                        <m:t>𝑥</m:t>
                      </m:r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&gt;17 </m:t>
                      </m:r>
                      <m:r>
                        <m:rPr>
                          <m:sty m:val="p"/>
                        </m:rPr>
                        <a:rPr lang="fr-FR" sz="56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600" b="0" i="1" smtClean="0">
                          <a:latin typeface="Cambria Math"/>
                        </a:rPr>
                        <m:t>𝑥</m:t>
                      </m:r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&gt;−</m:t>
                      </m:r>
                      <m:sSup>
                        <m:sSupPr>
                          <m:ctrlPr>
                            <a:rPr lang="fr-FR" sz="56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56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e>
                        <m:sup>
                          <m:r>
                            <a:rPr lang="fr-FR" sz="56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fr-FR" sz="56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56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fr-FR" sz="56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fr-FR" sz="5600" i="1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52725"/>
                <a:ext cx="9144000" cy="95410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892783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348881"/>
            <a:ext cx="9144000" cy="12961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7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Correction</a:t>
            </a:r>
            <a:endParaRPr lang="fr-FR" sz="72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111975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N°1 </a:t>
            </a:r>
            <a:endParaRPr lang="fr-FR" sz="6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00B0F0"/>
                </a:solidFill>
              </a:rPr>
              <a:t>VRAIE</a:t>
            </a:r>
            <a:endParaRPr lang="fr-FR" sz="6000" b="1" dirty="0">
              <a:solidFill>
                <a:srgbClr val="00B0F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496"/>
            <a:ext cx="8143932" cy="1592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Connecteur droit 7"/>
          <p:cNvCxnSpPr/>
          <p:nvPr/>
        </p:nvCxnSpPr>
        <p:spPr>
          <a:xfrm rot="10800000" flipH="1">
            <a:off x="357158" y="3714752"/>
            <a:ext cx="4857784" cy="1030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5143504" y="3500438"/>
            <a:ext cx="71438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/>
          <p:cNvCxnSpPr/>
          <p:nvPr/>
        </p:nvCxnSpPr>
        <p:spPr>
          <a:xfrm>
            <a:off x="357158" y="4071942"/>
            <a:ext cx="5072098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>
            <a:off x="5357818" y="3929066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1150154" y="1456908"/>
                <a:ext cx="6878230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</a:rPr>
                        <m:t>Si</m:t>
                      </m:r>
                      <m:r>
                        <a:rPr lang="fr-FR" sz="6000" b="0" i="1" smtClean="0">
                          <a:latin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≤3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fr-FR" sz="6000" i="1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0154" y="1456908"/>
                <a:ext cx="6878230" cy="101566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N°2 </a:t>
            </a:r>
            <a:endParaRPr lang="fr-FR" sz="6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FF0000"/>
                </a:solidFill>
              </a:rPr>
              <a:t>FAUSSE</a:t>
            </a:r>
            <a:endParaRPr lang="fr-FR" sz="6000" b="1" dirty="0">
              <a:solidFill>
                <a:srgbClr val="FF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496"/>
            <a:ext cx="8143932" cy="1592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Connecteur droit 7"/>
          <p:cNvCxnSpPr>
            <a:endCxn id="9" idx="2"/>
          </p:cNvCxnSpPr>
          <p:nvPr/>
        </p:nvCxnSpPr>
        <p:spPr>
          <a:xfrm flipV="1">
            <a:off x="409109" y="3679033"/>
            <a:ext cx="4984428" cy="352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5322099" y="3500438"/>
            <a:ext cx="71438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/>
          <p:cNvCxnSpPr/>
          <p:nvPr/>
        </p:nvCxnSpPr>
        <p:spPr>
          <a:xfrm>
            <a:off x="357158" y="4071942"/>
            <a:ext cx="4862914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>
            <a:off x="5184353" y="3929066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1150154" y="1456908"/>
                <a:ext cx="6878230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</a:rPr>
                        <m:t>Si</m:t>
                      </m:r>
                      <m:r>
                        <a:rPr lang="fr-FR" sz="6000" b="0" i="1" smtClean="0">
                          <a:latin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≤3</m:t>
                      </m:r>
                    </m:oMath>
                  </m:oMathPara>
                </a14:m>
                <a:endParaRPr lang="fr-FR" sz="6000" i="1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0154" y="1456908"/>
                <a:ext cx="6878230" cy="101566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500301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N°3 </a:t>
            </a:r>
            <a:endParaRPr lang="fr-FR" sz="6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FF0000"/>
                </a:solidFill>
              </a:rPr>
              <a:t>FAUSSE</a:t>
            </a:r>
            <a:endParaRPr lang="fr-FR" sz="6000" b="1" dirty="0">
              <a:solidFill>
                <a:srgbClr val="FF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 flipV="1">
            <a:off x="283292" y="3614262"/>
            <a:ext cx="3280596" cy="1764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3488450" y="3453311"/>
            <a:ext cx="71438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/>
          <p:cNvCxnSpPr/>
          <p:nvPr/>
        </p:nvCxnSpPr>
        <p:spPr>
          <a:xfrm>
            <a:off x="283292" y="4005064"/>
            <a:ext cx="2848548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>
            <a:off x="3047260" y="3826469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531" name="Picture 3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92" y="2892577"/>
            <a:ext cx="8528894" cy="1478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701446" y="908720"/>
                <a:ext cx="7542962" cy="18235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</a:rPr>
                        <m:t>Si</m:t>
                      </m:r>
                      <m:r>
                        <a:rPr lang="fr-FR" sz="6000" b="0" i="1" smtClean="0">
                          <a:latin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</m:t>
                      </m:r>
                      <m:f>
                        <m:fPr>
                          <m:ctrlPr>
                            <a:rPr lang="fr-FR" sz="6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num>
                        <m:den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≤1,3</m:t>
                      </m:r>
                    </m:oMath>
                  </m:oMathPara>
                </a14:m>
                <a:endParaRPr lang="fr-FR" sz="6000" i="1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446" y="908720"/>
                <a:ext cx="7542962" cy="182357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563806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N°4 </a:t>
            </a:r>
            <a:endParaRPr lang="fr-FR" sz="6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00B0F0"/>
                </a:solidFill>
              </a:rPr>
              <a:t>VRAIE</a:t>
            </a:r>
            <a:endParaRPr lang="fr-FR" sz="6000" b="1" dirty="0">
              <a:solidFill>
                <a:srgbClr val="00B0F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 flipV="1">
            <a:off x="283292" y="3985646"/>
            <a:ext cx="3280596" cy="17644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3497564" y="3826469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/>
          <p:cNvCxnSpPr/>
          <p:nvPr/>
        </p:nvCxnSpPr>
        <p:spPr>
          <a:xfrm>
            <a:off x="283292" y="3566886"/>
            <a:ext cx="2848548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>
            <a:off x="3047260" y="3388291"/>
            <a:ext cx="71438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531" name="Picture 3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53" y="2827557"/>
            <a:ext cx="8528894" cy="1478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685670" y="885344"/>
                <a:ext cx="7414722" cy="18235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</a:rPr>
                        <m:t>Si</m:t>
                      </m:r>
                      <m:r>
                        <a:rPr lang="fr-FR" sz="6000" b="0" i="1" smtClean="0">
                          <a:latin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≤1,3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</m:t>
                      </m:r>
                      <m:f>
                        <m:fPr>
                          <m:ctrlPr>
                            <a:rPr lang="fr-FR" sz="6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num>
                        <m:den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6000" i="1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670" y="885344"/>
                <a:ext cx="7414722" cy="182357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108328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928670"/>
            <a:ext cx="9144000" cy="4572032"/>
          </a:xfrm>
        </p:spPr>
        <p:txBody>
          <a:bodyPr>
            <a:normAutofit fontScale="90000"/>
          </a:bodyPr>
          <a:lstStyle/>
          <a:p>
            <a:r>
              <a:rPr lang="fr-FR" sz="6700" dirty="0" smtClean="0"/>
              <a:t>Dans chacun des cas suivants, indiquer si l’implication est</a:t>
            </a:r>
            <a:br>
              <a:rPr lang="fr-FR" sz="6700" dirty="0" smtClean="0"/>
            </a:br>
            <a:r>
              <a:rPr lang="fr-FR" sz="6700" b="1" dirty="0" smtClean="0">
                <a:solidFill>
                  <a:srgbClr val="00B0F0"/>
                </a:solidFill>
              </a:rPr>
              <a:t>VRAIE</a:t>
            </a:r>
            <a:r>
              <a:rPr lang="fr-FR" sz="6700" dirty="0" smtClean="0">
                <a:solidFill>
                  <a:srgbClr val="0070C0"/>
                </a:solidFill>
              </a:rPr>
              <a:t> </a:t>
            </a:r>
            <a:r>
              <a:rPr lang="fr-FR" sz="6700" dirty="0" smtClean="0"/>
              <a:t>ou </a:t>
            </a:r>
            <a:r>
              <a:rPr lang="fr-FR" sz="6700" b="1" dirty="0" smtClean="0">
                <a:solidFill>
                  <a:srgbClr val="CC0000"/>
                </a:solidFill>
              </a:rPr>
              <a:t>FAUSSE</a:t>
            </a:r>
            <a:r>
              <a:rPr lang="fr-FR" sz="6000" b="1" dirty="0" smtClean="0">
                <a:solidFill>
                  <a:srgbClr val="CC0000"/>
                </a:solidFill>
              </a:rPr>
              <a:t>.</a:t>
            </a:r>
            <a:r>
              <a:rPr lang="en-US" sz="6000" dirty="0" smtClean="0"/>
              <a:t/>
            </a:r>
            <a:br>
              <a:rPr lang="en-US" sz="6000" dirty="0" smtClean="0"/>
            </a:br>
            <a:endParaRPr lang="fr-FR" sz="60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N°5 </a:t>
            </a:r>
            <a:endParaRPr lang="fr-FR" sz="6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00B0F0"/>
                </a:solidFill>
              </a:rPr>
              <a:t>VRAIE</a:t>
            </a:r>
            <a:endParaRPr lang="fr-FR" sz="6000" b="1" dirty="0">
              <a:solidFill>
                <a:srgbClr val="00B0F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3131840" y="3998827"/>
            <a:ext cx="5688632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3060402" y="3826469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/>
          <p:cNvCxnSpPr/>
          <p:nvPr/>
        </p:nvCxnSpPr>
        <p:spPr>
          <a:xfrm>
            <a:off x="4427984" y="3573154"/>
            <a:ext cx="4392488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>
            <a:off x="4356546" y="3394559"/>
            <a:ext cx="71438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4578" name="Picture 2" descr="geogeb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48036"/>
            <a:ext cx="8661515" cy="1182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3" name="Pensées 12"/>
          <p:cNvSpPr/>
          <p:nvPr/>
        </p:nvSpPr>
        <p:spPr>
          <a:xfrm>
            <a:off x="1907704" y="2258771"/>
            <a:ext cx="1115398" cy="917764"/>
          </a:xfrm>
          <a:prstGeom prst="cloudCallout">
            <a:avLst>
              <a:gd name="adj1" fmla="val 54936"/>
              <a:gd name="adj2" fmla="val 8212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-36512" y="1117193"/>
                <a:ext cx="9180512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</a:rPr>
                        <m:t>Si</m:t>
                      </m:r>
                      <m:r>
                        <a:rPr lang="fr-FR" sz="6000" b="0" i="1" smtClean="0">
                          <a:latin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&gt;−6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&gt;−</m:t>
                      </m:r>
                      <m:sSup>
                        <m:sSupPr>
                          <m:ctrlPr>
                            <a:rPr lang="fr-FR" sz="60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fr-FR" sz="6000" i="1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1117193"/>
                <a:ext cx="9180512" cy="101566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5067143"/>
              </p:ext>
            </p:extLst>
          </p:nvPr>
        </p:nvGraphicFramePr>
        <p:xfrm>
          <a:off x="2079625" y="2462213"/>
          <a:ext cx="692150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04" name="Équation" r:id="rId7" imgW="1155199" imgH="774364" progId="Equation.3">
                  <p:embed/>
                </p:oleObj>
              </mc:Choice>
              <mc:Fallback>
                <p:oleObj name="Équation" r:id="rId7" imgW="1155199" imgH="774364" progId="Equation.3">
                  <p:embed/>
                  <p:pic>
                    <p:nvPicPr>
                      <p:cNvPr id="0" name="Obje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9625" y="2462213"/>
                        <a:ext cx="692150" cy="461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637187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19009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N°6</a:t>
            </a:r>
            <a:r>
              <a:rPr lang="fr-FR" sz="7200" dirty="0" smtClean="0"/>
              <a:t> </a:t>
            </a:r>
            <a:endParaRPr lang="fr-FR" sz="7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827557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FF0000"/>
                </a:solidFill>
              </a:rPr>
              <a:t>FAUSSE</a:t>
            </a:r>
            <a:endParaRPr lang="fr-FR" sz="6000" b="1" dirty="0">
              <a:solidFill>
                <a:srgbClr val="FF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3068821" y="3601791"/>
            <a:ext cx="5688632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3023102" y="3410660"/>
            <a:ext cx="45719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>
            <a:stCxn id="12" idx="2"/>
          </p:cNvCxnSpPr>
          <p:nvPr/>
        </p:nvCxnSpPr>
        <p:spPr>
          <a:xfrm>
            <a:off x="4356546" y="4005064"/>
            <a:ext cx="4441065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>
            <a:off x="4285108" y="3826469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4578" name="Picture 2" descr="geogeb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000" y="3176535"/>
            <a:ext cx="8661515" cy="1182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5067143"/>
              </p:ext>
            </p:extLst>
          </p:nvPr>
        </p:nvGraphicFramePr>
        <p:xfrm>
          <a:off x="2080018" y="2461851"/>
          <a:ext cx="691782" cy="4630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2" name="Équation" r:id="rId4" imgW="1155199" imgH="774364" progId="Equation.3">
                  <p:embed/>
                </p:oleObj>
              </mc:Choice>
              <mc:Fallback>
                <p:oleObj name="Équation" r:id="rId4" imgW="1155199" imgH="774364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0018" y="2461851"/>
                        <a:ext cx="691782" cy="4630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Pensées 6"/>
          <p:cNvSpPr/>
          <p:nvPr/>
        </p:nvSpPr>
        <p:spPr>
          <a:xfrm>
            <a:off x="1907704" y="2258771"/>
            <a:ext cx="1115398" cy="917764"/>
          </a:xfrm>
          <a:prstGeom prst="cloudCallout">
            <a:avLst>
              <a:gd name="adj1" fmla="val 47483"/>
              <a:gd name="adj2" fmla="val 7608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-36512" y="1117193"/>
                <a:ext cx="9180512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</a:rPr>
                        <m:t>Si</m:t>
                      </m:r>
                      <m:r>
                        <a:rPr lang="fr-FR" sz="6000" b="0" i="1" smtClean="0">
                          <a:latin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&gt;−</m:t>
                      </m:r>
                      <m:sSup>
                        <m:sSupPr>
                          <m:ctrlPr>
                            <a:rPr lang="fr-FR" sz="60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&gt;−6</m:t>
                      </m:r>
                    </m:oMath>
                  </m:oMathPara>
                </a14:m>
                <a:endParaRPr lang="fr-FR" sz="6000" i="1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1117193"/>
                <a:ext cx="9180512" cy="101566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619172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N°7</a:t>
            </a:r>
            <a:r>
              <a:rPr lang="fr-FR" sz="7200" dirty="0" smtClean="0"/>
              <a:t> </a:t>
            </a:r>
            <a:endParaRPr lang="fr-FR" sz="7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827557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00B0F0"/>
                </a:solidFill>
              </a:rPr>
              <a:t>VRAIE</a:t>
            </a:r>
            <a:endParaRPr lang="fr-FR" sz="6000" b="1" dirty="0">
              <a:solidFill>
                <a:srgbClr val="00B0F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3995936" y="3601791"/>
            <a:ext cx="4761517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3948178" y="3410660"/>
            <a:ext cx="45719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>
            <a:stCxn id="12" idx="2"/>
          </p:cNvCxnSpPr>
          <p:nvPr/>
        </p:nvCxnSpPr>
        <p:spPr>
          <a:xfrm>
            <a:off x="4007999" y="4005064"/>
            <a:ext cx="4749454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>
            <a:off x="3936561" y="3826469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4579" name="Picture 3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98" y="2846190"/>
            <a:ext cx="8695603" cy="151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0" y="896117"/>
                <a:ext cx="9144000" cy="1884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</a:rPr>
                        <m:t>Si</m:t>
                      </m:r>
                      <m:r>
                        <a:rPr lang="fr-FR" sz="6000" b="0" i="1" smtClean="0">
                          <a:latin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&gt;−</m:t>
                      </m:r>
                      <m:f>
                        <m:fPr>
                          <m:ctrlPr>
                            <a:rPr lang="fr-FR" sz="6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8</m:t>
                          </m:r>
                        </m:num>
                        <m:den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den>
                      </m:f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&gt;−1,6</m:t>
                      </m:r>
                    </m:oMath>
                  </m:oMathPara>
                </a14:m>
                <a:endParaRPr lang="fr-FR" sz="6000" i="1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96117"/>
                <a:ext cx="9144000" cy="188481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448318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N°8</a:t>
            </a:r>
            <a:r>
              <a:rPr lang="fr-FR" sz="7200" dirty="0" smtClean="0"/>
              <a:t> </a:t>
            </a:r>
            <a:endParaRPr lang="fr-FR" sz="7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827557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00B0F0"/>
                </a:solidFill>
              </a:rPr>
              <a:t>VRAIE</a:t>
            </a:r>
            <a:endParaRPr lang="fr-FR" sz="6000" b="1" dirty="0">
              <a:solidFill>
                <a:srgbClr val="00B0F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3995936" y="3601791"/>
            <a:ext cx="4761517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3948178" y="3410660"/>
            <a:ext cx="45719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>
            <a:stCxn id="12" idx="2"/>
          </p:cNvCxnSpPr>
          <p:nvPr/>
        </p:nvCxnSpPr>
        <p:spPr>
          <a:xfrm>
            <a:off x="4007999" y="4005064"/>
            <a:ext cx="4749454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>
            <a:off x="3936561" y="3826469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4579" name="Picture 3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98" y="2846190"/>
            <a:ext cx="8695603" cy="151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0" y="896117"/>
                <a:ext cx="9144000" cy="1884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</a:rPr>
                        <m:t>Si</m:t>
                      </m:r>
                      <m:r>
                        <a:rPr lang="fr-FR" sz="6000" b="0" i="1" smtClean="0">
                          <a:latin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&gt;−1,6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&gt;−</m:t>
                      </m:r>
                      <m:f>
                        <m:fPr>
                          <m:ctrlPr>
                            <a:rPr lang="fr-FR" sz="6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8</m:t>
                          </m:r>
                        </m:num>
                        <m:den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sz="6000" i="1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96117"/>
                <a:ext cx="9144000" cy="188481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381188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N°9</a:t>
            </a:r>
            <a:r>
              <a:rPr lang="fr-FR" sz="7200" dirty="0" smtClean="0"/>
              <a:t> </a:t>
            </a:r>
            <a:endParaRPr lang="fr-FR" sz="7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941494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FF0000"/>
                </a:solidFill>
              </a:rPr>
              <a:t>FAUSSE</a:t>
            </a:r>
            <a:endParaRPr lang="fr-FR" sz="6000" b="1" dirty="0">
              <a:solidFill>
                <a:srgbClr val="FF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1233631" y="3444757"/>
            <a:ext cx="752411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1115904" y="3266162"/>
            <a:ext cx="117727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8027163" y="3893899"/>
            <a:ext cx="730578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>
            <a:off x="7955725" y="3715304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5602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73" y="2941494"/>
            <a:ext cx="8744995" cy="1194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9187900"/>
              </p:ext>
            </p:extLst>
          </p:nvPr>
        </p:nvGraphicFramePr>
        <p:xfrm>
          <a:off x="683568" y="4437112"/>
          <a:ext cx="2376264" cy="4662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9" name="Équation" r:id="rId4" imgW="4025900" imgH="787400" progId="Equation.3">
                  <p:embed/>
                </p:oleObj>
              </mc:Choice>
              <mc:Fallback>
                <p:oleObj name="Équation" r:id="rId4" imgW="4025900" imgH="787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4437112"/>
                        <a:ext cx="2376264" cy="4662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Pensées 14"/>
          <p:cNvSpPr/>
          <p:nvPr/>
        </p:nvSpPr>
        <p:spPr>
          <a:xfrm>
            <a:off x="310073" y="4143353"/>
            <a:ext cx="3528392" cy="1224136"/>
          </a:xfrm>
          <a:prstGeom prst="cloudCallout">
            <a:avLst>
              <a:gd name="adj1" fmla="val -22553"/>
              <a:gd name="adj2" fmla="val -7841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>
                <a:off x="0" y="1394773"/>
                <a:ext cx="914400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600" b="0" i="0" smtClean="0">
                          <a:latin typeface="Cambria Math"/>
                        </a:rPr>
                        <m:t>Si</m:t>
                      </m:r>
                      <m:r>
                        <a:rPr lang="fr-FR" sz="5600" b="0" i="1" smtClean="0">
                          <a:latin typeface="Cambria Math"/>
                        </a:rPr>
                        <m:t> </m:t>
                      </m:r>
                      <m:r>
                        <a:rPr lang="fr-FR" sz="5600" b="0" i="1" smtClean="0">
                          <a:latin typeface="Cambria Math"/>
                        </a:rPr>
                        <m:t>𝑥</m:t>
                      </m:r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&gt;−</m:t>
                      </m:r>
                      <m:sSup>
                        <m:sSupPr>
                          <m:ctrlPr>
                            <a:rPr lang="fr-FR" sz="56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56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e>
                        <m:sup>
                          <m:r>
                            <a:rPr lang="fr-FR" sz="56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fr-FR" sz="56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56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fr-FR" sz="56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6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&gt;17</m:t>
                      </m:r>
                    </m:oMath>
                  </m:oMathPara>
                </a14:m>
                <a:endParaRPr lang="fr-FR" sz="5600" i="1" dirty="0"/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394773"/>
                <a:ext cx="9144000" cy="95410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725451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N°10 </a:t>
            </a:r>
            <a:endParaRPr lang="fr-FR" sz="6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827557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00B0F0"/>
                </a:solidFill>
              </a:rPr>
              <a:t>VRAIE</a:t>
            </a:r>
            <a:endParaRPr lang="fr-FR" sz="6000" b="1" dirty="0">
              <a:solidFill>
                <a:srgbClr val="00B0F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8028384" y="3589255"/>
            <a:ext cx="729069" cy="1253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7884369" y="3401361"/>
            <a:ext cx="137128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1187054" y="4106862"/>
            <a:ext cx="7570399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>
            <a:off x="1138888" y="3938406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6626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65" y="3071045"/>
            <a:ext cx="8752705" cy="119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4615154"/>
              </p:ext>
            </p:extLst>
          </p:nvPr>
        </p:nvGraphicFramePr>
        <p:xfrm>
          <a:off x="611560" y="4653136"/>
          <a:ext cx="2376488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9" name="Équation" r:id="rId4" imgW="4025900" imgH="787400" progId="Equation.3">
                  <p:embed/>
                </p:oleObj>
              </mc:Choice>
              <mc:Fallback>
                <p:oleObj name="Équation" r:id="rId4" imgW="4025900" imgH="787400" progId="Equation.3">
                  <p:embed/>
                  <p:pic>
                    <p:nvPicPr>
                      <p:cNvPr id="0" name="Obje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653136"/>
                        <a:ext cx="2376488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Pensées 13"/>
          <p:cNvSpPr/>
          <p:nvPr/>
        </p:nvSpPr>
        <p:spPr>
          <a:xfrm>
            <a:off x="179512" y="4365104"/>
            <a:ext cx="3528392" cy="1224136"/>
          </a:xfrm>
          <a:prstGeom prst="cloudCallout">
            <a:avLst>
              <a:gd name="adj1" fmla="val -19412"/>
              <a:gd name="adj2" fmla="val -8520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0" y="1394773"/>
                <a:ext cx="914400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600" b="0" i="0" smtClean="0">
                          <a:latin typeface="Cambria Math"/>
                        </a:rPr>
                        <m:t>Si</m:t>
                      </m:r>
                      <m:r>
                        <a:rPr lang="fr-FR" sz="5600" b="0" i="1" smtClean="0">
                          <a:latin typeface="Cambria Math"/>
                        </a:rPr>
                        <m:t> </m:t>
                      </m:r>
                      <m:r>
                        <a:rPr lang="fr-FR" sz="5600" b="0" i="1" smtClean="0">
                          <a:latin typeface="Cambria Math"/>
                        </a:rPr>
                        <m:t>𝑥</m:t>
                      </m:r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&gt;17 </m:t>
                      </m:r>
                      <m:r>
                        <m:rPr>
                          <m:sty m:val="p"/>
                        </m:rPr>
                        <a:rPr lang="fr-FR" sz="56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600" b="0" i="1" smtClean="0">
                          <a:latin typeface="Cambria Math"/>
                        </a:rPr>
                        <m:t>𝑥</m:t>
                      </m:r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&gt;−</m:t>
                      </m:r>
                      <m:sSup>
                        <m:sSupPr>
                          <m:ctrlPr>
                            <a:rPr lang="fr-FR" sz="56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56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e>
                        <m:sup>
                          <m:r>
                            <a:rPr lang="fr-FR" sz="56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fr-FR" sz="5600" b="0" i="1" smtClean="0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fr-FR" sz="56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56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fr-FR" sz="56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fr-FR" sz="5600" i="1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394773"/>
                <a:ext cx="9144000" cy="95410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00524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348881"/>
            <a:ext cx="9144000" cy="12961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7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Fin</a:t>
            </a:r>
            <a:endParaRPr lang="fr-FR" sz="72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760767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N°0 </a:t>
            </a:r>
            <a:endParaRPr lang="fr-FR" sz="6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468372" y="2952725"/>
                <a:ext cx="7920052" cy="11243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</a:rPr>
                        <m:t>Si</m:t>
                      </m:r>
                      <m:r>
                        <a:rPr lang="fr-FR" sz="6000" b="0" i="1" smtClean="0">
                          <a:latin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≤1,4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</m:t>
                      </m:r>
                      <m:rad>
                        <m:radPr>
                          <m:degHide m:val="on"/>
                          <m:ctrlPr>
                            <a:rPr lang="fr-FR" sz="6000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fr-FR" sz="6000" i="1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372" y="2952725"/>
                <a:ext cx="7920052" cy="112434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N°0 </a:t>
            </a:r>
            <a:endParaRPr lang="fr-FR" sz="6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714620"/>
            <a:ext cx="9144000" cy="3411543"/>
          </a:xfrm>
        </p:spPr>
        <p:txBody>
          <a:bodyPr>
            <a:normAutofit/>
          </a:bodyPr>
          <a:lstStyle/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8435" name="Picture 3" descr="geogebr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"/>
          <a:stretch/>
        </p:blipFill>
        <p:spPr bwMode="auto">
          <a:xfrm>
            <a:off x="323528" y="3161393"/>
            <a:ext cx="8621078" cy="13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6596202"/>
              </p:ext>
            </p:extLst>
          </p:nvPr>
        </p:nvGraphicFramePr>
        <p:xfrm>
          <a:off x="4118071" y="3123100"/>
          <a:ext cx="445723" cy="3306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80" name="Équation" r:id="rId4" imgW="889000" imgH="660400" progId="Equation.3">
                  <p:embed/>
                </p:oleObj>
              </mc:Choice>
              <mc:Fallback>
                <p:oleObj name="Équation" r:id="rId4" imgW="889000" imgH="660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8071" y="3123100"/>
                        <a:ext cx="445723" cy="3306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Connecteur droit 9"/>
          <p:cNvCxnSpPr>
            <a:endCxn id="21" idx="2"/>
          </p:cNvCxnSpPr>
          <p:nvPr/>
        </p:nvCxnSpPr>
        <p:spPr>
          <a:xfrm flipV="1">
            <a:off x="199565" y="3631193"/>
            <a:ext cx="3929785" cy="1383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199565" y="4077072"/>
            <a:ext cx="4084403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arenthèse fermante 20"/>
          <p:cNvSpPr/>
          <p:nvPr/>
        </p:nvSpPr>
        <p:spPr>
          <a:xfrm>
            <a:off x="4057912" y="3452598"/>
            <a:ext cx="71438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Parenthèse fermante 21"/>
          <p:cNvSpPr/>
          <p:nvPr/>
        </p:nvSpPr>
        <p:spPr>
          <a:xfrm>
            <a:off x="4212530" y="3898477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0" y="4797152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fr-FR" sz="6000" b="1" dirty="0">
                <a:solidFill>
                  <a:srgbClr val="00B0F0"/>
                </a:solidFill>
              </a:rPr>
              <a:t>VRAIE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>
                <a:off x="468372" y="1484784"/>
                <a:ext cx="7920052" cy="11243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</a:rPr>
                        <m:t>Si</m:t>
                      </m:r>
                      <m:r>
                        <a:rPr lang="fr-FR" sz="6000" b="0" i="1" smtClean="0">
                          <a:latin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≤1,4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</m:t>
                      </m:r>
                      <m:rad>
                        <m:radPr>
                          <m:degHide m:val="on"/>
                          <m:ctrlPr>
                            <a:rPr lang="fr-FR" sz="6000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fr-FR" sz="6000" i="1" dirty="0"/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372" y="1484784"/>
                <a:ext cx="7920052" cy="112434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87388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N°1 </a:t>
            </a:r>
            <a:endParaRPr lang="fr-FR" sz="6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1006138" y="2952725"/>
                <a:ext cx="6878230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</a:rPr>
                        <m:t>Si</m:t>
                      </m:r>
                      <m:r>
                        <a:rPr lang="fr-FR" sz="6000" b="0" i="1" smtClean="0">
                          <a:latin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≤3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fr-FR" sz="6000" i="1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138" y="2952725"/>
                <a:ext cx="6878230" cy="101566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692002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N°2 </a:t>
            </a:r>
            <a:endParaRPr lang="fr-FR" sz="6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1043608" y="2952725"/>
                <a:ext cx="6878230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</a:rPr>
                        <m:t>Si</m:t>
                      </m:r>
                      <m:r>
                        <a:rPr lang="fr-FR" sz="6000" b="0" i="1" smtClean="0">
                          <a:latin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≤3</m:t>
                      </m:r>
                    </m:oMath>
                  </m:oMathPara>
                </a14:m>
                <a:endParaRPr lang="fr-FR" sz="6000" i="1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952725"/>
                <a:ext cx="6878230" cy="101566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568670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N°3 </a:t>
            </a:r>
            <a:endParaRPr lang="fr-FR" sz="6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701446" y="2564904"/>
                <a:ext cx="7542962" cy="18235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</a:rPr>
                        <m:t>Si</m:t>
                      </m:r>
                      <m:r>
                        <a:rPr lang="fr-FR" sz="6000" b="0" i="1" smtClean="0">
                          <a:latin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</m:t>
                      </m:r>
                      <m:f>
                        <m:fPr>
                          <m:ctrlPr>
                            <a:rPr lang="fr-FR" sz="6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num>
                        <m:den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≤1,3</m:t>
                      </m:r>
                    </m:oMath>
                  </m:oMathPara>
                </a14:m>
                <a:endParaRPr lang="fr-FR" sz="6000" i="1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446" y="2564904"/>
                <a:ext cx="7542962" cy="182357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579989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N°4 </a:t>
            </a:r>
            <a:endParaRPr lang="fr-FR" sz="6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685670" y="2564904"/>
                <a:ext cx="7414722" cy="18235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</a:rPr>
                        <m:t>Si</m:t>
                      </m:r>
                      <m:r>
                        <a:rPr lang="fr-FR" sz="6000" b="0" i="1" smtClean="0">
                          <a:latin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≤1,3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≤</m:t>
                      </m:r>
                      <m:f>
                        <m:fPr>
                          <m:ctrlPr>
                            <a:rPr lang="fr-FR" sz="6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num>
                        <m:den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6000" i="1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670" y="2564904"/>
                <a:ext cx="7414722" cy="182357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637446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N°5 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-36512" y="2952725"/>
                <a:ext cx="9180512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</a:rPr>
                        <m:t>Si</m:t>
                      </m:r>
                      <m:r>
                        <a:rPr lang="fr-FR" sz="6000" b="0" i="1" smtClean="0">
                          <a:latin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&gt;−6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&gt;−</m:t>
                      </m:r>
                      <m:sSup>
                        <m:sSupPr>
                          <m:ctrlPr>
                            <a:rPr lang="fr-FR" sz="60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fr-FR" sz="6000" i="1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2952725"/>
                <a:ext cx="9180512" cy="101566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17682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347</Words>
  <Application>Microsoft Office PowerPoint</Application>
  <PresentationFormat>Affichage à l'écran (4:3)</PresentationFormat>
  <Paragraphs>104</Paragraphs>
  <Slides>26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9" baseType="lpstr">
      <vt:lpstr>Thème Office</vt:lpstr>
      <vt:lpstr>1_Thème Office</vt:lpstr>
      <vt:lpstr>Équation</vt:lpstr>
      <vt:lpstr>Intervalles Série 1</vt:lpstr>
      <vt:lpstr>Dans chacun des cas suivants, indiquer si l’implication est VRAIE ou FAUSSE. </vt:lpstr>
      <vt:lpstr>N°0 </vt:lpstr>
      <vt:lpstr>N°0 </vt:lpstr>
      <vt:lpstr>N°1 </vt:lpstr>
      <vt:lpstr>N°2 </vt:lpstr>
      <vt:lpstr>N°3 </vt:lpstr>
      <vt:lpstr>N°4 </vt:lpstr>
      <vt:lpstr>N°5 </vt:lpstr>
      <vt:lpstr>N°6 </vt:lpstr>
      <vt:lpstr>N°7 </vt:lpstr>
      <vt:lpstr>N°8 </vt:lpstr>
      <vt:lpstr>N°9 </vt:lpstr>
      <vt:lpstr>N°10 </vt:lpstr>
      <vt:lpstr>Présentation PowerPoint</vt:lpstr>
      <vt:lpstr>N°1 </vt:lpstr>
      <vt:lpstr>N°2 </vt:lpstr>
      <vt:lpstr>N°3 </vt:lpstr>
      <vt:lpstr>N°4 </vt:lpstr>
      <vt:lpstr>N°5 </vt:lpstr>
      <vt:lpstr>N°6 </vt:lpstr>
      <vt:lpstr>N°7 </vt:lpstr>
      <vt:lpstr>N°8 </vt:lpstr>
      <vt:lpstr>N°9 </vt:lpstr>
      <vt:lpstr>N°10 </vt:lpstr>
      <vt:lpstr>Présentation PowerPoint</vt:lpstr>
    </vt:vector>
  </TitlesOfParts>
  <Company>Lycée Blaise Pascal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Intervalles série n°1</dc:title>
  <dc:creator>User</dc:creator>
  <cp:lastModifiedBy>auderi</cp:lastModifiedBy>
  <cp:revision>96</cp:revision>
  <dcterms:created xsi:type="dcterms:W3CDTF">2013-12-16T15:06:15Z</dcterms:created>
  <dcterms:modified xsi:type="dcterms:W3CDTF">2016-07-06T09:25:55Z</dcterms:modified>
</cp:coreProperties>
</file>