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96" r:id="rId2"/>
    <p:sldId id="294" r:id="rId3"/>
    <p:sldId id="258" r:id="rId4"/>
    <p:sldId id="274" r:id="rId5"/>
    <p:sldId id="265" r:id="rId6"/>
    <p:sldId id="266" r:id="rId7"/>
    <p:sldId id="275" r:id="rId8"/>
    <p:sldId id="277" r:id="rId9"/>
    <p:sldId id="292" r:id="rId10"/>
    <p:sldId id="278" r:id="rId11"/>
    <p:sldId id="279" r:id="rId12"/>
    <p:sldId id="280" r:id="rId13"/>
    <p:sldId id="281" r:id="rId14"/>
    <p:sldId id="282" r:id="rId15"/>
    <p:sldId id="283" r:id="rId16"/>
    <p:sldId id="284" r:id="rId17"/>
    <p:sldId id="285" r:id="rId18"/>
    <p:sldId id="287" r:id="rId19"/>
    <p:sldId id="288" r:id="rId20"/>
    <p:sldId id="293" r:id="rId21"/>
    <p:sldId id="289" r:id="rId22"/>
    <p:sldId id="295" r:id="rId23"/>
    <p:sldId id="291" r:id="rId24"/>
    <p:sldId id="297" r:id="rId2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8333" autoAdjust="0"/>
    <p:restoredTop sz="94660"/>
  </p:normalViewPr>
  <p:slideViewPr>
    <p:cSldViewPr>
      <p:cViewPr varScale="1">
        <p:scale>
          <a:sx n="69" d="100"/>
          <a:sy n="69" d="100"/>
        </p:scale>
        <p:origin x="-117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2" d="100"/>
          <a:sy n="52" d="100"/>
        </p:scale>
        <p:origin x="-2892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97397E-C9AA-4A34-92FD-0A857E753D0E}" type="datetimeFigureOut">
              <a:rPr lang="fr-FR" smtClean="0"/>
              <a:pPr/>
              <a:t>06/07/2016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2638F4-91FF-40F3-A25E-7725B166112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78960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4AEF66-FF80-4E98-B699-F6617907073E}" type="datetimeFigureOut">
              <a:rPr lang="fr-FR" smtClean="0"/>
              <a:pPr/>
              <a:t>06/07/2016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A805BC-ECBD-40B6-9211-A91ADCAFE7B3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66945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06/07/2016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06/07/2016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06/07/2016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06/07/2016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06/07/2016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06/07/2016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06/07/2016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06/07/2016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06/07/2016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06/07/2016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06/07/2016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2244CA-33B2-4E24-8F6A-48D33141DA39}" type="datetimeFigureOut">
              <a:rPr lang="fr-FR" smtClean="0"/>
              <a:pPr/>
              <a:t>06/07/2016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 txBox="1">
            <a:spLocks/>
          </p:cNvSpPr>
          <p:nvPr/>
        </p:nvSpPr>
        <p:spPr>
          <a:xfrm>
            <a:off x="0" y="978297"/>
            <a:ext cx="9144000" cy="12985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LOGIQUE</a:t>
            </a:r>
            <a:endParaRPr kumimoji="0" lang="fr-FR" sz="8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itre 6"/>
          <p:cNvSpPr txBox="1">
            <a:spLocks noGrp="1"/>
          </p:cNvSpPr>
          <p:nvPr>
            <p:ph type="ctrTitle"/>
          </p:nvPr>
        </p:nvSpPr>
        <p:spPr>
          <a:xfrm>
            <a:off x="0" y="2516703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7200" cap="small" dirty="0" smtClean="0"/>
              <a:t>Série 3</a:t>
            </a:r>
            <a:endParaRPr lang="fr-FR" sz="7200" cap="small" dirty="0"/>
          </a:p>
        </p:txBody>
      </p:sp>
      <p:sp>
        <p:nvSpPr>
          <p:cNvPr id="8" name="Sous-titre 2"/>
          <p:cNvSpPr txBox="1">
            <a:spLocks/>
          </p:cNvSpPr>
          <p:nvPr/>
        </p:nvSpPr>
        <p:spPr>
          <a:xfrm>
            <a:off x="0" y="4077072"/>
            <a:ext cx="9144000" cy="9829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6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Négation</a:t>
            </a:r>
            <a:endParaRPr kumimoji="0" lang="fr-FR" sz="6000" b="0" i="0" u="none" strike="noStrike" kern="1200" cap="small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0" y="5661248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Calcul mental et automatismes – IREM de Clermont-Ferrand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557808"/>
            <a:ext cx="9144000" cy="1143000"/>
          </a:xfrm>
        </p:spPr>
        <p:txBody>
          <a:bodyPr>
            <a:normAutofit/>
          </a:bodyPr>
          <a:lstStyle/>
          <a:p>
            <a:r>
              <a:rPr lang="fr-FR" dirty="0" smtClean="0"/>
              <a:t>N° 8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878904" y="2276872"/>
                <a:ext cx="8265096" cy="3240360"/>
              </a:xfrm>
            </p:spPr>
            <p:txBody>
              <a:bodyPr>
                <a:normAutofit/>
              </a:bodyPr>
              <a:lstStyle/>
              <a:p>
                <a:pPr>
                  <a:buNone/>
                </a:pPr>
                <a:r>
                  <a:rPr lang="fr-FR" dirty="0" smtClean="0"/>
                  <a:t>Soit </a:t>
                </a:r>
                <a:r>
                  <a:rPr lang="fr-FR" i="1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x</a:t>
                </a:r>
                <a:r>
                  <a:rPr lang="fr-FR" dirty="0" smtClean="0"/>
                  <a:t> </a:t>
                </a:r>
                <a:r>
                  <a:rPr lang="fr-FR" dirty="0" smtClean="0">
                    <a:sym typeface="Symbol"/>
                  </a:rPr>
                  <a:t>     </a:t>
                </a:r>
                <a:r>
                  <a:rPr lang="fr-FR" dirty="0" smtClean="0"/>
                  <a:t>.</a:t>
                </a:r>
              </a:p>
              <a:p>
                <a:pPr>
                  <a:spcAft>
                    <a:spcPts val="1200"/>
                  </a:spcAft>
                  <a:buNone/>
                </a:pPr>
                <a:r>
                  <a:rPr lang="fr-FR" dirty="0" smtClean="0"/>
                  <a:t>La négation de </a:t>
                </a:r>
                <a:r>
                  <a:rPr lang="fr-FR" b="1" dirty="0" smtClean="0"/>
                  <a:t>« (</a:t>
                </a:r>
                <a:r>
                  <a:rPr lang="fr-FR" b="1" i="1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x </a:t>
                </a:r>
                <a14:m>
                  <m:oMath xmlns:m="http://schemas.openxmlformats.org/officeDocument/2006/math">
                    <m:r>
                      <a:rPr lang="fr-FR" b="1" i="1" dirty="0" smtClean="0"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fr-FR" b="1" dirty="0" smtClean="0"/>
                  <a:t> 1)(2</a:t>
                </a:r>
                <a:r>
                  <a:rPr lang="fr-FR" b="1" i="1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x </a:t>
                </a:r>
                <a:r>
                  <a:rPr lang="fr-FR" b="1" dirty="0" smtClean="0"/>
                  <a:t>+ 3) = 0 » </a:t>
                </a:r>
                <a:r>
                  <a:rPr lang="fr-FR" dirty="0" smtClean="0"/>
                  <a:t>est :</a:t>
                </a:r>
              </a:p>
              <a:p>
                <a:pPr marL="514350" indent="-514350">
                  <a:lnSpc>
                    <a:spcPct val="120000"/>
                  </a:lnSpc>
                  <a:spcAft>
                    <a:spcPts val="1800"/>
                  </a:spcAft>
                  <a:buFont typeface="+mj-lt"/>
                  <a:buAutoNum type="alphaLcParenR"/>
                </a:pPr>
                <a:r>
                  <a:rPr lang="fr-FR" dirty="0" smtClean="0"/>
                  <a:t>«  </a:t>
                </a:r>
                <a:r>
                  <a:rPr lang="fr-FR" i="1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x ≠ </a:t>
                </a:r>
                <a:r>
                  <a:rPr lang="fr-FR" dirty="0" smtClean="0">
                    <a:ea typeface="Cambria Math" pitchFamily="18" charset="0"/>
                    <a:cs typeface="Times New Roman" pitchFamily="18" charset="0"/>
                  </a:rPr>
                  <a:t>1 et  </a:t>
                </a:r>
                <a:r>
                  <a:rPr lang="fr-FR" i="1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x</a:t>
                </a:r>
                <a:r>
                  <a:rPr lang="fr-FR" dirty="0" smtClean="0"/>
                  <a:t> </a:t>
                </a:r>
                <a:r>
                  <a:rPr lang="fr-FR" i="1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≠ </a:t>
                </a:r>
                <a14:m>
                  <m:oMath xmlns:m="http://schemas.openxmlformats.org/officeDocument/2006/math">
                    <m:r>
                      <a:rPr lang="fr-FR" i="1" dirty="0" smtClean="0">
                        <a:latin typeface="Cambria Math" panose="02040503050406030204" pitchFamily="18" charset="0"/>
                        <a:ea typeface="Cambria Math" pitchFamily="18" charset="0"/>
                        <a:cs typeface="Times New Roman" pitchFamily="18" charset="0"/>
                      </a:rPr>
                      <m:t>−</m:t>
                    </m:r>
                  </m:oMath>
                </a14:m>
                <a:r>
                  <a:rPr lang="fr-FR" dirty="0" smtClean="0">
                    <a:ea typeface="Cambria Math" pitchFamily="18" charset="0"/>
                    <a:cs typeface="Times New Roman" pitchFamily="18" charset="0"/>
                  </a:rPr>
                  <a:t>  </a:t>
                </a:r>
                <a:r>
                  <a:rPr lang="fr-FR" dirty="0" smtClean="0"/>
                  <a:t>   » ;</a:t>
                </a:r>
              </a:p>
              <a:p>
                <a:pPr marL="514350" indent="-514350">
                  <a:lnSpc>
                    <a:spcPct val="160000"/>
                  </a:lnSpc>
                  <a:buFont typeface="+mj-lt"/>
                  <a:buAutoNum type="alphaLcParenR"/>
                </a:pPr>
                <a:r>
                  <a:rPr lang="fr-FR" dirty="0" smtClean="0"/>
                  <a:t>«  </a:t>
                </a:r>
                <a:r>
                  <a:rPr lang="fr-FR" i="1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x ≠ </a:t>
                </a:r>
                <a:r>
                  <a:rPr lang="fr-FR" dirty="0" smtClean="0">
                    <a:ea typeface="Cambria Math" pitchFamily="18" charset="0"/>
                    <a:cs typeface="Times New Roman" pitchFamily="18" charset="0"/>
                  </a:rPr>
                  <a:t>1 ou  </a:t>
                </a:r>
                <a:r>
                  <a:rPr lang="fr-FR" i="1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x</a:t>
                </a:r>
                <a:r>
                  <a:rPr lang="fr-FR" dirty="0" smtClean="0"/>
                  <a:t> </a:t>
                </a:r>
                <a:r>
                  <a:rPr lang="fr-FR" i="1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≠ </a:t>
                </a:r>
                <a14:m>
                  <m:oMath xmlns:m="http://schemas.openxmlformats.org/officeDocument/2006/math">
                    <m:r>
                      <a:rPr lang="fr-FR" i="1" dirty="0" smtClean="0">
                        <a:latin typeface="Cambria Math" panose="02040503050406030204" pitchFamily="18" charset="0"/>
                        <a:ea typeface="Cambria Math" pitchFamily="18" charset="0"/>
                        <a:cs typeface="Times New Roman" pitchFamily="18" charset="0"/>
                      </a:rPr>
                      <m:t>−</m:t>
                    </m:r>
                  </m:oMath>
                </a14:m>
                <a:r>
                  <a:rPr lang="fr-FR" dirty="0" smtClean="0">
                    <a:ea typeface="Cambria Math" pitchFamily="18" charset="0"/>
                    <a:cs typeface="Times New Roman" pitchFamily="18" charset="0"/>
                  </a:rPr>
                  <a:t>  </a:t>
                </a:r>
                <a:r>
                  <a:rPr lang="fr-FR" dirty="0" smtClean="0"/>
                  <a:t>   ».</a:t>
                </a:r>
              </a:p>
              <a:p>
                <a:pPr marL="514350" indent="-514350">
                  <a:buNone/>
                </a:pPr>
                <a:endParaRPr lang="fr-FR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78904" y="2276872"/>
                <a:ext cx="8265096" cy="3240360"/>
              </a:xfrm>
              <a:blipFill rotWithShape="1">
                <a:blip r:embed="rId2"/>
                <a:stretch>
                  <a:fillRect l="-1917" t="-282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3968" y="3501008"/>
            <a:ext cx="228600" cy="981075"/>
          </a:xfrm>
          <a:prstGeom prst="rect">
            <a:avLst/>
          </a:prstGeom>
          <a:noFill/>
        </p:spPr>
      </p:pic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14382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43400" y="4536157"/>
            <a:ext cx="228600" cy="981075"/>
          </a:xfrm>
          <a:prstGeom prst="rect">
            <a:avLst/>
          </a:prstGeom>
          <a:noFill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28317" y="2323728"/>
            <a:ext cx="371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557808"/>
            <a:ext cx="9144000" cy="1143000"/>
          </a:xfrm>
        </p:spPr>
        <p:txBody>
          <a:bodyPr>
            <a:normAutofit/>
          </a:bodyPr>
          <a:lstStyle/>
          <a:p>
            <a:r>
              <a:rPr lang="fr-FR" dirty="0" smtClean="0"/>
              <a:t>N° 9</a:t>
            </a:r>
            <a:endParaRPr lang="fr-FR" dirty="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14382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878904" y="2276872"/>
                <a:ext cx="8265096" cy="2548880"/>
              </a:xfrm>
            </p:spPr>
            <p:txBody>
              <a:bodyPr/>
              <a:lstStyle/>
              <a:p>
                <a:pPr>
                  <a:buNone/>
                </a:pPr>
                <a:r>
                  <a:rPr lang="fr-FR" dirty="0" smtClean="0"/>
                  <a:t>Soit </a:t>
                </a:r>
                <a:r>
                  <a:rPr lang="fr-FR" i="1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x</a:t>
                </a:r>
                <a:r>
                  <a:rPr lang="fr-FR" dirty="0" smtClean="0"/>
                  <a:t> un réel.</a:t>
                </a:r>
              </a:p>
              <a:p>
                <a:pPr>
                  <a:buNone/>
                </a:pPr>
                <a:r>
                  <a:rPr lang="fr-FR" dirty="0" smtClean="0"/>
                  <a:t>La négation de </a:t>
                </a:r>
                <a:r>
                  <a:rPr lang="fr-FR" b="1" dirty="0" smtClean="0"/>
                  <a:t>« </a:t>
                </a:r>
                <a:r>
                  <a:rPr lang="fr-FR" b="1" i="1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x</a:t>
                </a:r>
                <a:r>
                  <a:rPr lang="fr-FR" b="1" dirty="0" smtClean="0"/>
                  <a:t> </a:t>
                </a:r>
                <a14:m>
                  <m:oMath xmlns:m="http://schemas.openxmlformats.org/officeDocument/2006/math">
                    <m:r>
                      <a:rPr lang="fr-FR" b="1" i="1" dirty="0" smtClean="0">
                        <a:latin typeface="Cambria Math" panose="02040503050406030204" pitchFamily="18" charset="0"/>
                      </a:rPr>
                      <m:t>&lt;</m:t>
                    </m:r>
                  </m:oMath>
                </a14:m>
                <a:r>
                  <a:rPr lang="fr-FR" b="1" dirty="0" smtClean="0"/>
                  <a:t> 3 et </a:t>
                </a:r>
                <a:r>
                  <a:rPr lang="fr-FR" b="1" i="1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x</a:t>
                </a:r>
                <a:r>
                  <a:rPr lang="fr-FR" b="1" dirty="0" smtClean="0"/>
                  <a:t> </a:t>
                </a:r>
                <a14:m>
                  <m:oMath xmlns:m="http://schemas.openxmlformats.org/officeDocument/2006/math">
                    <m:r>
                      <a:rPr lang="fr-FR" b="1" i="1" dirty="0" smtClean="0">
                        <a:latin typeface="Cambria Math" panose="02040503050406030204" pitchFamily="18" charset="0"/>
                        <a:sym typeface="Symbol"/>
                      </a:rPr>
                      <m:t></m:t>
                    </m:r>
                  </m:oMath>
                </a14:m>
                <a:r>
                  <a:rPr lang="fr-FR" b="1" dirty="0" smtClean="0"/>
                  <a:t> </a:t>
                </a:r>
                <a14:m>
                  <m:oMath xmlns:m="http://schemas.openxmlformats.org/officeDocument/2006/math">
                    <m:r>
                      <a:rPr lang="fr-FR" b="1" i="1" dirty="0" smtClean="0"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fr-FR" b="1" dirty="0" smtClean="0"/>
                  <a:t>2 »</a:t>
                </a:r>
                <a:r>
                  <a:rPr lang="fr-FR" dirty="0" smtClean="0"/>
                  <a:t> est :</a:t>
                </a:r>
              </a:p>
              <a:p>
                <a:pPr marL="514350" indent="-514350">
                  <a:buFont typeface="+mj-lt"/>
                  <a:buAutoNum type="alphaLcParenR"/>
                </a:pPr>
                <a:r>
                  <a:rPr lang="fr-FR" dirty="0" smtClean="0"/>
                  <a:t>« </a:t>
                </a:r>
                <a:r>
                  <a:rPr lang="fr-FR" i="1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x</a:t>
                </a:r>
                <a:r>
                  <a:rPr lang="fr-FR" dirty="0" smtClean="0"/>
                  <a:t> </a:t>
                </a:r>
                <a:r>
                  <a:rPr lang="fr-FR" b="1" dirty="0" smtClean="0">
                    <a:sym typeface="Symbol"/>
                  </a:rPr>
                  <a:t></a:t>
                </a:r>
                <a:r>
                  <a:rPr lang="fr-FR" dirty="0" smtClean="0"/>
                  <a:t> 3 et  </a:t>
                </a:r>
                <a:r>
                  <a:rPr lang="fr-FR" i="1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x</a:t>
                </a:r>
                <a:r>
                  <a:rPr lang="fr-FR" dirty="0" smtClean="0"/>
                  <a:t> </a:t>
                </a:r>
                <a14:m>
                  <m:oMath xmlns:m="http://schemas.openxmlformats.org/officeDocument/2006/math">
                    <m:r>
                      <a:rPr lang="fr-FR" i="1" dirty="0" smtClean="0">
                        <a:latin typeface="Cambria Math" panose="02040503050406030204" pitchFamily="18" charset="0"/>
                      </a:rPr>
                      <m:t>&lt;</m:t>
                    </m:r>
                  </m:oMath>
                </a14:m>
                <a:r>
                  <a:rPr lang="fr-FR" dirty="0" smtClean="0"/>
                  <a:t> </a:t>
                </a:r>
                <a14:m>
                  <m:oMath xmlns:m="http://schemas.openxmlformats.org/officeDocument/2006/math">
                    <m:r>
                      <a:rPr lang="fr-FR" i="1" dirty="0" smtClean="0"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fr-FR" dirty="0" smtClean="0"/>
                  <a:t>2 » ;</a:t>
                </a:r>
              </a:p>
              <a:p>
                <a:pPr marL="514350" indent="-514350">
                  <a:buFont typeface="+mj-lt"/>
                  <a:buAutoNum type="alphaLcParenR"/>
                </a:pPr>
                <a:r>
                  <a:rPr lang="fr-FR" dirty="0" smtClean="0"/>
                  <a:t>« </a:t>
                </a:r>
                <a:r>
                  <a:rPr lang="fr-FR" i="1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x</a:t>
                </a:r>
                <a:r>
                  <a:rPr lang="fr-FR" dirty="0" smtClean="0"/>
                  <a:t> </a:t>
                </a:r>
                <a:r>
                  <a:rPr lang="fr-FR" b="1" dirty="0" smtClean="0">
                    <a:sym typeface="Symbol"/>
                  </a:rPr>
                  <a:t></a:t>
                </a:r>
                <a:r>
                  <a:rPr lang="fr-FR" dirty="0" smtClean="0"/>
                  <a:t> 3 ou  </a:t>
                </a:r>
                <a:r>
                  <a:rPr lang="fr-FR" i="1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x</a:t>
                </a:r>
                <a:r>
                  <a:rPr lang="fr-FR" dirty="0" smtClean="0"/>
                  <a:t> </a:t>
                </a:r>
                <a14:m>
                  <m:oMath xmlns:m="http://schemas.openxmlformats.org/officeDocument/2006/math">
                    <m:r>
                      <a:rPr lang="fr-FR" i="1" dirty="0" smtClean="0">
                        <a:latin typeface="Cambria Math" panose="02040503050406030204" pitchFamily="18" charset="0"/>
                      </a:rPr>
                      <m:t>&lt;−</m:t>
                    </m:r>
                  </m:oMath>
                </a14:m>
                <a:r>
                  <a:rPr lang="fr-FR" dirty="0" smtClean="0"/>
                  <a:t>2 ».</a:t>
                </a:r>
              </a:p>
            </p:txBody>
          </p:sp>
        </mc:Choice>
        <mc:Fallback xmlns="">
          <p:sp>
            <p:nvSpPr>
              <p:cNvPr id="8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78904" y="2276872"/>
                <a:ext cx="8265096" cy="2548880"/>
              </a:xfrm>
              <a:blipFill rotWithShape="1">
                <a:blip r:embed="rId2"/>
                <a:stretch>
                  <a:fillRect l="-1917" t="-358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557808"/>
            <a:ext cx="9144000" cy="1143000"/>
          </a:xfrm>
        </p:spPr>
        <p:txBody>
          <a:bodyPr>
            <a:normAutofit/>
          </a:bodyPr>
          <a:lstStyle/>
          <a:p>
            <a:r>
              <a:rPr lang="fr-FR" dirty="0" smtClean="0"/>
              <a:t>N° 10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878904" y="2276872"/>
                <a:ext cx="8265096" cy="2808312"/>
              </a:xfrm>
            </p:spPr>
            <p:txBody>
              <a:bodyPr>
                <a:normAutofit/>
              </a:bodyPr>
              <a:lstStyle/>
              <a:p>
                <a:pPr>
                  <a:buNone/>
                </a:pPr>
                <a:r>
                  <a:rPr lang="fr-FR" dirty="0" smtClean="0"/>
                  <a:t>Soit </a:t>
                </a:r>
                <a:r>
                  <a:rPr lang="fr-FR" i="1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x</a:t>
                </a:r>
                <a:r>
                  <a:rPr lang="fr-FR" dirty="0" smtClean="0"/>
                  <a:t> et </a:t>
                </a:r>
                <a:r>
                  <a:rPr lang="fr-FR" i="1" dirty="0" smtClean="0">
                    <a:latin typeface="Times New Roman" pitchFamily="18" charset="0"/>
                    <a:cs typeface="Times New Roman" pitchFamily="18" charset="0"/>
                  </a:rPr>
                  <a:t>y</a:t>
                </a:r>
                <a:r>
                  <a:rPr lang="fr-FR" dirty="0" smtClean="0"/>
                  <a:t> deux réels.</a:t>
                </a:r>
              </a:p>
              <a:p>
                <a:pPr>
                  <a:buNone/>
                </a:pPr>
                <a:r>
                  <a:rPr lang="fr-FR" dirty="0" smtClean="0"/>
                  <a:t>La négation de </a:t>
                </a:r>
                <a:r>
                  <a:rPr lang="fr-FR" b="1" dirty="0" smtClean="0"/>
                  <a:t>« </a:t>
                </a:r>
                <a:r>
                  <a:rPr lang="fr-FR" b="1" i="1" dirty="0" err="1" smtClean="0">
                    <a:latin typeface="Times New Roman" pitchFamily="18" charset="0"/>
                    <a:cs typeface="Times New Roman" pitchFamily="18" charset="0"/>
                  </a:rPr>
                  <a:t>xy</a:t>
                </a:r>
                <a:r>
                  <a:rPr lang="fr-FR" b="1" i="1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fr-FR" b="1" i="1" dirty="0" smtClean="0">
                        <a:latin typeface="Cambria Math" panose="02040503050406030204" pitchFamily="18" charset="0"/>
                        <a:cs typeface="Times New Roman" pitchFamily="18" charset="0"/>
                      </a:rPr>
                      <m:t>&lt;</m:t>
                    </m:r>
                  </m:oMath>
                </a14:m>
                <a:r>
                  <a:rPr lang="fr-FR" b="1" i="1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fr-FR" b="1" dirty="0" smtClean="0">
                    <a:latin typeface="+mj-lt"/>
                    <a:cs typeface="Times New Roman" pitchFamily="18" charset="0"/>
                  </a:rPr>
                  <a:t>0 </a:t>
                </a:r>
                <a:r>
                  <a:rPr lang="fr-FR" b="1" dirty="0" smtClean="0"/>
                  <a:t>» </a:t>
                </a:r>
                <a:r>
                  <a:rPr lang="fr-FR" dirty="0" smtClean="0"/>
                  <a:t>est :</a:t>
                </a:r>
              </a:p>
              <a:p>
                <a:pPr marL="514350" indent="-514350">
                  <a:buFont typeface="+mj-lt"/>
                  <a:buAutoNum type="alphaLcParenR"/>
                </a:pPr>
                <a:r>
                  <a:rPr lang="fr-FR" dirty="0" smtClean="0"/>
                  <a:t>« (</a:t>
                </a:r>
                <a:r>
                  <a:rPr lang="fr-FR" i="1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x</a:t>
                </a:r>
                <a:r>
                  <a:rPr lang="fr-FR" dirty="0" smtClean="0">
                    <a:sym typeface="Nombre"/>
                  </a:rPr>
                  <a:t> </a:t>
                </a:r>
                <a:r>
                  <a:rPr lang="fr-FR" dirty="0" smtClean="0">
                    <a:sym typeface="Symbol"/>
                  </a:rPr>
                  <a:t></a:t>
                </a:r>
                <a:r>
                  <a:rPr lang="fr-FR" dirty="0" smtClean="0">
                    <a:sym typeface="Nombre"/>
                  </a:rPr>
                  <a:t> </a:t>
                </a:r>
                <a:r>
                  <a:rPr lang="fr-FR" dirty="0" smtClean="0">
                    <a:latin typeface="+mj-lt"/>
                    <a:cs typeface="Times New Roman" pitchFamily="18" charset="0"/>
                  </a:rPr>
                  <a:t>0</a:t>
                </a:r>
                <a:r>
                  <a:rPr lang="fr-FR" dirty="0" smtClean="0">
                    <a:sym typeface="Nombre"/>
                  </a:rPr>
                  <a:t> et </a:t>
                </a:r>
                <a:r>
                  <a:rPr lang="fr-FR" i="1" dirty="0" smtClean="0">
                    <a:latin typeface="Times New Roman" pitchFamily="18" charset="0"/>
                    <a:cs typeface="Times New Roman" pitchFamily="18" charset="0"/>
                  </a:rPr>
                  <a:t>y</a:t>
                </a:r>
                <a:r>
                  <a:rPr lang="fr-FR" dirty="0" smtClean="0">
                    <a:sym typeface="Nombre"/>
                  </a:rPr>
                  <a:t> </a:t>
                </a:r>
                <a:r>
                  <a:rPr lang="fr-FR" dirty="0" smtClean="0">
                    <a:sym typeface="Symbol"/>
                  </a:rPr>
                  <a:t></a:t>
                </a:r>
                <a:r>
                  <a:rPr lang="fr-FR" dirty="0" smtClean="0">
                    <a:sym typeface="Nombre"/>
                  </a:rPr>
                  <a:t> </a:t>
                </a:r>
                <a:r>
                  <a:rPr lang="fr-FR" dirty="0" smtClean="0">
                    <a:cs typeface="Times New Roman" pitchFamily="18" charset="0"/>
                  </a:rPr>
                  <a:t>0</a:t>
                </a:r>
                <a:r>
                  <a:rPr lang="fr-FR" dirty="0" smtClean="0">
                    <a:sym typeface="Nombre"/>
                  </a:rPr>
                  <a:t> )  ou  ( </a:t>
                </a:r>
                <a:r>
                  <a:rPr lang="fr-FR" i="1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x</a:t>
                </a:r>
                <a:r>
                  <a:rPr lang="fr-FR" dirty="0" smtClean="0">
                    <a:sym typeface="Nombre"/>
                  </a:rPr>
                  <a:t> </a:t>
                </a:r>
                <a:r>
                  <a:rPr lang="fr-FR" dirty="0" smtClean="0">
                    <a:sym typeface="Symbol"/>
                  </a:rPr>
                  <a:t></a:t>
                </a:r>
                <a:r>
                  <a:rPr lang="fr-FR" dirty="0" smtClean="0">
                    <a:sym typeface="Nombre"/>
                  </a:rPr>
                  <a:t> </a:t>
                </a:r>
                <a:r>
                  <a:rPr lang="fr-FR" dirty="0" smtClean="0">
                    <a:cs typeface="Times New Roman" pitchFamily="18" charset="0"/>
                  </a:rPr>
                  <a:t>0</a:t>
                </a:r>
                <a:r>
                  <a:rPr lang="fr-FR" dirty="0" smtClean="0">
                    <a:sym typeface="Nombre"/>
                  </a:rPr>
                  <a:t> et </a:t>
                </a:r>
                <a:r>
                  <a:rPr lang="fr-FR" i="1" dirty="0" smtClean="0">
                    <a:latin typeface="Times New Roman" pitchFamily="18" charset="0"/>
                    <a:cs typeface="Times New Roman" pitchFamily="18" charset="0"/>
                  </a:rPr>
                  <a:t>y</a:t>
                </a:r>
                <a:r>
                  <a:rPr lang="fr-FR" dirty="0" smtClean="0">
                    <a:sym typeface="Nombre"/>
                  </a:rPr>
                  <a:t> </a:t>
                </a:r>
                <a:r>
                  <a:rPr lang="fr-FR" dirty="0" smtClean="0">
                    <a:sym typeface="Symbol"/>
                  </a:rPr>
                  <a:t></a:t>
                </a:r>
                <a:r>
                  <a:rPr lang="fr-FR" dirty="0" smtClean="0">
                    <a:sym typeface="Nombre"/>
                  </a:rPr>
                  <a:t> </a:t>
                </a:r>
                <a:r>
                  <a:rPr lang="fr-FR" dirty="0" smtClean="0">
                    <a:cs typeface="Times New Roman" pitchFamily="18" charset="0"/>
                  </a:rPr>
                  <a:t>0 )</a:t>
                </a:r>
                <a:r>
                  <a:rPr lang="fr-FR" dirty="0" smtClean="0">
                    <a:sym typeface="Nombre"/>
                  </a:rPr>
                  <a:t> </a:t>
                </a:r>
                <a:r>
                  <a:rPr lang="fr-FR" dirty="0" smtClean="0"/>
                  <a:t>» ;</a:t>
                </a:r>
              </a:p>
              <a:p>
                <a:pPr marL="514350" indent="-514350">
                  <a:lnSpc>
                    <a:spcPct val="160000"/>
                  </a:lnSpc>
                  <a:buFont typeface="+mj-lt"/>
                  <a:buAutoNum type="alphaLcParenR"/>
                </a:pPr>
                <a:r>
                  <a:rPr lang="fr-FR" dirty="0" smtClean="0"/>
                  <a:t>« </a:t>
                </a:r>
                <a:r>
                  <a:rPr lang="fr-FR" i="1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x</a:t>
                </a:r>
                <a:r>
                  <a:rPr lang="fr-FR" dirty="0" smtClean="0">
                    <a:sym typeface="Nombre"/>
                  </a:rPr>
                  <a:t> </a:t>
                </a:r>
                <a:r>
                  <a:rPr lang="fr-FR" dirty="0" smtClean="0">
                    <a:sym typeface="Symbol"/>
                  </a:rPr>
                  <a:t></a:t>
                </a:r>
                <a:r>
                  <a:rPr lang="fr-FR" dirty="0" smtClean="0">
                    <a:sym typeface="Nombre"/>
                  </a:rPr>
                  <a:t> </a:t>
                </a:r>
                <a:r>
                  <a:rPr lang="fr-FR" dirty="0" smtClean="0">
                    <a:cs typeface="Times New Roman" pitchFamily="18" charset="0"/>
                  </a:rPr>
                  <a:t>0 </a:t>
                </a:r>
                <a:r>
                  <a:rPr lang="fr-FR" dirty="0" smtClean="0">
                    <a:sym typeface="Nombre"/>
                  </a:rPr>
                  <a:t> et  </a:t>
                </a:r>
                <a:r>
                  <a:rPr lang="fr-FR" i="1" dirty="0" smtClean="0">
                    <a:latin typeface="Times New Roman" pitchFamily="18" charset="0"/>
                    <a:cs typeface="Times New Roman" pitchFamily="18" charset="0"/>
                  </a:rPr>
                  <a:t>y</a:t>
                </a:r>
                <a:r>
                  <a:rPr lang="fr-FR" dirty="0" smtClean="0">
                    <a:sym typeface="Nombre"/>
                  </a:rPr>
                  <a:t> </a:t>
                </a:r>
                <a:r>
                  <a:rPr lang="fr-FR" dirty="0" smtClean="0">
                    <a:sym typeface="Symbol"/>
                  </a:rPr>
                  <a:t></a:t>
                </a:r>
                <a:r>
                  <a:rPr lang="fr-FR" dirty="0" smtClean="0">
                    <a:sym typeface="Nombre"/>
                  </a:rPr>
                  <a:t> </a:t>
                </a:r>
                <a:r>
                  <a:rPr lang="fr-FR" dirty="0" smtClean="0">
                    <a:cs typeface="Times New Roman" pitchFamily="18" charset="0"/>
                  </a:rPr>
                  <a:t>0</a:t>
                </a:r>
                <a:r>
                  <a:rPr lang="fr-FR" dirty="0" smtClean="0">
                    <a:sym typeface="Nombre"/>
                  </a:rPr>
                  <a:t> </a:t>
                </a:r>
                <a:r>
                  <a:rPr lang="fr-FR" dirty="0" smtClean="0"/>
                  <a:t>».</a:t>
                </a: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78904" y="2276872"/>
                <a:ext cx="8265096" cy="2808312"/>
              </a:xfrm>
              <a:blipFill rotWithShape="1">
                <a:blip r:embed="rId2"/>
                <a:stretch>
                  <a:fillRect l="-1917" t="-326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14382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276872"/>
            <a:ext cx="9144000" cy="1470025"/>
          </a:xfrm>
        </p:spPr>
        <p:txBody>
          <a:bodyPr>
            <a:normAutofit/>
          </a:bodyPr>
          <a:lstStyle/>
          <a:p>
            <a:r>
              <a:rPr lang="fr-FR" sz="7200" dirty="0" smtClean="0"/>
              <a:t>C</a:t>
            </a:r>
            <a:r>
              <a:rPr lang="fr-FR" sz="7200" cap="small" dirty="0" smtClean="0"/>
              <a:t>orrection</a:t>
            </a:r>
            <a:endParaRPr lang="fr-FR" sz="7200" cap="smal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485800"/>
            <a:ext cx="9144000" cy="1143000"/>
          </a:xfrm>
        </p:spPr>
        <p:txBody>
          <a:bodyPr>
            <a:normAutofit/>
          </a:bodyPr>
          <a:lstStyle/>
          <a:p>
            <a:r>
              <a:rPr lang="fr-FR" dirty="0" smtClean="0"/>
              <a:t>N° 1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878904" y="2276872"/>
                <a:ext cx="8265096" cy="2836912"/>
              </a:xfrm>
            </p:spPr>
            <p:txBody>
              <a:bodyPr/>
              <a:lstStyle/>
              <a:p>
                <a:pPr>
                  <a:buNone/>
                </a:pPr>
                <a:r>
                  <a:rPr lang="fr-FR" dirty="0" smtClean="0"/>
                  <a:t>Soit </a:t>
                </a:r>
                <a:r>
                  <a:rPr lang="fr-FR" i="1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x</a:t>
                </a:r>
                <a:r>
                  <a:rPr lang="fr-FR" dirty="0" smtClean="0"/>
                  <a:t> un réel.</a:t>
                </a:r>
              </a:p>
              <a:p>
                <a:pPr>
                  <a:buNone/>
                </a:pPr>
                <a:r>
                  <a:rPr lang="fr-FR" dirty="0" smtClean="0"/>
                  <a:t>La négation de </a:t>
                </a:r>
                <a:r>
                  <a:rPr lang="fr-FR" b="1" dirty="0" smtClean="0"/>
                  <a:t>« </a:t>
                </a:r>
                <a:r>
                  <a:rPr lang="fr-FR" b="1" i="1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x</a:t>
                </a:r>
                <a:r>
                  <a:rPr lang="fr-FR" b="1" dirty="0" smtClean="0"/>
                  <a:t> </a:t>
                </a:r>
                <a14:m>
                  <m:oMath xmlns:m="http://schemas.openxmlformats.org/officeDocument/2006/math">
                    <m:r>
                      <a:rPr lang="fr-FR" b="1" i="1" dirty="0" smtClean="0">
                        <a:latin typeface="Cambria Math" panose="02040503050406030204" pitchFamily="18" charset="0"/>
                      </a:rPr>
                      <m:t>&gt;</m:t>
                    </m:r>
                  </m:oMath>
                </a14:m>
                <a:r>
                  <a:rPr lang="fr-FR" b="1" dirty="0" smtClean="0"/>
                  <a:t> 0 »  </a:t>
                </a:r>
                <a:r>
                  <a:rPr lang="fr-FR" dirty="0" smtClean="0"/>
                  <a:t>est :</a:t>
                </a:r>
              </a:p>
              <a:p>
                <a:pPr marL="514350" indent="-514350">
                  <a:buFont typeface="+mj-lt"/>
                  <a:buAutoNum type="alphaLcParenR"/>
                </a:pPr>
                <a:r>
                  <a:rPr lang="fr-FR" dirty="0" smtClean="0"/>
                  <a:t>«</a:t>
                </a:r>
                <a:r>
                  <a:rPr lang="fr-FR" i="1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 x</a:t>
                </a:r>
                <a:r>
                  <a:rPr lang="fr-FR" dirty="0" smtClean="0"/>
                  <a:t> </a:t>
                </a:r>
                <a14:m>
                  <m:oMath xmlns:m="http://schemas.openxmlformats.org/officeDocument/2006/math">
                    <m:r>
                      <a:rPr lang="fr-FR" i="1" dirty="0" smtClean="0">
                        <a:latin typeface="Cambria Math" panose="02040503050406030204" pitchFamily="18" charset="0"/>
                      </a:rPr>
                      <m:t>&lt;</m:t>
                    </m:r>
                  </m:oMath>
                </a14:m>
                <a:r>
                  <a:rPr lang="fr-FR" dirty="0" smtClean="0"/>
                  <a:t> 0 » ;</a:t>
                </a:r>
              </a:p>
              <a:p>
                <a:pPr marL="514350" indent="-514350">
                  <a:buFont typeface="+mj-lt"/>
                  <a:buAutoNum type="alphaLcParenR"/>
                </a:pPr>
                <a:r>
                  <a:rPr lang="fr-FR" dirty="0" smtClean="0"/>
                  <a:t>« </a:t>
                </a:r>
                <a:r>
                  <a:rPr lang="fr-FR" i="1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x</a:t>
                </a:r>
                <a:r>
                  <a:rPr lang="fr-FR" dirty="0" smtClean="0"/>
                  <a:t> </a:t>
                </a:r>
                <a:r>
                  <a:rPr lang="fr-FR" dirty="0" smtClean="0">
                    <a:sym typeface="Symbol"/>
                  </a:rPr>
                  <a:t></a:t>
                </a:r>
                <a:r>
                  <a:rPr lang="fr-FR" dirty="0" smtClean="0"/>
                  <a:t> 0 ».</a:t>
                </a: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78904" y="2276872"/>
                <a:ext cx="8265096" cy="2836912"/>
              </a:xfrm>
              <a:blipFill rotWithShape="1">
                <a:blip r:embed="rId2"/>
                <a:stretch>
                  <a:fillRect l="-1917" t="-322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Ellipse 3"/>
          <p:cNvSpPr/>
          <p:nvPr/>
        </p:nvSpPr>
        <p:spPr>
          <a:xfrm>
            <a:off x="611560" y="4005064"/>
            <a:ext cx="2520280" cy="648072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476672"/>
            <a:ext cx="9144000" cy="1143000"/>
          </a:xfrm>
        </p:spPr>
        <p:txBody>
          <a:bodyPr>
            <a:normAutofit/>
          </a:bodyPr>
          <a:lstStyle/>
          <a:p>
            <a:r>
              <a:rPr lang="fr-FR" dirty="0" smtClean="0"/>
              <a:t>N° 2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78904" y="2276872"/>
            <a:ext cx="8265096" cy="2836912"/>
          </a:xfrm>
        </p:spPr>
        <p:txBody>
          <a:bodyPr/>
          <a:lstStyle/>
          <a:p>
            <a:pPr>
              <a:buNone/>
            </a:pPr>
            <a:r>
              <a:rPr lang="fr-FR" dirty="0" smtClean="0"/>
              <a:t>Soit </a:t>
            </a:r>
            <a:r>
              <a:rPr lang="fr-FR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n</a:t>
            </a:r>
            <a:r>
              <a:rPr lang="fr-FR" dirty="0" smtClean="0"/>
              <a:t> un entier naturel.</a:t>
            </a:r>
          </a:p>
          <a:p>
            <a:pPr>
              <a:buNone/>
            </a:pPr>
            <a:r>
              <a:rPr lang="fr-FR" dirty="0" smtClean="0"/>
              <a:t>La négation de </a:t>
            </a:r>
            <a:r>
              <a:rPr lang="fr-FR" b="1" dirty="0" smtClean="0"/>
              <a:t>« </a:t>
            </a:r>
            <a:r>
              <a:rPr lang="fr-FR" b="1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n</a:t>
            </a:r>
            <a:r>
              <a:rPr lang="fr-FR" b="1" dirty="0" smtClean="0"/>
              <a:t> </a:t>
            </a:r>
            <a:r>
              <a:rPr lang="fr-FR" dirty="0" smtClean="0">
                <a:sym typeface="Symbol"/>
              </a:rPr>
              <a:t></a:t>
            </a:r>
            <a:r>
              <a:rPr lang="fr-FR" b="1" dirty="0" smtClean="0"/>
              <a:t> 2 »  </a:t>
            </a:r>
            <a:r>
              <a:rPr lang="fr-FR" dirty="0" smtClean="0"/>
              <a:t>est :</a:t>
            </a:r>
          </a:p>
          <a:p>
            <a:pPr marL="514350" indent="-514350">
              <a:buFont typeface="+mj-lt"/>
              <a:buAutoNum type="alphaLcParenR"/>
            </a:pPr>
            <a:r>
              <a:rPr lang="fr-FR" dirty="0" smtClean="0"/>
              <a:t>«</a:t>
            </a:r>
            <a:r>
              <a:rPr lang="fr-FR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 n</a:t>
            </a:r>
            <a:r>
              <a:rPr lang="fr-FR" dirty="0" smtClean="0"/>
              <a:t> </a:t>
            </a:r>
            <a:r>
              <a:rPr lang="fr-FR" dirty="0" smtClean="0">
                <a:sym typeface="Symbol"/>
              </a:rPr>
              <a:t> 2</a:t>
            </a:r>
            <a:r>
              <a:rPr lang="fr-FR" dirty="0" smtClean="0"/>
              <a:t> » ;</a:t>
            </a:r>
          </a:p>
          <a:p>
            <a:pPr marL="514350" indent="-514350">
              <a:buFont typeface="+mj-lt"/>
              <a:buAutoNum type="alphaLcParenR"/>
            </a:pPr>
            <a:r>
              <a:rPr lang="fr-FR" dirty="0" smtClean="0"/>
              <a:t>« </a:t>
            </a:r>
            <a:r>
              <a:rPr lang="fr-FR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n</a:t>
            </a:r>
            <a:r>
              <a:rPr lang="fr-FR" dirty="0" smtClean="0"/>
              <a:t> </a:t>
            </a:r>
            <a:r>
              <a:rPr lang="fr-FR" dirty="0" smtClean="0">
                <a:sym typeface="Symbol"/>
              </a:rPr>
              <a:t></a:t>
            </a:r>
            <a:r>
              <a:rPr lang="fr-FR" dirty="0" smtClean="0"/>
              <a:t> 3 ».</a:t>
            </a:r>
          </a:p>
        </p:txBody>
      </p:sp>
      <p:sp>
        <p:nvSpPr>
          <p:cNvPr id="4" name="Ellipse 3"/>
          <p:cNvSpPr/>
          <p:nvPr/>
        </p:nvSpPr>
        <p:spPr>
          <a:xfrm>
            <a:off x="611560" y="4005064"/>
            <a:ext cx="2520280" cy="648072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476672"/>
            <a:ext cx="9144000" cy="1143000"/>
          </a:xfrm>
        </p:spPr>
        <p:txBody>
          <a:bodyPr>
            <a:normAutofit/>
          </a:bodyPr>
          <a:lstStyle/>
          <a:p>
            <a:r>
              <a:rPr lang="fr-FR" dirty="0" smtClean="0"/>
              <a:t>N° 3</a:t>
            </a:r>
            <a:endParaRPr lang="fr-FR" dirty="0"/>
          </a:p>
        </p:txBody>
      </p:sp>
      <p:sp>
        <p:nvSpPr>
          <p:cNvPr id="4" name="Ellipse 3"/>
          <p:cNvSpPr/>
          <p:nvPr/>
        </p:nvSpPr>
        <p:spPr>
          <a:xfrm>
            <a:off x="611560" y="4005064"/>
            <a:ext cx="4320480" cy="648072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du contenu 2"/>
          <p:cNvSpPr txBox="1">
            <a:spLocks/>
          </p:cNvSpPr>
          <p:nvPr/>
        </p:nvSpPr>
        <p:spPr>
          <a:xfrm>
            <a:off x="878904" y="2276872"/>
            <a:ext cx="8265096" cy="25488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Soit </a:t>
            </a:r>
            <a:r>
              <a:rPr kumimoji="0" lang="fr-FR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n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un entier.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 négation de </a:t>
            </a:r>
            <a: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 </a:t>
            </a:r>
            <a:r>
              <a:rPr kumimoji="0" lang="fr-FR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n </a:t>
            </a:r>
            <a: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est pair</a:t>
            </a:r>
            <a: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»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est :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lphaLcParenR"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 </a:t>
            </a:r>
            <a:r>
              <a:rPr kumimoji="0" lang="fr-FR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n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est un multiple de 3 » ;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lphaLcParenR"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 </a:t>
            </a:r>
            <a:r>
              <a:rPr kumimoji="0" lang="fr-FR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n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est  impair ».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557808"/>
            <a:ext cx="9144000" cy="1143000"/>
          </a:xfrm>
        </p:spPr>
        <p:txBody>
          <a:bodyPr>
            <a:normAutofit/>
          </a:bodyPr>
          <a:lstStyle/>
          <a:p>
            <a:r>
              <a:rPr lang="fr-FR" dirty="0" smtClean="0"/>
              <a:t>N° 4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878904" y="2276872"/>
                <a:ext cx="8265096" cy="2620888"/>
              </a:xfrm>
            </p:spPr>
            <p:txBody>
              <a:bodyPr>
                <a:normAutofit/>
              </a:bodyPr>
              <a:lstStyle/>
              <a:p>
                <a:pPr>
                  <a:buNone/>
                </a:pPr>
                <a:r>
                  <a:rPr lang="fr-FR" dirty="0" smtClean="0"/>
                  <a:t>Soit </a:t>
                </a:r>
                <a:r>
                  <a:rPr lang="fr-FR" i="1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x</a:t>
                </a:r>
                <a:r>
                  <a:rPr lang="fr-FR" dirty="0" smtClean="0"/>
                  <a:t> un réel.</a:t>
                </a:r>
              </a:p>
              <a:p>
                <a:pPr>
                  <a:buNone/>
                </a:pPr>
                <a:r>
                  <a:rPr lang="fr-FR" dirty="0" smtClean="0"/>
                  <a:t>La négation de </a:t>
                </a:r>
                <a:r>
                  <a:rPr lang="fr-FR" b="1" dirty="0" smtClean="0"/>
                  <a:t>« </a:t>
                </a:r>
                <a:r>
                  <a:rPr lang="fr-FR" b="1" i="1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x</a:t>
                </a:r>
                <a:r>
                  <a:rPr lang="fr-FR" b="1" dirty="0" smtClean="0"/>
                  <a:t> </a:t>
                </a:r>
                <a14:m>
                  <m:oMath xmlns:m="http://schemas.openxmlformats.org/officeDocument/2006/math">
                    <m:r>
                      <a:rPr lang="fr-FR" b="1" i="1" dirty="0" smtClean="0">
                        <a:latin typeface="Cambria Math" panose="02040503050406030204" pitchFamily="18" charset="0"/>
                      </a:rPr>
                      <m:t>&gt;</m:t>
                    </m:r>
                  </m:oMath>
                </a14:m>
                <a:r>
                  <a:rPr lang="fr-FR" b="1" dirty="0" smtClean="0"/>
                  <a:t> 7 ou </a:t>
                </a:r>
                <a:r>
                  <a:rPr lang="fr-FR" b="1" i="1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x</a:t>
                </a:r>
                <a:r>
                  <a:rPr lang="fr-FR" b="1" dirty="0" smtClean="0"/>
                  <a:t> </a:t>
                </a:r>
                <a:r>
                  <a:rPr lang="fr-FR" dirty="0" smtClean="0">
                    <a:sym typeface="Symbol"/>
                  </a:rPr>
                  <a:t></a:t>
                </a:r>
                <a:r>
                  <a:rPr lang="fr-FR" b="1" dirty="0" smtClean="0"/>
                  <a:t> 4 » </a:t>
                </a:r>
                <a:r>
                  <a:rPr lang="fr-FR" dirty="0" smtClean="0"/>
                  <a:t>est :</a:t>
                </a:r>
              </a:p>
              <a:p>
                <a:pPr marL="514350" indent="-514350">
                  <a:buFont typeface="+mj-lt"/>
                  <a:buAutoNum type="alphaLcParenR"/>
                </a:pPr>
                <a:r>
                  <a:rPr lang="fr-FR" dirty="0" smtClean="0"/>
                  <a:t>« </a:t>
                </a:r>
                <a:r>
                  <a:rPr lang="fr-FR" i="1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x</a:t>
                </a:r>
                <a:r>
                  <a:rPr lang="fr-FR" dirty="0" smtClean="0"/>
                  <a:t> </a:t>
                </a:r>
                <a:r>
                  <a:rPr lang="fr-FR" dirty="0" smtClean="0">
                    <a:sym typeface="Symbol"/>
                  </a:rPr>
                  <a:t></a:t>
                </a:r>
                <a:r>
                  <a:rPr lang="fr-FR" dirty="0" smtClean="0"/>
                  <a:t> 7 ou  </a:t>
                </a:r>
                <a:r>
                  <a:rPr lang="fr-FR" i="1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x</a:t>
                </a:r>
                <a:r>
                  <a:rPr lang="fr-FR" dirty="0" smtClean="0"/>
                  <a:t> </a:t>
                </a:r>
                <a14:m>
                  <m:oMath xmlns:m="http://schemas.openxmlformats.org/officeDocument/2006/math">
                    <m:r>
                      <a:rPr lang="fr-FR" i="1" dirty="0" smtClean="0">
                        <a:latin typeface="Cambria Math" panose="02040503050406030204" pitchFamily="18" charset="0"/>
                      </a:rPr>
                      <m:t>&gt;</m:t>
                    </m:r>
                  </m:oMath>
                </a14:m>
                <a:r>
                  <a:rPr lang="fr-FR" dirty="0" smtClean="0"/>
                  <a:t> 4 » ;</a:t>
                </a:r>
              </a:p>
              <a:p>
                <a:pPr marL="514350" indent="-514350">
                  <a:buFont typeface="+mj-lt"/>
                  <a:buAutoNum type="alphaLcParenR"/>
                </a:pPr>
                <a:r>
                  <a:rPr lang="fr-FR" dirty="0" smtClean="0"/>
                  <a:t>« </a:t>
                </a:r>
                <a:r>
                  <a:rPr lang="fr-FR" i="1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x</a:t>
                </a:r>
                <a:r>
                  <a:rPr lang="fr-FR" dirty="0" smtClean="0"/>
                  <a:t> </a:t>
                </a:r>
                <a:r>
                  <a:rPr lang="fr-FR" dirty="0" smtClean="0">
                    <a:sym typeface="Symbol"/>
                  </a:rPr>
                  <a:t></a:t>
                </a:r>
                <a:r>
                  <a:rPr lang="fr-FR" dirty="0" smtClean="0"/>
                  <a:t> 7 et  </a:t>
                </a:r>
                <a:r>
                  <a:rPr lang="fr-FR" i="1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x</a:t>
                </a:r>
                <a:r>
                  <a:rPr lang="fr-FR" dirty="0" smtClean="0"/>
                  <a:t> </a:t>
                </a:r>
                <a14:m>
                  <m:oMath xmlns:m="http://schemas.openxmlformats.org/officeDocument/2006/math">
                    <m:r>
                      <a:rPr lang="fr-FR" i="1" dirty="0" smtClean="0">
                        <a:latin typeface="Cambria Math" panose="02040503050406030204" pitchFamily="18" charset="0"/>
                      </a:rPr>
                      <m:t>&gt;</m:t>
                    </m:r>
                  </m:oMath>
                </a14:m>
                <a:r>
                  <a:rPr lang="fr-FR" dirty="0" smtClean="0"/>
                  <a:t> 4 ».</a:t>
                </a:r>
              </a:p>
              <a:p>
                <a:pPr marL="514350" indent="-514350">
                  <a:buFont typeface="+mj-lt"/>
                  <a:buAutoNum type="alphaLcParenR"/>
                </a:pPr>
                <a:endParaRPr lang="fr-FR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78904" y="2276872"/>
                <a:ext cx="8265096" cy="2620888"/>
              </a:xfrm>
              <a:blipFill rotWithShape="1">
                <a:blip r:embed="rId2"/>
                <a:stretch>
                  <a:fillRect l="-1917" t="-349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Ellipse 3"/>
          <p:cNvSpPr/>
          <p:nvPr/>
        </p:nvSpPr>
        <p:spPr>
          <a:xfrm>
            <a:off x="611560" y="4005064"/>
            <a:ext cx="3888432" cy="648072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557808"/>
            <a:ext cx="9144000" cy="1143000"/>
          </a:xfrm>
        </p:spPr>
        <p:txBody>
          <a:bodyPr>
            <a:normAutofit/>
          </a:bodyPr>
          <a:lstStyle/>
          <a:p>
            <a:r>
              <a:rPr lang="fr-FR" dirty="0" smtClean="0"/>
              <a:t>N° 5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878904" y="2276872"/>
                <a:ext cx="8265096" cy="2620888"/>
              </a:xfrm>
            </p:spPr>
            <p:txBody>
              <a:bodyPr>
                <a:normAutofit/>
              </a:bodyPr>
              <a:lstStyle/>
              <a:p>
                <a:pPr>
                  <a:buNone/>
                </a:pPr>
                <a:r>
                  <a:rPr lang="fr-FR" dirty="0" smtClean="0"/>
                  <a:t>Soit </a:t>
                </a:r>
                <a:r>
                  <a:rPr lang="fr-FR" dirty="0" smtClean="0"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D</a:t>
                </a:r>
                <a:r>
                  <a:rPr lang="fr-FR" dirty="0" smtClean="0"/>
                  <a:t> une partie de     .</a:t>
                </a:r>
              </a:p>
              <a:p>
                <a:pPr>
                  <a:buNone/>
                </a:pPr>
                <a:r>
                  <a:rPr lang="fr-FR" dirty="0" smtClean="0"/>
                  <a:t>La négation de </a:t>
                </a:r>
                <a:r>
                  <a:rPr lang="fr-FR" b="1" dirty="0" smtClean="0"/>
                  <a:t>« Pour tout </a:t>
                </a:r>
                <a:r>
                  <a:rPr lang="fr-FR" b="1" i="1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x</a:t>
                </a:r>
                <a:r>
                  <a:rPr lang="fr-FR" b="1" dirty="0" smtClean="0"/>
                  <a:t> </a:t>
                </a:r>
                <a:r>
                  <a:rPr lang="fr-FR" b="1" dirty="0" smtClean="0">
                    <a:sym typeface="Symbol"/>
                  </a:rPr>
                  <a:t></a:t>
                </a:r>
                <a:r>
                  <a:rPr lang="fr-FR" b="1" dirty="0" smtClean="0"/>
                  <a:t> D, </a:t>
                </a:r>
                <a:r>
                  <a:rPr lang="fr-FR" b="1" i="1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x</a:t>
                </a:r>
                <a:r>
                  <a:rPr lang="fr-FR" b="1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²</a:t>
                </a:r>
                <a:r>
                  <a:rPr lang="fr-FR" b="1" dirty="0" smtClean="0"/>
                  <a:t> </a:t>
                </a:r>
                <a14:m>
                  <m:oMath xmlns:m="http://schemas.openxmlformats.org/officeDocument/2006/math">
                    <m:r>
                      <a:rPr lang="fr-FR" b="1" i="1" dirty="0" smtClean="0">
                        <a:latin typeface="Cambria Math" panose="02040503050406030204" pitchFamily="18" charset="0"/>
                      </a:rPr>
                      <m:t>&gt;</m:t>
                    </m:r>
                  </m:oMath>
                </a14:m>
                <a:r>
                  <a:rPr lang="fr-FR" b="1" dirty="0" smtClean="0"/>
                  <a:t> </a:t>
                </a:r>
                <a:r>
                  <a:rPr lang="fr-FR" b="1" i="1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x </a:t>
                </a:r>
                <a:r>
                  <a:rPr lang="fr-FR" b="1" dirty="0" smtClean="0"/>
                  <a:t>» </a:t>
                </a:r>
                <a:r>
                  <a:rPr lang="fr-FR" dirty="0" smtClean="0"/>
                  <a:t>est :</a:t>
                </a:r>
              </a:p>
              <a:p>
                <a:pPr marL="514350" indent="-514350">
                  <a:buFont typeface="+mj-lt"/>
                  <a:buAutoNum type="alphaLcParenR"/>
                </a:pPr>
                <a:r>
                  <a:rPr lang="fr-FR" dirty="0" smtClean="0"/>
                  <a:t>« Pour tout </a:t>
                </a:r>
                <a:r>
                  <a:rPr lang="fr-FR" i="1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x</a:t>
                </a:r>
                <a:r>
                  <a:rPr lang="fr-FR" dirty="0" smtClean="0"/>
                  <a:t> </a:t>
                </a:r>
                <a:r>
                  <a:rPr lang="fr-FR" b="1" dirty="0" smtClean="0">
                    <a:sym typeface="Symbol"/>
                  </a:rPr>
                  <a:t></a:t>
                </a:r>
                <a:r>
                  <a:rPr lang="fr-FR" dirty="0" smtClean="0"/>
                  <a:t> D, </a:t>
                </a:r>
                <a:r>
                  <a:rPr lang="fr-FR" i="1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x</a:t>
                </a:r>
                <a:r>
                  <a:rPr lang="fr-FR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²</a:t>
                </a:r>
                <a:r>
                  <a:rPr lang="fr-FR" dirty="0" smtClean="0"/>
                  <a:t> </a:t>
                </a:r>
                <a:r>
                  <a:rPr lang="fr-FR" dirty="0" smtClean="0">
                    <a:sym typeface="Symbol"/>
                  </a:rPr>
                  <a:t></a:t>
                </a:r>
                <a:r>
                  <a:rPr lang="fr-FR" dirty="0" smtClean="0"/>
                  <a:t> </a:t>
                </a:r>
                <a:r>
                  <a:rPr lang="fr-FR" i="1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x</a:t>
                </a:r>
                <a:r>
                  <a:rPr lang="fr-FR" dirty="0" smtClean="0"/>
                  <a:t>  » ;</a:t>
                </a:r>
              </a:p>
              <a:p>
                <a:pPr marL="514350" indent="-514350">
                  <a:buFont typeface="+mj-lt"/>
                  <a:buAutoNum type="alphaLcParenR"/>
                </a:pPr>
                <a:r>
                  <a:rPr lang="fr-FR" dirty="0" smtClean="0"/>
                  <a:t>« Il existe  </a:t>
                </a:r>
                <a:r>
                  <a:rPr lang="fr-FR" i="1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x</a:t>
                </a:r>
                <a:r>
                  <a:rPr lang="fr-FR" dirty="0" smtClean="0"/>
                  <a:t> </a:t>
                </a:r>
                <a:r>
                  <a:rPr lang="fr-FR" b="1" dirty="0" smtClean="0">
                    <a:sym typeface="Symbol"/>
                  </a:rPr>
                  <a:t></a:t>
                </a:r>
                <a:r>
                  <a:rPr lang="fr-FR" dirty="0" smtClean="0"/>
                  <a:t> D tel que </a:t>
                </a:r>
                <a:r>
                  <a:rPr lang="fr-FR" i="1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x</a:t>
                </a:r>
                <a:r>
                  <a:rPr lang="fr-FR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²</a:t>
                </a:r>
                <a:r>
                  <a:rPr lang="fr-FR" dirty="0" smtClean="0"/>
                  <a:t> </a:t>
                </a:r>
                <a:r>
                  <a:rPr lang="fr-FR" dirty="0" smtClean="0">
                    <a:sym typeface="Symbol"/>
                  </a:rPr>
                  <a:t></a:t>
                </a:r>
                <a:r>
                  <a:rPr lang="fr-FR" dirty="0" smtClean="0"/>
                  <a:t> </a:t>
                </a:r>
                <a:r>
                  <a:rPr lang="fr-FR" i="1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x</a:t>
                </a:r>
                <a:r>
                  <a:rPr lang="fr-FR" dirty="0" smtClean="0"/>
                  <a:t>  ».</a:t>
                </a:r>
              </a:p>
              <a:p>
                <a:pPr marL="514350" indent="-514350">
                  <a:buNone/>
                </a:pPr>
                <a:endParaRPr lang="fr-FR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78904" y="2276872"/>
                <a:ext cx="8265096" cy="2620888"/>
              </a:xfrm>
              <a:blipFill rotWithShape="1">
                <a:blip r:embed="rId2"/>
                <a:stretch>
                  <a:fillRect l="-1917" t="-349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Ellipse 3"/>
          <p:cNvSpPr/>
          <p:nvPr/>
        </p:nvSpPr>
        <p:spPr>
          <a:xfrm>
            <a:off x="683568" y="3933056"/>
            <a:ext cx="6264696" cy="792088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9" y="2323728"/>
            <a:ext cx="371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557808"/>
            <a:ext cx="9144000" cy="1143000"/>
          </a:xfrm>
        </p:spPr>
        <p:txBody>
          <a:bodyPr>
            <a:normAutofit/>
          </a:bodyPr>
          <a:lstStyle/>
          <a:p>
            <a:r>
              <a:rPr lang="fr-FR" dirty="0" smtClean="0"/>
              <a:t>N° 6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179512" y="2276872"/>
                <a:ext cx="8964488" cy="2620888"/>
              </a:xfrm>
            </p:spPr>
            <p:txBody>
              <a:bodyPr>
                <a:normAutofit/>
              </a:bodyPr>
              <a:lstStyle/>
              <a:p>
                <a:pPr>
                  <a:buNone/>
                </a:pPr>
                <a:r>
                  <a:rPr lang="fr-FR" dirty="0" smtClean="0"/>
                  <a:t>Soit </a:t>
                </a:r>
                <a:r>
                  <a:rPr lang="fr-FR" dirty="0" smtClean="0"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D</a:t>
                </a:r>
                <a:r>
                  <a:rPr lang="fr-FR" dirty="0" smtClean="0"/>
                  <a:t> une partie de </a:t>
                </a:r>
                <a:r>
                  <a:rPr lang="fr-FR" dirty="0" smtClean="0">
                    <a:sym typeface="Nombre"/>
                  </a:rPr>
                  <a:t>    </a:t>
                </a:r>
                <a:r>
                  <a:rPr lang="fr-FR" dirty="0" smtClean="0"/>
                  <a:t>.</a:t>
                </a:r>
              </a:p>
              <a:p>
                <a:pPr marL="0" indent="0">
                  <a:buNone/>
                </a:pPr>
                <a:r>
                  <a:rPr lang="fr-FR" dirty="0" smtClean="0"/>
                  <a:t>La négation de </a:t>
                </a:r>
                <a:r>
                  <a:rPr lang="fr-FR" b="1" dirty="0" smtClean="0"/>
                  <a:t>« Il existe </a:t>
                </a:r>
                <a:r>
                  <a:rPr lang="fr-FR" b="1" i="1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x</a:t>
                </a:r>
                <a:r>
                  <a:rPr lang="fr-FR" b="1" dirty="0" smtClean="0"/>
                  <a:t> </a:t>
                </a:r>
                <a:r>
                  <a:rPr lang="fr-FR" b="1" dirty="0" smtClean="0">
                    <a:sym typeface="Symbol"/>
                  </a:rPr>
                  <a:t></a:t>
                </a:r>
                <a:r>
                  <a:rPr lang="fr-FR" b="1" dirty="0" smtClean="0"/>
                  <a:t> D tel que </a:t>
                </a:r>
                <a:r>
                  <a:rPr lang="fr-FR" b="1" i="1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x²</a:t>
                </a:r>
                <a:r>
                  <a:rPr lang="fr-FR" b="1" dirty="0" smtClean="0"/>
                  <a:t> </a:t>
                </a:r>
                <a14:m>
                  <m:oMath xmlns:m="http://schemas.openxmlformats.org/officeDocument/2006/math">
                    <m:r>
                      <a:rPr lang="fr-FR" b="1" i="1" dirty="0" smtClean="0">
                        <a:latin typeface="Cambria Math" panose="02040503050406030204" pitchFamily="18" charset="0"/>
                      </a:rPr>
                      <m:t>&gt;</m:t>
                    </m:r>
                  </m:oMath>
                </a14:m>
                <a:r>
                  <a:rPr lang="fr-FR" b="1" dirty="0" smtClean="0"/>
                  <a:t> 3» </a:t>
                </a:r>
                <a:r>
                  <a:rPr lang="fr-FR" dirty="0" smtClean="0"/>
                  <a:t>est :</a:t>
                </a:r>
              </a:p>
              <a:p>
                <a:pPr marL="514350" indent="-514350">
                  <a:buFont typeface="+mj-lt"/>
                  <a:buAutoNum type="alphaLcParenR"/>
                </a:pPr>
                <a:r>
                  <a:rPr lang="fr-FR" dirty="0" smtClean="0"/>
                  <a:t>« Pour tout </a:t>
                </a:r>
                <a:r>
                  <a:rPr lang="fr-FR" i="1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x</a:t>
                </a:r>
                <a:r>
                  <a:rPr lang="fr-FR" dirty="0" smtClean="0"/>
                  <a:t> </a:t>
                </a:r>
                <a:r>
                  <a:rPr lang="fr-FR" b="1" dirty="0" smtClean="0">
                    <a:sym typeface="Symbol"/>
                  </a:rPr>
                  <a:t></a:t>
                </a:r>
                <a:r>
                  <a:rPr lang="fr-FR" dirty="0" smtClean="0"/>
                  <a:t> D, </a:t>
                </a:r>
                <a:r>
                  <a:rPr lang="fr-FR" i="1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x²</a:t>
                </a:r>
                <a:r>
                  <a:rPr lang="fr-FR" dirty="0" smtClean="0"/>
                  <a:t> </a:t>
                </a:r>
                <a:r>
                  <a:rPr lang="fr-FR" dirty="0" smtClean="0">
                    <a:sym typeface="Symbol"/>
                  </a:rPr>
                  <a:t></a:t>
                </a:r>
                <a:r>
                  <a:rPr lang="fr-FR" dirty="0" smtClean="0"/>
                  <a:t> 3  » ;</a:t>
                </a:r>
              </a:p>
              <a:p>
                <a:pPr marL="514350" indent="-514350">
                  <a:buFont typeface="+mj-lt"/>
                  <a:buAutoNum type="alphaLcParenR"/>
                </a:pPr>
                <a:r>
                  <a:rPr lang="fr-FR" dirty="0" smtClean="0"/>
                  <a:t>« Il existe  </a:t>
                </a:r>
                <a:r>
                  <a:rPr lang="fr-FR" i="1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x</a:t>
                </a:r>
                <a:r>
                  <a:rPr lang="fr-FR" dirty="0" smtClean="0"/>
                  <a:t> </a:t>
                </a:r>
                <a:r>
                  <a:rPr lang="fr-FR" b="1" dirty="0" smtClean="0">
                    <a:sym typeface="Symbol"/>
                  </a:rPr>
                  <a:t></a:t>
                </a:r>
                <a:r>
                  <a:rPr lang="fr-FR" dirty="0" smtClean="0"/>
                  <a:t> D tel que  </a:t>
                </a:r>
                <a:r>
                  <a:rPr lang="fr-FR" i="1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x² </a:t>
                </a:r>
                <a:r>
                  <a:rPr lang="fr-FR" dirty="0" smtClean="0">
                    <a:sym typeface="Symbol"/>
                  </a:rPr>
                  <a:t></a:t>
                </a:r>
                <a:r>
                  <a:rPr lang="fr-FR" dirty="0" smtClean="0"/>
                  <a:t> 3  ».</a:t>
                </a:r>
              </a:p>
              <a:p>
                <a:pPr marL="514350" indent="-514350">
                  <a:buNone/>
                </a:pPr>
                <a:endParaRPr lang="fr-FR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2276872"/>
                <a:ext cx="8964488" cy="2620888"/>
              </a:xfrm>
              <a:blipFill rotWithShape="1">
                <a:blip r:embed="rId2"/>
                <a:stretch>
                  <a:fillRect l="-1768" t="-349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Ellipse 3"/>
          <p:cNvSpPr/>
          <p:nvPr/>
        </p:nvSpPr>
        <p:spPr>
          <a:xfrm>
            <a:off x="547903" y="3429000"/>
            <a:ext cx="5616624" cy="72008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2323728"/>
            <a:ext cx="371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600201"/>
            <a:ext cx="9144000" cy="334096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fr-FR" sz="8800" dirty="0" smtClean="0"/>
              <a:t>Choisir la </a:t>
            </a:r>
          </a:p>
          <a:p>
            <a:pPr algn="ctr">
              <a:buNone/>
            </a:pPr>
            <a:r>
              <a:rPr lang="fr-FR" sz="8800" dirty="0" smtClean="0"/>
              <a:t>bonne réponse.</a:t>
            </a:r>
            <a:endParaRPr lang="fr-FR" sz="8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8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360040" y="2276872"/>
                <a:ext cx="8783960" cy="2620888"/>
              </a:xfrm>
            </p:spPr>
            <p:txBody>
              <a:bodyPr>
                <a:normAutofit/>
              </a:bodyPr>
              <a:lstStyle/>
              <a:p>
                <a:pPr>
                  <a:buNone/>
                </a:pPr>
                <a:r>
                  <a:rPr lang="fr-FR" dirty="0" smtClean="0"/>
                  <a:t>Soit </a:t>
                </a:r>
                <a:r>
                  <a:rPr lang="fr-FR" dirty="0" smtClean="0"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D</a:t>
                </a:r>
                <a:r>
                  <a:rPr lang="fr-FR" dirty="0" smtClean="0"/>
                  <a:t> une partie de     </a:t>
                </a:r>
                <a:r>
                  <a:rPr lang="fr-FR" i="1" dirty="0" smtClean="0">
                    <a:sym typeface="Nombre"/>
                  </a:rPr>
                  <a:t>, </a:t>
                </a:r>
                <a:r>
                  <a:rPr lang="fr-FR" i="1" dirty="0">
                    <a:latin typeface="Cambria" panose="02040503050406030204" pitchFamily="18" charset="0"/>
                    <a:sym typeface="Nombre"/>
                  </a:rPr>
                  <a:t>f</a:t>
                </a:r>
                <a:r>
                  <a:rPr lang="fr-FR" i="1" dirty="0" smtClean="0">
                    <a:sym typeface="Nombre"/>
                  </a:rPr>
                  <a:t> </a:t>
                </a:r>
                <a:r>
                  <a:rPr lang="fr-FR" dirty="0" smtClean="0">
                    <a:sym typeface="Nombre"/>
                  </a:rPr>
                  <a:t>une fonction</a:t>
                </a:r>
                <a:r>
                  <a:rPr lang="fr-FR" dirty="0" smtClean="0"/>
                  <a:t>.</a:t>
                </a:r>
              </a:p>
              <a:p>
                <a:pPr>
                  <a:buNone/>
                </a:pPr>
                <a:r>
                  <a:rPr lang="fr-FR" dirty="0" smtClean="0"/>
                  <a:t>La négation de </a:t>
                </a:r>
                <a:r>
                  <a:rPr lang="fr-FR" b="1" dirty="0" smtClean="0"/>
                  <a:t>« Pour tout </a:t>
                </a:r>
                <a:r>
                  <a:rPr lang="fr-FR" b="1" i="1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x</a:t>
                </a:r>
                <a:r>
                  <a:rPr lang="fr-FR" b="1" dirty="0" smtClean="0"/>
                  <a:t> </a:t>
                </a:r>
                <a:r>
                  <a:rPr lang="fr-FR" b="1" dirty="0" smtClean="0">
                    <a:sym typeface="Symbol"/>
                  </a:rPr>
                  <a:t></a:t>
                </a:r>
                <a:r>
                  <a:rPr lang="fr-FR" b="1" dirty="0" smtClean="0"/>
                  <a:t> D, </a:t>
                </a:r>
                <a14:m>
                  <m:oMath xmlns:m="http://schemas.openxmlformats.org/officeDocument/2006/math">
                    <m:r>
                      <a:rPr lang="fr-FR" b="1" i="1" dirty="0" smtClean="0">
                        <a:latin typeface="Cambria Math" panose="02040503050406030204" pitchFamily="18" charset="0"/>
                      </a:rPr>
                      <m:t>𝒇</m:t>
                    </m:r>
                    <m:r>
                      <a:rPr lang="fr-FR" b="1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fr-FR" b="1" i="1" dirty="0" smtClean="0">
                        <a:latin typeface="Cambria Math" panose="02040503050406030204" pitchFamily="18" charset="0"/>
                        <a:cs typeface="Times New Roman" pitchFamily="18" charset="0"/>
                      </a:rPr>
                      <m:t>𝒙</m:t>
                    </m:r>
                    <m:r>
                      <a:rPr lang="fr-FR" b="1" i="1" dirty="0" smtClean="0">
                        <a:latin typeface="Cambria Math" panose="02040503050406030204" pitchFamily="18" charset="0"/>
                        <a:cs typeface="Times New Roman" pitchFamily="18" charset="0"/>
                      </a:rPr>
                      <m:t>)&gt;</m:t>
                    </m:r>
                  </m:oMath>
                </a14:m>
                <a:r>
                  <a:rPr lang="fr-FR" b="1" dirty="0" smtClean="0"/>
                  <a:t> 0 » </a:t>
                </a:r>
                <a:r>
                  <a:rPr lang="fr-FR" dirty="0" smtClean="0"/>
                  <a:t>est :</a:t>
                </a:r>
              </a:p>
              <a:p>
                <a:pPr marL="514350" indent="-514350">
                  <a:buFont typeface="+mj-lt"/>
                  <a:buAutoNum type="alphaLcParenR"/>
                </a:pPr>
                <a:r>
                  <a:rPr lang="fr-FR" dirty="0" smtClean="0"/>
                  <a:t>« Pour tout </a:t>
                </a:r>
                <a:r>
                  <a:rPr lang="fr-FR" i="1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x</a:t>
                </a:r>
                <a:r>
                  <a:rPr lang="fr-FR" dirty="0" smtClean="0"/>
                  <a:t> </a:t>
                </a:r>
                <a:r>
                  <a:rPr lang="fr-FR" b="1" dirty="0" smtClean="0">
                    <a:sym typeface="Symbol"/>
                  </a:rPr>
                  <a:t></a:t>
                </a:r>
                <a:r>
                  <a:rPr lang="fr-FR" dirty="0" smtClean="0"/>
                  <a:t> D, </a:t>
                </a:r>
                <a14:m>
                  <m:oMath xmlns:m="http://schemas.openxmlformats.org/officeDocument/2006/math">
                    <m:r>
                      <a:rPr lang="fr-FR" i="1" dirty="0" smtClean="0">
                        <a:latin typeface="Cambria Math" panose="02040503050406030204" pitchFamily="18" charset="0"/>
                        <a:cs typeface="Times New Roman" pitchFamily="18" charset="0"/>
                      </a:rPr>
                      <m:t>𝑓</m:t>
                    </m:r>
                    <m:r>
                      <a:rPr lang="fr-FR" i="1" dirty="0" smtClean="0">
                        <a:latin typeface="Cambria Math" panose="02040503050406030204" pitchFamily="18" charset="0"/>
                        <a:cs typeface="Times New Roman" pitchFamily="18" charset="0"/>
                      </a:rPr>
                      <m:t>(</m:t>
                    </m:r>
                    <m:r>
                      <a:rPr lang="fr-FR" i="1" dirty="0" smtClean="0">
                        <a:latin typeface="Cambria Math" panose="02040503050406030204" pitchFamily="18" charset="0"/>
                        <a:ea typeface="Cambria Math" pitchFamily="18" charset="0"/>
                        <a:cs typeface="Times New Roman" pitchFamily="18" charset="0"/>
                      </a:rPr>
                      <m:t>𝑥</m:t>
                    </m:r>
                    <m:r>
                      <a:rPr lang="fr-FR" b="0" i="1" dirty="0" smtClean="0">
                        <a:latin typeface="Cambria Math" panose="02040503050406030204" pitchFamily="18" charset="0"/>
                        <a:ea typeface="Cambria Math" pitchFamily="18" charset="0"/>
                        <a:cs typeface="Times New Roman" pitchFamily="18" charset="0"/>
                      </a:rPr>
                      <m:t>)</m:t>
                    </m:r>
                    <m:r>
                      <a:rPr lang="fr-FR" i="1" dirty="0" smtClean="0">
                        <a:latin typeface="Cambria Math" panose="02040503050406030204" pitchFamily="18" charset="0"/>
                        <a:ea typeface="Cambria Math" pitchFamily="18" charset="0"/>
                        <a:cs typeface="Times New Roman" pitchFamily="18" charset="0"/>
                      </a:rPr>
                      <m:t>≤0</m:t>
                    </m:r>
                    <m:r>
                      <a:rPr lang="fr-FR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dirty="0" smtClean="0"/>
                  <a:t> » ;</a:t>
                </a:r>
              </a:p>
              <a:p>
                <a:pPr marL="514350" indent="-514350">
                  <a:buFont typeface="+mj-lt"/>
                  <a:buAutoNum type="alphaLcParenR"/>
                </a:pPr>
                <a:r>
                  <a:rPr lang="fr-FR" dirty="0" smtClean="0"/>
                  <a:t>« Il existe  </a:t>
                </a:r>
                <a:r>
                  <a:rPr lang="fr-FR" i="1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x</a:t>
                </a:r>
                <a:r>
                  <a:rPr lang="fr-FR" dirty="0" smtClean="0"/>
                  <a:t> </a:t>
                </a:r>
                <a:r>
                  <a:rPr lang="fr-FR" b="1" dirty="0" smtClean="0">
                    <a:sym typeface="Symbol"/>
                  </a:rPr>
                  <a:t></a:t>
                </a:r>
                <a:r>
                  <a:rPr lang="fr-FR" dirty="0" smtClean="0"/>
                  <a:t> D tel que </a:t>
                </a:r>
                <a14:m>
                  <m:oMath xmlns:m="http://schemas.openxmlformats.org/officeDocument/2006/math">
                    <m:r>
                      <a:rPr lang="fr-FR" i="1" dirty="0" smtClean="0">
                        <a:latin typeface="Cambria Math" panose="02040503050406030204" pitchFamily="18" charset="0"/>
                        <a:cs typeface="Times New Roman" pitchFamily="18" charset="0"/>
                      </a:rPr>
                      <m:t>𝑓</m:t>
                    </m:r>
                    <m:d>
                      <m:dPr>
                        <m:ctrlPr>
                          <a:rPr lang="fr-FR" i="1" dirty="0" smtClean="0">
                            <a:latin typeface="Cambria Math"/>
                            <a:cs typeface="Times New Roman" pitchFamily="18" charset="0"/>
                          </a:rPr>
                        </m:ctrlPr>
                      </m:dPr>
                      <m:e>
                        <m:r>
                          <a:rPr lang="fr-FR" i="1" dirty="0" smtClean="0">
                            <a:latin typeface="Cambria Math" panose="02040503050406030204" pitchFamily="18" charset="0"/>
                            <a:ea typeface="Cambria Math" pitchFamily="18" charset="0"/>
                            <a:cs typeface="Times New Roman" pitchFamily="18" charset="0"/>
                          </a:rPr>
                          <m:t>𝑥</m:t>
                        </m:r>
                      </m:e>
                    </m:d>
                    <m:r>
                      <a:rPr lang="fr-FR" b="0" i="1" dirty="0" smtClean="0">
                        <a:latin typeface="Cambria Math" panose="02040503050406030204" pitchFamily="18" charset="0"/>
                        <a:ea typeface="Cambria Math" pitchFamily="18" charset="0"/>
                        <a:cs typeface="Times New Roman" pitchFamily="18" charset="0"/>
                      </a:rPr>
                      <m:t>≤</m:t>
                    </m:r>
                    <m:r>
                      <a:rPr lang="fr-FR" i="1" dirty="0" smtClean="0">
                        <a:latin typeface="Cambria Math" panose="02040503050406030204" pitchFamily="18" charset="0"/>
                        <a:ea typeface="Cambria Math" pitchFamily="18" charset="0"/>
                        <a:cs typeface="Times New Roman" pitchFamily="18" charset="0"/>
                      </a:rPr>
                      <m:t>0 </m:t>
                    </m:r>
                  </m:oMath>
                </a14:m>
                <a:r>
                  <a:rPr lang="fr-FR" dirty="0" smtClean="0"/>
                  <a:t> ».</a:t>
                </a:r>
              </a:p>
              <a:p>
                <a:pPr marL="514350" indent="-514350">
                  <a:buNone/>
                </a:pPr>
                <a:endParaRPr lang="fr-FR" dirty="0"/>
              </a:p>
            </p:txBody>
          </p:sp>
        </mc:Choice>
        <mc:Fallback xmlns="">
          <p:sp>
            <p:nvSpPr>
              <p:cNvPr id="8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040" y="2276872"/>
                <a:ext cx="8783960" cy="2620888"/>
              </a:xfrm>
              <a:blipFill rotWithShape="1">
                <a:blip r:embed="rId2"/>
                <a:stretch>
                  <a:fillRect l="-1804" t="-349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557808"/>
            <a:ext cx="9144000" cy="1143000"/>
          </a:xfrm>
        </p:spPr>
        <p:txBody>
          <a:bodyPr>
            <a:normAutofit/>
          </a:bodyPr>
          <a:lstStyle/>
          <a:p>
            <a:r>
              <a:rPr lang="fr-FR" dirty="0" smtClean="0"/>
              <a:t>N° 7</a:t>
            </a:r>
            <a:endParaRPr lang="fr-FR" dirty="0"/>
          </a:p>
        </p:txBody>
      </p:sp>
      <p:sp>
        <p:nvSpPr>
          <p:cNvPr id="4" name="Ellipse 3"/>
          <p:cNvSpPr/>
          <p:nvPr/>
        </p:nvSpPr>
        <p:spPr>
          <a:xfrm>
            <a:off x="755576" y="4005064"/>
            <a:ext cx="6696744" cy="72008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40485" y="2323728"/>
            <a:ext cx="371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557808"/>
            <a:ext cx="9144000" cy="1143000"/>
          </a:xfrm>
        </p:spPr>
        <p:txBody>
          <a:bodyPr>
            <a:normAutofit/>
          </a:bodyPr>
          <a:lstStyle/>
          <a:p>
            <a:r>
              <a:rPr lang="fr-FR" dirty="0" smtClean="0"/>
              <a:t>N° 8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878904" y="2276872"/>
                <a:ext cx="8265096" cy="3240360"/>
              </a:xfrm>
            </p:spPr>
            <p:txBody>
              <a:bodyPr>
                <a:normAutofit/>
              </a:bodyPr>
              <a:lstStyle/>
              <a:p>
                <a:pPr>
                  <a:buNone/>
                </a:pPr>
                <a:r>
                  <a:rPr lang="fr-FR" dirty="0" smtClean="0"/>
                  <a:t>Soit </a:t>
                </a:r>
                <a:r>
                  <a:rPr lang="fr-FR" i="1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x</a:t>
                </a:r>
                <a:r>
                  <a:rPr lang="fr-FR" dirty="0" smtClean="0"/>
                  <a:t> </a:t>
                </a:r>
                <a:r>
                  <a:rPr lang="fr-FR" dirty="0" smtClean="0">
                    <a:sym typeface="Symbol"/>
                  </a:rPr>
                  <a:t> </a:t>
                </a:r>
                <a:r>
                  <a:rPr lang="fr-FR" dirty="0" smtClean="0">
                    <a:sym typeface="Nombre"/>
                  </a:rPr>
                  <a:t>    </a:t>
                </a:r>
                <a:r>
                  <a:rPr lang="fr-FR" dirty="0" smtClean="0"/>
                  <a:t>.</a:t>
                </a:r>
              </a:p>
              <a:p>
                <a:pPr>
                  <a:spcAft>
                    <a:spcPts val="1200"/>
                  </a:spcAft>
                  <a:buNone/>
                </a:pPr>
                <a:r>
                  <a:rPr lang="fr-FR" dirty="0" smtClean="0"/>
                  <a:t>La négation de </a:t>
                </a:r>
                <a:r>
                  <a:rPr lang="fr-FR" b="1" dirty="0" smtClean="0"/>
                  <a:t>« (</a:t>
                </a:r>
                <a:r>
                  <a:rPr lang="fr-FR" b="1" i="1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x </a:t>
                </a:r>
                <a14:m>
                  <m:oMath xmlns:m="http://schemas.openxmlformats.org/officeDocument/2006/math">
                    <m:r>
                      <a:rPr lang="fr-FR" b="1" i="1" dirty="0" smtClean="0"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fr-FR" b="1" dirty="0" smtClean="0"/>
                  <a:t> 1)(2</a:t>
                </a:r>
                <a:r>
                  <a:rPr lang="fr-FR" b="1" i="1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x </a:t>
                </a:r>
                <a:r>
                  <a:rPr lang="fr-FR" b="1" dirty="0" smtClean="0"/>
                  <a:t>+ 3) = 0 » </a:t>
                </a:r>
                <a:r>
                  <a:rPr lang="fr-FR" dirty="0" smtClean="0"/>
                  <a:t>est :</a:t>
                </a:r>
              </a:p>
              <a:p>
                <a:pPr marL="514350" indent="-514350">
                  <a:lnSpc>
                    <a:spcPct val="120000"/>
                  </a:lnSpc>
                  <a:spcAft>
                    <a:spcPts val="1800"/>
                  </a:spcAft>
                  <a:buFont typeface="+mj-lt"/>
                  <a:buAutoNum type="alphaLcParenR"/>
                </a:pPr>
                <a:r>
                  <a:rPr lang="fr-FR" dirty="0" smtClean="0"/>
                  <a:t>«  </a:t>
                </a:r>
                <a:r>
                  <a:rPr lang="fr-FR" i="1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x ≠ </a:t>
                </a:r>
                <a:r>
                  <a:rPr lang="fr-FR" dirty="0" smtClean="0">
                    <a:ea typeface="Cambria Math" pitchFamily="18" charset="0"/>
                    <a:cs typeface="Times New Roman" pitchFamily="18" charset="0"/>
                  </a:rPr>
                  <a:t>1 et  </a:t>
                </a:r>
                <a:r>
                  <a:rPr lang="fr-FR" i="1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x</a:t>
                </a:r>
                <a:r>
                  <a:rPr lang="fr-FR" dirty="0" smtClean="0"/>
                  <a:t> </a:t>
                </a:r>
                <a:r>
                  <a:rPr lang="fr-FR" i="1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≠ </a:t>
                </a:r>
                <a14:m>
                  <m:oMath xmlns:m="http://schemas.openxmlformats.org/officeDocument/2006/math">
                    <m:r>
                      <a:rPr lang="fr-FR" i="1" dirty="0" smtClean="0">
                        <a:latin typeface="Cambria Math" panose="02040503050406030204" pitchFamily="18" charset="0"/>
                        <a:ea typeface="Cambria Math" pitchFamily="18" charset="0"/>
                        <a:cs typeface="Times New Roman" pitchFamily="18" charset="0"/>
                      </a:rPr>
                      <m:t>−</m:t>
                    </m:r>
                  </m:oMath>
                </a14:m>
                <a:r>
                  <a:rPr lang="fr-FR" dirty="0" smtClean="0">
                    <a:ea typeface="Cambria Math" pitchFamily="18" charset="0"/>
                    <a:cs typeface="Times New Roman" pitchFamily="18" charset="0"/>
                  </a:rPr>
                  <a:t>  </a:t>
                </a:r>
                <a:r>
                  <a:rPr lang="fr-FR" dirty="0" smtClean="0"/>
                  <a:t>   » ;</a:t>
                </a:r>
              </a:p>
              <a:p>
                <a:pPr marL="514350" indent="-514350">
                  <a:lnSpc>
                    <a:spcPct val="160000"/>
                  </a:lnSpc>
                  <a:buFont typeface="+mj-lt"/>
                  <a:buAutoNum type="alphaLcParenR"/>
                </a:pPr>
                <a:r>
                  <a:rPr lang="fr-FR" dirty="0" smtClean="0"/>
                  <a:t>«  </a:t>
                </a:r>
                <a:r>
                  <a:rPr lang="fr-FR" i="1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x ≠ </a:t>
                </a:r>
                <a:r>
                  <a:rPr lang="fr-FR" dirty="0" smtClean="0">
                    <a:ea typeface="Cambria Math" pitchFamily="18" charset="0"/>
                    <a:cs typeface="Times New Roman" pitchFamily="18" charset="0"/>
                  </a:rPr>
                  <a:t>1 ou  </a:t>
                </a:r>
                <a:r>
                  <a:rPr lang="fr-FR" i="1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x</a:t>
                </a:r>
                <a:r>
                  <a:rPr lang="fr-FR" dirty="0" smtClean="0"/>
                  <a:t> </a:t>
                </a:r>
                <a:r>
                  <a:rPr lang="fr-FR" i="1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≠ </a:t>
                </a:r>
                <a14:m>
                  <m:oMath xmlns:m="http://schemas.openxmlformats.org/officeDocument/2006/math">
                    <m:r>
                      <a:rPr lang="fr-FR" i="1" dirty="0" smtClean="0">
                        <a:latin typeface="Cambria Math" panose="02040503050406030204" pitchFamily="18" charset="0"/>
                        <a:ea typeface="Cambria Math" pitchFamily="18" charset="0"/>
                        <a:cs typeface="Times New Roman" pitchFamily="18" charset="0"/>
                      </a:rPr>
                      <m:t>−</m:t>
                    </m:r>
                  </m:oMath>
                </a14:m>
                <a:r>
                  <a:rPr lang="fr-FR" dirty="0" smtClean="0">
                    <a:ea typeface="Cambria Math" pitchFamily="18" charset="0"/>
                    <a:cs typeface="Times New Roman" pitchFamily="18" charset="0"/>
                  </a:rPr>
                  <a:t>  </a:t>
                </a:r>
                <a:r>
                  <a:rPr lang="fr-FR" dirty="0" smtClean="0"/>
                  <a:t>    ».</a:t>
                </a:r>
              </a:p>
              <a:p>
                <a:pPr marL="514350" indent="-514350">
                  <a:buNone/>
                </a:pPr>
                <a:endParaRPr lang="fr-FR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78904" y="2276872"/>
                <a:ext cx="8265096" cy="3240360"/>
              </a:xfrm>
              <a:blipFill rotWithShape="1">
                <a:blip r:embed="rId2"/>
                <a:stretch>
                  <a:fillRect l="-1917" t="-282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71392" y="3456037"/>
            <a:ext cx="228600" cy="981075"/>
          </a:xfrm>
          <a:prstGeom prst="rect">
            <a:avLst/>
          </a:prstGeom>
          <a:noFill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43400" y="4509120"/>
            <a:ext cx="228600" cy="981075"/>
          </a:xfrm>
          <a:prstGeom prst="rect">
            <a:avLst/>
          </a:prstGeom>
          <a:noFill/>
        </p:spPr>
      </p:pic>
      <p:sp>
        <p:nvSpPr>
          <p:cNvPr id="9" name="Ellipse 8"/>
          <p:cNvSpPr/>
          <p:nvPr/>
        </p:nvSpPr>
        <p:spPr>
          <a:xfrm>
            <a:off x="899592" y="3429000"/>
            <a:ext cx="4680520" cy="108012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39752" y="2323728"/>
            <a:ext cx="371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476672"/>
            <a:ext cx="9144000" cy="1143000"/>
          </a:xfrm>
        </p:spPr>
        <p:txBody>
          <a:bodyPr>
            <a:normAutofit/>
          </a:bodyPr>
          <a:lstStyle/>
          <a:p>
            <a:r>
              <a:rPr lang="fr-FR" dirty="0" smtClean="0"/>
              <a:t>N° 9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878904" y="2248272"/>
                <a:ext cx="8265096" cy="2548880"/>
              </a:xfrm>
            </p:spPr>
            <p:txBody>
              <a:bodyPr>
                <a:normAutofit/>
              </a:bodyPr>
              <a:lstStyle/>
              <a:p>
                <a:pPr>
                  <a:buNone/>
                </a:pPr>
                <a:r>
                  <a:rPr lang="fr-FR" dirty="0" smtClean="0"/>
                  <a:t>Soit </a:t>
                </a:r>
                <a:r>
                  <a:rPr lang="fr-FR" i="1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x</a:t>
                </a:r>
                <a:r>
                  <a:rPr lang="fr-FR" dirty="0" smtClean="0"/>
                  <a:t> un réel.</a:t>
                </a:r>
              </a:p>
              <a:p>
                <a:pPr>
                  <a:buNone/>
                </a:pPr>
                <a:r>
                  <a:rPr lang="fr-FR" dirty="0" smtClean="0"/>
                  <a:t>La négation de </a:t>
                </a:r>
                <a:r>
                  <a:rPr lang="fr-FR" b="1" dirty="0" smtClean="0"/>
                  <a:t>« </a:t>
                </a:r>
                <a:r>
                  <a:rPr lang="fr-FR" b="1" i="1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x</a:t>
                </a:r>
                <a:r>
                  <a:rPr lang="fr-FR" b="1" dirty="0" smtClean="0"/>
                  <a:t> </a:t>
                </a:r>
                <a14:m>
                  <m:oMath xmlns:m="http://schemas.openxmlformats.org/officeDocument/2006/math">
                    <m:r>
                      <a:rPr lang="fr-FR" b="1" i="1" dirty="0" smtClean="0">
                        <a:latin typeface="Cambria Math" panose="02040503050406030204" pitchFamily="18" charset="0"/>
                      </a:rPr>
                      <m:t>&lt; </m:t>
                    </m:r>
                  </m:oMath>
                </a14:m>
                <a:r>
                  <a:rPr lang="fr-FR" b="1" dirty="0" smtClean="0"/>
                  <a:t>3 et </a:t>
                </a:r>
                <a:r>
                  <a:rPr lang="fr-FR" b="1" i="1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x</a:t>
                </a:r>
                <a:r>
                  <a:rPr lang="fr-FR" b="1" dirty="0" smtClean="0"/>
                  <a:t> </a:t>
                </a:r>
                <a:r>
                  <a:rPr lang="fr-FR" dirty="0" smtClean="0">
                    <a:sym typeface="Symbol"/>
                  </a:rPr>
                  <a:t></a:t>
                </a:r>
                <a:r>
                  <a:rPr lang="fr-FR" b="1" dirty="0" smtClean="0"/>
                  <a:t> </a:t>
                </a:r>
                <a14:m>
                  <m:oMath xmlns:m="http://schemas.openxmlformats.org/officeDocument/2006/math">
                    <m:r>
                      <a:rPr lang="fr-FR" b="1" i="1" dirty="0" smtClean="0"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fr-FR" b="1" dirty="0" smtClean="0"/>
                  <a:t>2 »</a:t>
                </a:r>
                <a:r>
                  <a:rPr lang="fr-FR" dirty="0" smtClean="0"/>
                  <a:t> est :</a:t>
                </a:r>
              </a:p>
              <a:p>
                <a:pPr marL="514350" indent="-514350">
                  <a:buFont typeface="+mj-lt"/>
                  <a:buAutoNum type="alphaLcParenR"/>
                </a:pPr>
                <a:r>
                  <a:rPr lang="fr-FR" dirty="0" smtClean="0"/>
                  <a:t>« </a:t>
                </a:r>
                <a:r>
                  <a:rPr lang="fr-FR" i="1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x</a:t>
                </a:r>
                <a:r>
                  <a:rPr lang="fr-FR" dirty="0" smtClean="0"/>
                  <a:t> </a:t>
                </a:r>
                <a:r>
                  <a:rPr lang="fr-FR" dirty="0" smtClean="0">
                    <a:sym typeface="Symbol"/>
                  </a:rPr>
                  <a:t></a:t>
                </a:r>
                <a:r>
                  <a:rPr lang="fr-FR" dirty="0" smtClean="0"/>
                  <a:t> 3 ou  </a:t>
                </a:r>
                <a:r>
                  <a:rPr lang="fr-FR" i="1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x</a:t>
                </a:r>
                <a:r>
                  <a:rPr lang="fr-FR" dirty="0" smtClean="0"/>
                  <a:t> </a:t>
                </a:r>
                <a14:m>
                  <m:oMath xmlns:m="http://schemas.openxmlformats.org/officeDocument/2006/math">
                    <m:r>
                      <a:rPr lang="fr-FR" i="1" dirty="0" smtClean="0">
                        <a:latin typeface="Cambria Math" panose="02040503050406030204" pitchFamily="18" charset="0"/>
                      </a:rPr>
                      <m:t>&lt;</m:t>
                    </m:r>
                  </m:oMath>
                </a14:m>
                <a:r>
                  <a:rPr lang="fr-FR" dirty="0" smtClean="0"/>
                  <a:t> -2 » ;</a:t>
                </a:r>
              </a:p>
              <a:p>
                <a:pPr marL="514350" indent="-514350">
                  <a:buFont typeface="+mj-lt"/>
                  <a:buAutoNum type="alphaLcParenR"/>
                </a:pPr>
                <a:r>
                  <a:rPr lang="fr-FR" dirty="0" smtClean="0"/>
                  <a:t>« </a:t>
                </a:r>
                <a:r>
                  <a:rPr lang="fr-FR" i="1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x</a:t>
                </a:r>
                <a:r>
                  <a:rPr lang="fr-FR" dirty="0" smtClean="0"/>
                  <a:t> </a:t>
                </a:r>
                <a:r>
                  <a:rPr lang="fr-FR" dirty="0" smtClean="0">
                    <a:sym typeface="Symbol"/>
                  </a:rPr>
                  <a:t></a:t>
                </a:r>
                <a:r>
                  <a:rPr lang="fr-FR" dirty="0" smtClean="0"/>
                  <a:t> 3 et  </a:t>
                </a:r>
                <a:r>
                  <a:rPr lang="fr-FR" i="1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x</a:t>
                </a:r>
                <a:r>
                  <a:rPr lang="fr-FR" dirty="0" smtClean="0"/>
                  <a:t> </a:t>
                </a:r>
                <a14:m>
                  <m:oMath xmlns:m="http://schemas.openxmlformats.org/officeDocument/2006/math">
                    <m:r>
                      <a:rPr lang="fr-FR" i="1" dirty="0" smtClean="0">
                        <a:latin typeface="Cambria Math" panose="02040503050406030204" pitchFamily="18" charset="0"/>
                      </a:rPr>
                      <m:t>&lt;</m:t>
                    </m:r>
                  </m:oMath>
                </a14:m>
                <a:r>
                  <a:rPr lang="fr-FR" dirty="0" smtClean="0"/>
                  <a:t> -2 ».</a:t>
                </a: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78904" y="2248272"/>
                <a:ext cx="8265096" cy="2548880"/>
              </a:xfrm>
              <a:blipFill rotWithShape="1">
                <a:blip r:embed="rId2"/>
                <a:stretch>
                  <a:fillRect l="-1917" t="-358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Ellipse 3"/>
          <p:cNvSpPr/>
          <p:nvPr/>
        </p:nvSpPr>
        <p:spPr>
          <a:xfrm>
            <a:off x="611560" y="3429000"/>
            <a:ext cx="4320480" cy="648072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540255"/>
            <a:ext cx="9144000" cy="1143000"/>
          </a:xfrm>
        </p:spPr>
        <p:txBody>
          <a:bodyPr>
            <a:normAutofit/>
          </a:bodyPr>
          <a:lstStyle/>
          <a:p>
            <a:r>
              <a:rPr lang="fr-FR" dirty="0" smtClean="0"/>
              <a:t>N° 10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878904" y="2276872"/>
                <a:ext cx="8265096" cy="2808312"/>
              </a:xfrm>
            </p:spPr>
            <p:txBody>
              <a:bodyPr>
                <a:normAutofit/>
              </a:bodyPr>
              <a:lstStyle/>
              <a:p>
                <a:pPr>
                  <a:buNone/>
                </a:pPr>
                <a:r>
                  <a:rPr lang="fr-FR" dirty="0" smtClean="0"/>
                  <a:t>Soit </a:t>
                </a:r>
                <a:r>
                  <a:rPr lang="fr-FR" i="1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x</a:t>
                </a:r>
                <a:r>
                  <a:rPr lang="fr-FR" dirty="0" smtClean="0"/>
                  <a:t> et </a:t>
                </a:r>
                <a:r>
                  <a:rPr lang="fr-FR" i="1" dirty="0" smtClean="0">
                    <a:latin typeface="Times New Roman" pitchFamily="18" charset="0"/>
                    <a:cs typeface="Times New Roman" pitchFamily="18" charset="0"/>
                  </a:rPr>
                  <a:t>y</a:t>
                </a:r>
                <a:r>
                  <a:rPr lang="fr-FR" dirty="0" smtClean="0"/>
                  <a:t> deux réels.</a:t>
                </a:r>
              </a:p>
              <a:p>
                <a:pPr>
                  <a:buNone/>
                </a:pPr>
                <a:r>
                  <a:rPr lang="fr-FR" dirty="0" smtClean="0"/>
                  <a:t>La négation de </a:t>
                </a:r>
                <a:r>
                  <a:rPr lang="fr-FR" b="1" dirty="0" smtClean="0"/>
                  <a:t>« </a:t>
                </a:r>
                <a:r>
                  <a:rPr lang="fr-FR" b="1" i="1" dirty="0" err="1" smtClean="0">
                    <a:latin typeface="Times New Roman" pitchFamily="18" charset="0"/>
                    <a:cs typeface="Times New Roman" pitchFamily="18" charset="0"/>
                  </a:rPr>
                  <a:t>xy</a:t>
                </a:r>
                <a:r>
                  <a:rPr lang="fr-FR" b="1" i="1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fr-FR" b="1" i="1" dirty="0" smtClean="0">
                        <a:latin typeface="Cambria Math" panose="02040503050406030204" pitchFamily="18" charset="0"/>
                        <a:cs typeface="Times New Roman" pitchFamily="18" charset="0"/>
                      </a:rPr>
                      <m:t>&lt; </m:t>
                    </m:r>
                  </m:oMath>
                </a14:m>
                <a:r>
                  <a:rPr lang="fr-FR" b="1" dirty="0" smtClean="0">
                    <a:latin typeface="+mj-lt"/>
                    <a:cs typeface="Times New Roman" pitchFamily="18" charset="0"/>
                  </a:rPr>
                  <a:t>0 </a:t>
                </a:r>
                <a:r>
                  <a:rPr lang="fr-FR" b="1" dirty="0" smtClean="0"/>
                  <a:t>» </a:t>
                </a:r>
                <a:r>
                  <a:rPr lang="fr-FR" dirty="0" smtClean="0"/>
                  <a:t>est :</a:t>
                </a:r>
              </a:p>
              <a:p>
                <a:pPr marL="514350" indent="-514350">
                  <a:buFont typeface="+mj-lt"/>
                  <a:buAutoNum type="alphaLcParenR"/>
                </a:pPr>
                <a:r>
                  <a:rPr lang="fr-FR" dirty="0" smtClean="0"/>
                  <a:t>«  (</a:t>
                </a:r>
                <a:r>
                  <a:rPr lang="fr-FR" i="1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x</a:t>
                </a:r>
                <a:r>
                  <a:rPr lang="fr-FR" dirty="0" smtClean="0">
                    <a:sym typeface="Nombre"/>
                  </a:rPr>
                  <a:t> </a:t>
                </a:r>
                <a:r>
                  <a:rPr lang="fr-FR" dirty="0" smtClean="0">
                    <a:sym typeface="Symbol"/>
                  </a:rPr>
                  <a:t></a:t>
                </a:r>
                <a:r>
                  <a:rPr lang="fr-FR" dirty="0" smtClean="0">
                    <a:sym typeface="Nombre"/>
                  </a:rPr>
                  <a:t> </a:t>
                </a:r>
                <a:r>
                  <a:rPr lang="fr-FR" dirty="0" smtClean="0">
                    <a:latin typeface="+mj-lt"/>
                    <a:cs typeface="Times New Roman" pitchFamily="18" charset="0"/>
                  </a:rPr>
                  <a:t>0</a:t>
                </a:r>
                <a:r>
                  <a:rPr lang="fr-FR" dirty="0" smtClean="0">
                    <a:sym typeface="Nombre"/>
                  </a:rPr>
                  <a:t> et </a:t>
                </a:r>
                <a:r>
                  <a:rPr lang="fr-FR" i="1" dirty="0" smtClean="0">
                    <a:latin typeface="Times New Roman" pitchFamily="18" charset="0"/>
                    <a:cs typeface="Times New Roman" pitchFamily="18" charset="0"/>
                  </a:rPr>
                  <a:t>y</a:t>
                </a:r>
                <a:r>
                  <a:rPr lang="fr-FR" dirty="0" smtClean="0">
                    <a:sym typeface="Nombre"/>
                  </a:rPr>
                  <a:t> </a:t>
                </a:r>
                <a:r>
                  <a:rPr lang="fr-FR" dirty="0" smtClean="0">
                    <a:sym typeface="Symbol"/>
                  </a:rPr>
                  <a:t></a:t>
                </a:r>
                <a:r>
                  <a:rPr lang="fr-FR" dirty="0" smtClean="0">
                    <a:sym typeface="Nombre"/>
                  </a:rPr>
                  <a:t> </a:t>
                </a:r>
                <a:r>
                  <a:rPr lang="fr-FR" dirty="0" smtClean="0">
                    <a:cs typeface="Times New Roman" pitchFamily="18" charset="0"/>
                  </a:rPr>
                  <a:t>0</a:t>
                </a:r>
                <a:r>
                  <a:rPr lang="fr-FR" dirty="0" smtClean="0">
                    <a:sym typeface="Nombre"/>
                  </a:rPr>
                  <a:t> )  ou  ( </a:t>
                </a:r>
                <a:r>
                  <a:rPr lang="fr-FR" i="1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x</a:t>
                </a:r>
                <a:r>
                  <a:rPr lang="fr-FR" dirty="0" smtClean="0">
                    <a:sym typeface="Nombre"/>
                  </a:rPr>
                  <a:t> </a:t>
                </a:r>
                <a:r>
                  <a:rPr lang="fr-FR" dirty="0" smtClean="0">
                    <a:sym typeface="Symbol"/>
                  </a:rPr>
                  <a:t></a:t>
                </a:r>
                <a:r>
                  <a:rPr lang="fr-FR" dirty="0" smtClean="0">
                    <a:sym typeface="Nombre"/>
                  </a:rPr>
                  <a:t> </a:t>
                </a:r>
                <a:r>
                  <a:rPr lang="fr-FR" dirty="0" smtClean="0">
                    <a:cs typeface="Times New Roman" pitchFamily="18" charset="0"/>
                  </a:rPr>
                  <a:t>0</a:t>
                </a:r>
                <a:r>
                  <a:rPr lang="fr-FR" dirty="0" smtClean="0">
                    <a:sym typeface="Nombre"/>
                  </a:rPr>
                  <a:t> et </a:t>
                </a:r>
                <a:r>
                  <a:rPr lang="fr-FR" i="1" dirty="0" smtClean="0">
                    <a:latin typeface="Times New Roman" pitchFamily="18" charset="0"/>
                    <a:cs typeface="Times New Roman" pitchFamily="18" charset="0"/>
                  </a:rPr>
                  <a:t>y</a:t>
                </a:r>
                <a:r>
                  <a:rPr lang="fr-FR" dirty="0" smtClean="0">
                    <a:sym typeface="Nombre"/>
                  </a:rPr>
                  <a:t> </a:t>
                </a:r>
                <a:r>
                  <a:rPr lang="fr-FR" dirty="0" smtClean="0">
                    <a:sym typeface="Symbol"/>
                  </a:rPr>
                  <a:t></a:t>
                </a:r>
                <a:r>
                  <a:rPr lang="fr-FR" dirty="0" smtClean="0">
                    <a:sym typeface="Nombre"/>
                  </a:rPr>
                  <a:t> </a:t>
                </a:r>
                <a:r>
                  <a:rPr lang="fr-FR" dirty="0" smtClean="0">
                    <a:cs typeface="Times New Roman" pitchFamily="18" charset="0"/>
                  </a:rPr>
                  <a:t>0 )</a:t>
                </a:r>
                <a:r>
                  <a:rPr lang="fr-FR" dirty="0" smtClean="0">
                    <a:sym typeface="Nombre"/>
                  </a:rPr>
                  <a:t>  </a:t>
                </a:r>
                <a:r>
                  <a:rPr lang="fr-FR" dirty="0" smtClean="0"/>
                  <a:t>» ;</a:t>
                </a:r>
              </a:p>
              <a:p>
                <a:pPr marL="514350" indent="-514350">
                  <a:lnSpc>
                    <a:spcPct val="160000"/>
                  </a:lnSpc>
                  <a:buFont typeface="+mj-lt"/>
                  <a:buAutoNum type="alphaLcParenR"/>
                </a:pPr>
                <a:r>
                  <a:rPr lang="fr-FR" dirty="0" smtClean="0"/>
                  <a:t>« </a:t>
                </a:r>
                <a:r>
                  <a:rPr lang="fr-FR" i="1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x</a:t>
                </a:r>
                <a:r>
                  <a:rPr lang="fr-FR" dirty="0" smtClean="0">
                    <a:sym typeface="Nombre"/>
                  </a:rPr>
                  <a:t> </a:t>
                </a:r>
                <a:r>
                  <a:rPr lang="fr-FR" dirty="0" smtClean="0">
                    <a:sym typeface="Symbol"/>
                  </a:rPr>
                  <a:t></a:t>
                </a:r>
                <a:r>
                  <a:rPr lang="fr-FR" dirty="0" smtClean="0">
                    <a:sym typeface="Nombre"/>
                  </a:rPr>
                  <a:t> </a:t>
                </a:r>
                <a:r>
                  <a:rPr lang="fr-FR" dirty="0" smtClean="0">
                    <a:cs typeface="Times New Roman" pitchFamily="18" charset="0"/>
                  </a:rPr>
                  <a:t>0 </a:t>
                </a:r>
                <a:r>
                  <a:rPr lang="fr-FR" dirty="0" smtClean="0">
                    <a:sym typeface="Nombre"/>
                  </a:rPr>
                  <a:t> et  </a:t>
                </a:r>
                <a:r>
                  <a:rPr lang="fr-FR" i="1" dirty="0" smtClean="0">
                    <a:latin typeface="Times New Roman" pitchFamily="18" charset="0"/>
                    <a:cs typeface="Times New Roman" pitchFamily="18" charset="0"/>
                  </a:rPr>
                  <a:t>y</a:t>
                </a:r>
                <a:r>
                  <a:rPr lang="fr-FR" dirty="0" smtClean="0">
                    <a:sym typeface="Nombre"/>
                  </a:rPr>
                  <a:t> </a:t>
                </a:r>
                <a:r>
                  <a:rPr lang="fr-FR" dirty="0" smtClean="0">
                    <a:sym typeface="Symbol"/>
                  </a:rPr>
                  <a:t></a:t>
                </a:r>
                <a:r>
                  <a:rPr lang="fr-FR" dirty="0" smtClean="0">
                    <a:sym typeface="Nombre"/>
                  </a:rPr>
                  <a:t> </a:t>
                </a:r>
                <a:r>
                  <a:rPr lang="fr-FR" dirty="0" smtClean="0">
                    <a:cs typeface="Times New Roman" pitchFamily="18" charset="0"/>
                  </a:rPr>
                  <a:t>0</a:t>
                </a:r>
                <a:r>
                  <a:rPr lang="fr-FR" dirty="0" smtClean="0">
                    <a:sym typeface="Nombre"/>
                  </a:rPr>
                  <a:t> </a:t>
                </a:r>
                <a:r>
                  <a:rPr lang="fr-FR" dirty="0" smtClean="0"/>
                  <a:t> ».</a:t>
                </a: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78904" y="2276872"/>
                <a:ext cx="8265096" cy="2808312"/>
              </a:xfrm>
              <a:blipFill rotWithShape="1">
                <a:blip r:embed="rId2"/>
                <a:stretch>
                  <a:fillRect l="-1917" t="-326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14382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Ellipse 5"/>
          <p:cNvSpPr/>
          <p:nvPr/>
        </p:nvSpPr>
        <p:spPr>
          <a:xfrm>
            <a:off x="467544" y="3356992"/>
            <a:ext cx="7920880" cy="936104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>
            <a:normAutofit/>
          </a:bodyPr>
          <a:lstStyle/>
          <a:p>
            <a:r>
              <a:rPr lang="fr-FR" sz="7200" dirty="0"/>
              <a:t>F</a:t>
            </a:r>
            <a:r>
              <a:rPr lang="fr-FR" sz="7200" cap="small" dirty="0" smtClean="0"/>
              <a:t>in</a:t>
            </a:r>
            <a:endParaRPr lang="fr-FR" sz="7200" cap="small" dirty="0"/>
          </a:p>
        </p:txBody>
      </p:sp>
    </p:spTree>
    <p:extLst>
      <p:ext uri="{BB962C8B-B14F-4D97-AF65-F5344CB8AC3E}">
        <p14:creationId xmlns:p14="http://schemas.microsoft.com/office/powerpoint/2010/main" val="15795487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485800"/>
            <a:ext cx="9144000" cy="1143000"/>
          </a:xfrm>
        </p:spPr>
        <p:txBody>
          <a:bodyPr>
            <a:normAutofit/>
          </a:bodyPr>
          <a:lstStyle/>
          <a:p>
            <a:r>
              <a:rPr lang="fr-FR" dirty="0" smtClean="0"/>
              <a:t>N° 1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78904" y="2276872"/>
            <a:ext cx="8265096" cy="2836912"/>
          </a:xfrm>
        </p:spPr>
        <p:txBody>
          <a:bodyPr/>
          <a:lstStyle/>
          <a:p>
            <a:pPr>
              <a:buNone/>
            </a:pPr>
            <a:r>
              <a:rPr lang="fr-FR" dirty="0" smtClean="0"/>
              <a:t>Soit </a:t>
            </a:r>
            <a:r>
              <a:rPr lang="fr-FR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lang="fr-FR" dirty="0" smtClean="0"/>
              <a:t> un réel.</a:t>
            </a:r>
          </a:p>
          <a:p>
            <a:pPr>
              <a:buNone/>
            </a:pPr>
            <a:r>
              <a:rPr lang="fr-FR" dirty="0" smtClean="0"/>
              <a:t>La négation de </a:t>
            </a:r>
            <a:r>
              <a:rPr lang="fr-FR" b="1" dirty="0" smtClean="0"/>
              <a:t>« </a:t>
            </a:r>
            <a:r>
              <a:rPr lang="fr-FR" b="1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lang="fr-FR" b="1" dirty="0" smtClean="0"/>
              <a:t> &gt; 0 »  </a:t>
            </a:r>
            <a:r>
              <a:rPr lang="fr-FR" dirty="0" smtClean="0"/>
              <a:t>est :</a:t>
            </a:r>
          </a:p>
          <a:p>
            <a:pPr marL="514350" indent="-514350">
              <a:buFont typeface="+mj-lt"/>
              <a:buAutoNum type="alphaLcParenR"/>
            </a:pPr>
            <a:r>
              <a:rPr lang="fr-FR" dirty="0" smtClean="0"/>
              <a:t>«</a:t>
            </a:r>
            <a:r>
              <a:rPr lang="fr-FR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 x</a:t>
            </a:r>
            <a:r>
              <a:rPr lang="fr-FR" dirty="0" smtClean="0"/>
              <a:t> &lt; 0 » ;</a:t>
            </a:r>
          </a:p>
          <a:p>
            <a:pPr marL="514350" indent="-514350">
              <a:buFont typeface="+mj-lt"/>
              <a:buAutoNum type="alphaLcParenR"/>
            </a:pPr>
            <a:r>
              <a:rPr lang="fr-FR" dirty="0" smtClean="0"/>
              <a:t>« </a:t>
            </a:r>
            <a:r>
              <a:rPr lang="fr-FR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lang="fr-FR" dirty="0" smtClean="0"/>
              <a:t> </a:t>
            </a:r>
            <a:r>
              <a:rPr lang="fr-FR" dirty="0" smtClean="0">
                <a:latin typeface="Symbol" pitchFamily="18" charset="2"/>
                <a:sym typeface="Symbol"/>
              </a:rPr>
              <a:t></a:t>
            </a:r>
            <a:r>
              <a:rPr lang="fr-FR" dirty="0" smtClean="0"/>
              <a:t> 0 ».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78904" y="2276872"/>
            <a:ext cx="8265096" cy="2836912"/>
          </a:xfrm>
        </p:spPr>
        <p:txBody>
          <a:bodyPr/>
          <a:lstStyle/>
          <a:p>
            <a:pPr>
              <a:buNone/>
            </a:pPr>
            <a:r>
              <a:rPr lang="fr-FR" dirty="0" smtClean="0"/>
              <a:t>Soit </a:t>
            </a:r>
            <a:r>
              <a:rPr lang="fr-FR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n</a:t>
            </a:r>
            <a:r>
              <a:rPr lang="fr-FR" dirty="0" smtClean="0"/>
              <a:t> un entier naturel.</a:t>
            </a:r>
          </a:p>
          <a:p>
            <a:pPr>
              <a:buNone/>
            </a:pPr>
            <a:r>
              <a:rPr lang="fr-FR" dirty="0" smtClean="0"/>
              <a:t>La négation de </a:t>
            </a:r>
            <a:r>
              <a:rPr lang="fr-FR" b="1" dirty="0" smtClean="0"/>
              <a:t>« </a:t>
            </a:r>
            <a:r>
              <a:rPr lang="fr-FR" b="1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n</a:t>
            </a:r>
            <a:r>
              <a:rPr lang="fr-FR" b="1" dirty="0" smtClean="0"/>
              <a:t> </a:t>
            </a:r>
            <a:r>
              <a:rPr lang="fr-FR" dirty="0" smtClean="0">
                <a:latin typeface="Symbol" pitchFamily="18" charset="2"/>
                <a:sym typeface="Symbol"/>
              </a:rPr>
              <a:t></a:t>
            </a:r>
            <a:r>
              <a:rPr lang="fr-FR" b="1" dirty="0" smtClean="0"/>
              <a:t> 2 »  </a:t>
            </a:r>
            <a:r>
              <a:rPr lang="fr-FR" dirty="0" smtClean="0"/>
              <a:t>est :</a:t>
            </a:r>
          </a:p>
          <a:p>
            <a:pPr marL="514350" indent="-514350">
              <a:buFont typeface="+mj-lt"/>
              <a:buAutoNum type="alphaLcParenR"/>
            </a:pPr>
            <a:r>
              <a:rPr lang="fr-FR" dirty="0" smtClean="0"/>
              <a:t>«</a:t>
            </a:r>
            <a:r>
              <a:rPr lang="fr-FR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 n</a:t>
            </a:r>
            <a:r>
              <a:rPr lang="fr-FR" dirty="0" smtClean="0"/>
              <a:t> </a:t>
            </a:r>
            <a:r>
              <a:rPr lang="fr-FR" b="1" dirty="0" smtClean="0">
                <a:sym typeface="Symbol"/>
              </a:rPr>
              <a:t></a:t>
            </a:r>
            <a:r>
              <a:rPr lang="fr-FR" dirty="0" smtClean="0">
                <a:sym typeface="Symbol"/>
              </a:rPr>
              <a:t> 2</a:t>
            </a:r>
            <a:r>
              <a:rPr lang="fr-FR" dirty="0" smtClean="0"/>
              <a:t> » ;</a:t>
            </a:r>
          </a:p>
          <a:p>
            <a:pPr marL="514350" indent="-514350">
              <a:buFont typeface="+mj-lt"/>
              <a:buAutoNum type="alphaLcParenR"/>
            </a:pPr>
            <a:r>
              <a:rPr lang="fr-FR" dirty="0" smtClean="0"/>
              <a:t>« </a:t>
            </a:r>
            <a:r>
              <a:rPr lang="fr-FR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n</a:t>
            </a:r>
            <a:r>
              <a:rPr lang="fr-FR" dirty="0" smtClean="0"/>
              <a:t> </a:t>
            </a:r>
            <a:r>
              <a:rPr lang="fr-FR" b="1" dirty="0" smtClean="0">
                <a:sym typeface="Symbol"/>
              </a:rPr>
              <a:t></a:t>
            </a:r>
            <a:r>
              <a:rPr lang="fr-FR" dirty="0" smtClean="0"/>
              <a:t> 3 ».</a:t>
            </a:r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0" y="485800"/>
            <a:ext cx="9144000" cy="1143000"/>
          </a:xfrm>
        </p:spPr>
        <p:txBody>
          <a:bodyPr>
            <a:normAutofit/>
          </a:bodyPr>
          <a:lstStyle/>
          <a:p>
            <a:r>
              <a:rPr lang="fr-FR" dirty="0" smtClean="0"/>
              <a:t>N° 2</a:t>
            </a:r>
            <a:endParaRPr lang="fr-F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476672"/>
            <a:ext cx="9144000" cy="1143000"/>
          </a:xfrm>
        </p:spPr>
        <p:txBody>
          <a:bodyPr>
            <a:normAutofit/>
          </a:bodyPr>
          <a:lstStyle/>
          <a:p>
            <a:r>
              <a:rPr lang="fr-FR" dirty="0" smtClean="0"/>
              <a:t>N° 3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78904" y="2276872"/>
            <a:ext cx="8265096" cy="2548880"/>
          </a:xfrm>
        </p:spPr>
        <p:txBody>
          <a:bodyPr/>
          <a:lstStyle/>
          <a:p>
            <a:pPr>
              <a:buNone/>
            </a:pPr>
            <a:r>
              <a:rPr lang="fr-FR" dirty="0" smtClean="0"/>
              <a:t>Soit </a:t>
            </a:r>
            <a:r>
              <a:rPr lang="fr-FR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n</a:t>
            </a:r>
            <a:r>
              <a:rPr lang="fr-FR" dirty="0" smtClean="0"/>
              <a:t> un entier.</a:t>
            </a:r>
          </a:p>
          <a:p>
            <a:pPr>
              <a:buNone/>
            </a:pPr>
            <a:r>
              <a:rPr lang="fr-FR" dirty="0" smtClean="0"/>
              <a:t>La négation de </a:t>
            </a:r>
            <a:r>
              <a:rPr lang="fr-FR" b="1" dirty="0" smtClean="0"/>
              <a:t>« </a:t>
            </a:r>
            <a:r>
              <a:rPr lang="fr-FR" b="1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n </a:t>
            </a:r>
            <a:r>
              <a:rPr lang="fr-FR" b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est pair</a:t>
            </a:r>
            <a:r>
              <a:rPr lang="fr-FR" b="1" dirty="0" smtClean="0"/>
              <a:t> »</a:t>
            </a:r>
            <a:r>
              <a:rPr lang="fr-FR" dirty="0" smtClean="0"/>
              <a:t> est :</a:t>
            </a:r>
          </a:p>
          <a:p>
            <a:pPr marL="514350" indent="-514350">
              <a:buFont typeface="+mj-lt"/>
              <a:buAutoNum type="alphaLcParenR"/>
            </a:pPr>
            <a:r>
              <a:rPr lang="fr-FR" dirty="0" smtClean="0"/>
              <a:t>« </a:t>
            </a:r>
            <a:r>
              <a:rPr lang="fr-FR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n</a:t>
            </a:r>
            <a:r>
              <a:rPr lang="fr-FR" dirty="0" smtClean="0"/>
              <a:t> est un multiple de 3 » ;</a:t>
            </a:r>
          </a:p>
          <a:p>
            <a:pPr marL="514350" indent="-514350">
              <a:buFont typeface="+mj-lt"/>
              <a:buAutoNum type="alphaLcParenR"/>
            </a:pPr>
            <a:r>
              <a:rPr lang="fr-FR" dirty="0" smtClean="0"/>
              <a:t>« </a:t>
            </a:r>
            <a:r>
              <a:rPr lang="fr-FR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n </a:t>
            </a:r>
            <a:r>
              <a:rPr lang="fr-FR" dirty="0" smtClean="0"/>
              <a:t>est impair ».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557808"/>
            <a:ext cx="9144000" cy="1143000"/>
          </a:xfrm>
        </p:spPr>
        <p:txBody>
          <a:bodyPr>
            <a:normAutofit/>
          </a:bodyPr>
          <a:lstStyle/>
          <a:p>
            <a:r>
              <a:rPr lang="fr-FR" dirty="0" smtClean="0"/>
              <a:t>N° 4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878904" y="2276872"/>
                <a:ext cx="8265096" cy="2620888"/>
              </a:xfrm>
            </p:spPr>
            <p:txBody>
              <a:bodyPr>
                <a:normAutofit/>
              </a:bodyPr>
              <a:lstStyle/>
              <a:p>
                <a:pPr>
                  <a:buNone/>
                </a:pPr>
                <a:r>
                  <a:rPr lang="fr-FR" dirty="0" smtClean="0"/>
                  <a:t>Soit </a:t>
                </a:r>
                <a:r>
                  <a:rPr lang="fr-FR" i="1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x</a:t>
                </a:r>
                <a:r>
                  <a:rPr lang="fr-FR" dirty="0" smtClean="0"/>
                  <a:t> un réel.</a:t>
                </a:r>
              </a:p>
              <a:p>
                <a:pPr>
                  <a:buNone/>
                </a:pPr>
                <a:r>
                  <a:rPr lang="fr-FR" dirty="0" smtClean="0"/>
                  <a:t>La négation de </a:t>
                </a:r>
                <a:r>
                  <a:rPr lang="fr-FR" b="1" dirty="0" smtClean="0"/>
                  <a:t>« </a:t>
                </a:r>
                <a:r>
                  <a:rPr lang="fr-FR" b="1" i="1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x</a:t>
                </a:r>
                <a:r>
                  <a:rPr lang="fr-FR" b="1" dirty="0" smtClean="0"/>
                  <a:t> </a:t>
                </a:r>
                <a14:m>
                  <m:oMath xmlns:m="http://schemas.openxmlformats.org/officeDocument/2006/math">
                    <m:r>
                      <a:rPr lang="fr-FR" i="1" dirty="0" smtClean="0">
                        <a:latin typeface="Cambria Math" panose="02040503050406030204" pitchFamily="18" charset="0"/>
                      </a:rPr>
                      <m:t>&gt;</m:t>
                    </m:r>
                  </m:oMath>
                </a14:m>
                <a:r>
                  <a:rPr lang="fr-FR" b="1" dirty="0" smtClean="0"/>
                  <a:t> 7 ou </a:t>
                </a:r>
                <a:r>
                  <a:rPr lang="fr-FR" b="1" i="1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x </a:t>
                </a:r>
                <a14:m>
                  <m:oMath xmlns:m="http://schemas.openxmlformats.org/officeDocument/2006/math">
                    <m:r>
                      <a:rPr lang="fr-FR" b="1" i="1" smtClean="0">
                        <a:latin typeface="Cambria Math" panose="02040503050406030204" pitchFamily="18" charset="0"/>
                        <a:ea typeface="Cambria Math" pitchFamily="18" charset="0"/>
                        <a:cs typeface="Times New Roman" pitchFamily="18" charset="0"/>
                      </a:rPr>
                      <m:t>≤</m:t>
                    </m:r>
                  </m:oMath>
                </a14:m>
                <a:r>
                  <a:rPr lang="fr-FR" b="1" dirty="0" smtClean="0"/>
                  <a:t>  4 » </a:t>
                </a:r>
                <a:r>
                  <a:rPr lang="fr-FR" dirty="0" smtClean="0"/>
                  <a:t>est :</a:t>
                </a:r>
              </a:p>
              <a:p>
                <a:pPr marL="514350" indent="-514350">
                  <a:buFont typeface="+mj-lt"/>
                  <a:buAutoNum type="alphaLcParenR"/>
                </a:pPr>
                <a:r>
                  <a:rPr lang="fr-FR" dirty="0" smtClean="0"/>
                  <a:t>« </a:t>
                </a:r>
                <a:r>
                  <a:rPr lang="fr-FR" i="1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x</a:t>
                </a:r>
                <a:r>
                  <a:rPr lang="fr-FR" dirty="0" smtClean="0"/>
                  <a:t> </a:t>
                </a:r>
                <a14:m>
                  <m:oMath xmlns:m="http://schemas.openxmlformats.org/officeDocument/2006/math">
                    <m:r>
                      <a:rPr lang="fr-FR" b="0" i="1" dirty="0" smtClean="0">
                        <a:latin typeface="Cambria Math" panose="02040503050406030204" pitchFamily="18" charset="0"/>
                        <a:sym typeface="Symbol"/>
                      </a:rPr>
                      <m:t>≤</m:t>
                    </m:r>
                  </m:oMath>
                </a14:m>
                <a:r>
                  <a:rPr lang="fr-FR" dirty="0" smtClean="0"/>
                  <a:t> 7 ou  </a:t>
                </a:r>
                <a:r>
                  <a:rPr lang="fr-FR" i="1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x</a:t>
                </a:r>
                <a:r>
                  <a:rPr lang="fr-FR" dirty="0" smtClean="0"/>
                  <a:t> </a:t>
                </a:r>
                <a14:m>
                  <m:oMath xmlns:m="http://schemas.openxmlformats.org/officeDocument/2006/math">
                    <m:r>
                      <a:rPr lang="fr-FR" i="1" dirty="0" smtClean="0">
                        <a:latin typeface="Cambria Math" panose="02040503050406030204" pitchFamily="18" charset="0"/>
                      </a:rPr>
                      <m:t>&gt;</m:t>
                    </m:r>
                  </m:oMath>
                </a14:m>
                <a:r>
                  <a:rPr lang="fr-FR" dirty="0" smtClean="0"/>
                  <a:t> 4 » ;</a:t>
                </a:r>
              </a:p>
              <a:p>
                <a:pPr marL="514350" indent="-514350">
                  <a:buFont typeface="+mj-lt"/>
                  <a:buAutoNum type="alphaLcParenR"/>
                </a:pPr>
                <a:r>
                  <a:rPr lang="fr-FR" dirty="0" smtClean="0"/>
                  <a:t>« </a:t>
                </a:r>
                <a:r>
                  <a:rPr lang="fr-FR" i="1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x</a:t>
                </a:r>
                <a:r>
                  <a:rPr lang="fr-FR" dirty="0" smtClean="0"/>
                  <a:t> </a:t>
                </a:r>
                <a14:m>
                  <m:oMath xmlns:m="http://schemas.openxmlformats.org/officeDocument/2006/math">
                    <m:r>
                      <a:rPr lang="fr-FR" b="0" i="1" dirty="0" smtClean="0">
                        <a:latin typeface="Cambria Math" panose="02040503050406030204" pitchFamily="18" charset="0"/>
                        <a:sym typeface="Symbol"/>
                      </a:rPr>
                      <m:t>≤</m:t>
                    </m:r>
                  </m:oMath>
                </a14:m>
                <a:r>
                  <a:rPr lang="fr-FR" dirty="0" smtClean="0"/>
                  <a:t> 7 et  </a:t>
                </a:r>
                <a:r>
                  <a:rPr lang="fr-FR" i="1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x</a:t>
                </a:r>
                <a:r>
                  <a:rPr lang="fr-FR" dirty="0" smtClean="0"/>
                  <a:t> </a:t>
                </a:r>
                <a14:m>
                  <m:oMath xmlns:m="http://schemas.openxmlformats.org/officeDocument/2006/math">
                    <m:r>
                      <a:rPr lang="fr-FR" i="1" dirty="0" smtClean="0">
                        <a:latin typeface="Cambria Math" panose="02040503050406030204" pitchFamily="18" charset="0"/>
                      </a:rPr>
                      <m:t>&gt;</m:t>
                    </m:r>
                  </m:oMath>
                </a14:m>
                <a:r>
                  <a:rPr lang="fr-FR" dirty="0" smtClean="0"/>
                  <a:t> 4 ».</a:t>
                </a:r>
              </a:p>
              <a:p>
                <a:pPr marL="514350" indent="-514350">
                  <a:buFont typeface="+mj-lt"/>
                  <a:buAutoNum type="alphaLcParenR"/>
                </a:pPr>
                <a:endParaRPr lang="fr-FR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78904" y="2276872"/>
                <a:ext cx="8265096" cy="2620888"/>
              </a:xfrm>
              <a:blipFill rotWithShape="1">
                <a:blip r:embed="rId2"/>
                <a:stretch>
                  <a:fillRect l="-1917" t="-349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557808"/>
            <a:ext cx="9144000" cy="1143000"/>
          </a:xfrm>
        </p:spPr>
        <p:txBody>
          <a:bodyPr>
            <a:normAutofit/>
          </a:bodyPr>
          <a:lstStyle/>
          <a:p>
            <a:r>
              <a:rPr lang="fr-FR" dirty="0" smtClean="0"/>
              <a:t>N° 5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878904" y="2276872"/>
                <a:ext cx="8265096" cy="2620888"/>
              </a:xfrm>
            </p:spPr>
            <p:txBody>
              <a:bodyPr>
                <a:normAutofit/>
              </a:bodyPr>
              <a:lstStyle/>
              <a:p>
                <a:pPr>
                  <a:buNone/>
                </a:pPr>
                <a:r>
                  <a:rPr lang="fr-FR" dirty="0" smtClean="0"/>
                  <a:t>Soit </a:t>
                </a:r>
                <a:r>
                  <a:rPr lang="fr-FR" dirty="0" smtClean="0"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D</a:t>
                </a:r>
                <a:r>
                  <a:rPr lang="fr-FR" dirty="0" smtClean="0"/>
                  <a:t> une partie de    . </a:t>
                </a:r>
              </a:p>
              <a:p>
                <a:pPr>
                  <a:buNone/>
                </a:pPr>
                <a:r>
                  <a:rPr lang="fr-FR" dirty="0" smtClean="0"/>
                  <a:t>La négation de </a:t>
                </a:r>
                <a:r>
                  <a:rPr lang="fr-FR" b="1" dirty="0" smtClean="0"/>
                  <a:t>« Pour tout </a:t>
                </a:r>
                <a:r>
                  <a:rPr lang="fr-FR" b="1" i="1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x</a:t>
                </a:r>
                <a:r>
                  <a:rPr lang="fr-FR" b="1" dirty="0" smtClean="0"/>
                  <a:t> </a:t>
                </a:r>
                <a:r>
                  <a:rPr lang="fr-FR" b="1" dirty="0" smtClean="0">
                    <a:sym typeface="Symbol"/>
                  </a:rPr>
                  <a:t></a:t>
                </a:r>
                <a:r>
                  <a:rPr lang="fr-FR" b="1" dirty="0" smtClean="0"/>
                  <a:t> D, </a:t>
                </a:r>
                <a:r>
                  <a:rPr lang="fr-FR" b="1" i="1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x</a:t>
                </a:r>
                <a:r>
                  <a:rPr lang="fr-FR" b="1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²</a:t>
                </a:r>
                <a:r>
                  <a:rPr lang="fr-FR" b="1" dirty="0" smtClean="0"/>
                  <a:t> </a:t>
                </a:r>
                <a14:m>
                  <m:oMath xmlns:m="http://schemas.openxmlformats.org/officeDocument/2006/math">
                    <m:r>
                      <a:rPr lang="fr-FR" b="1" i="1" dirty="0" smtClean="0">
                        <a:latin typeface="Cambria Math" panose="02040503050406030204" pitchFamily="18" charset="0"/>
                      </a:rPr>
                      <m:t>&gt;</m:t>
                    </m:r>
                  </m:oMath>
                </a14:m>
                <a:r>
                  <a:rPr lang="fr-FR" b="1" dirty="0" smtClean="0"/>
                  <a:t> </a:t>
                </a:r>
                <a:r>
                  <a:rPr lang="fr-FR" b="1" i="1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x </a:t>
                </a:r>
                <a:r>
                  <a:rPr lang="fr-FR" b="1" dirty="0" smtClean="0"/>
                  <a:t>» </a:t>
                </a:r>
                <a:r>
                  <a:rPr lang="fr-FR" dirty="0" smtClean="0"/>
                  <a:t>est :</a:t>
                </a:r>
              </a:p>
              <a:p>
                <a:pPr marL="514350" indent="-514350">
                  <a:buFont typeface="+mj-lt"/>
                  <a:buAutoNum type="alphaLcParenR"/>
                </a:pPr>
                <a:r>
                  <a:rPr lang="fr-FR" dirty="0" smtClean="0"/>
                  <a:t>« Pour tout </a:t>
                </a:r>
                <a:r>
                  <a:rPr lang="fr-FR" i="1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x</a:t>
                </a:r>
                <a:r>
                  <a:rPr lang="fr-FR" dirty="0" smtClean="0"/>
                  <a:t> </a:t>
                </a:r>
                <a:r>
                  <a:rPr lang="fr-FR" b="1" dirty="0" smtClean="0">
                    <a:sym typeface="Symbol"/>
                  </a:rPr>
                  <a:t></a:t>
                </a:r>
                <a:r>
                  <a:rPr lang="fr-FR" dirty="0" smtClean="0"/>
                  <a:t> D, </a:t>
                </a:r>
                <a:r>
                  <a:rPr lang="fr-FR" i="1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x</a:t>
                </a:r>
                <a:r>
                  <a:rPr lang="fr-FR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²</a:t>
                </a:r>
                <a:r>
                  <a:rPr lang="fr-FR" dirty="0" smtClean="0"/>
                  <a:t> </a:t>
                </a:r>
                <a14:m>
                  <m:oMath xmlns:m="http://schemas.openxmlformats.org/officeDocument/2006/math">
                    <m:r>
                      <a:rPr lang="fr-FR" b="0" i="1" dirty="0" smtClean="0">
                        <a:latin typeface="Cambria Math" panose="02040503050406030204" pitchFamily="18" charset="0"/>
                        <a:sym typeface="Symbol"/>
                      </a:rPr>
                      <m:t>≤</m:t>
                    </m:r>
                  </m:oMath>
                </a14:m>
                <a:r>
                  <a:rPr lang="fr-FR" dirty="0" smtClean="0"/>
                  <a:t> </a:t>
                </a:r>
                <a:r>
                  <a:rPr lang="fr-FR" i="1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x</a:t>
                </a:r>
                <a:r>
                  <a:rPr lang="fr-FR" dirty="0" smtClean="0"/>
                  <a:t>  » ;</a:t>
                </a:r>
              </a:p>
              <a:p>
                <a:pPr marL="514350" indent="-514350">
                  <a:buFont typeface="+mj-lt"/>
                  <a:buAutoNum type="alphaLcParenR"/>
                </a:pPr>
                <a:r>
                  <a:rPr lang="fr-FR" dirty="0" smtClean="0"/>
                  <a:t>« Il existe  </a:t>
                </a:r>
                <a:r>
                  <a:rPr lang="fr-FR" i="1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x</a:t>
                </a:r>
                <a:r>
                  <a:rPr lang="fr-FR" dirty="0" smtClean="0"/>
                  <a:t> </a:t>
                </a:r>
                <a:r>
                  <a:rPr lang="fr-FR" b="1" dirty="0" smtClean="0">
                    <a:sym typeface="Symbol"/>
                  </a:rPr>
                  <a:t></a:t>
                </a:r>
                <a:r>
                  <a:rPr lang="fr-FR" dirty="0" smtClean="0"/>
                  <a:t> D tel que </a:t>
                </a:r>
                <a:r>
                  <a:rPr lang="fr-FR" i="1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x</a:t>
                </a:r>
                <a:r>
                  <a:rPr lang="fr-FR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²</a:t>
                </a:r>
                <a:r>
                  <a:rPr lang="fr-FR" dirty="0" smtClean="0"/>
                  <a:t> </a:t>
                </a:r>
                <a14:m>
                  <m:oMath xmlns:m="http://schemas.openxmlformats.org/officeDocument/2006/math">
                    <m:r>
                      <a:rPr lang="fr-FR" b="0" i="1" dirty="0" smtClean="0">
                        <a:latin typeface="Cambria Math" panose="02040503050406030204" pitchFamily="18" charset="0"/>
                        <a:sym typeface="Symbol"/>
                      </a:rPr>
                      <m:t>≤</m:t>
                    </m:r>
                  </m:oMath>
                </a14:m>
                <a:r>
                  <a:rPr lang="fr-FR" dirty="0" smtClean="0"/>
                  <a:t> </a:t>
                </a:r>
                <a:r>
                  <a:rPr lang="fr-FR" i="1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x</a:t>
                </a:r>
                <a:r>
                  <a:rPr lang="fr-FR" dirty="0" smtClean="0"/>
                  <a:t>  ».</a:t>
                </a:r>
              </a:p>
              <a:p>
                <a:pPr marL="514350" indent="-514350">
                  <a:buNone/>
                </a:pPr>
                <a:endParaRPr lang="fr-FR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78904" y="2276872"/>
                <a:ext cx="8265096" cy="2620888"/>
              </a:xfrm>
              <a:blipFill rotWithShape="1">
                <a:blip r:embed="rId2"/>
                <a:stretch>
                  <a:fillRect l="-1917" t="-349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86262" y="2304000"/>
            <a:ext cx="371475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557808"/>
            <a:ext cx="9144000" cy="1143000"/>
          </a:xfrm>
        </p:spPr>
        <p:txBody>
          <a:bodyPr>
            <a:normAutofit/>
          </a:bodyPr>
          <a:lstStyle/>
          <a:p>
            <a:r>
              <a:rPr lang="fr-FR" dirty="0" smtClean="0"/>
              <a:t>N° 6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251520" y="2320280"/>
                <a:ext cx="8892480" cy="2620888"/>
              </a:xfrm>
            </p:spPr>
            <p:txBody>
              <a:bodyPr>
                <a:normAutofit/>
              </a:bodyPr>
              <a:lstStyle/>
              <a:p>
                <a:pPr>
                  <a:buNone/>
                </a:pPr>
                <a:r>
                  <a:rPr lang="fr-FR" dirty="0" smtClean="0"/>
                  <a:t>Soit </a:t>
                </a:r>
                <a:r>
                  <a:rPr lang="fr-FR" dirty="0" smtClean="0"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D</a:t>
                </a:r>
                <a:r>
                  <a:rPr lang="fr-FR" dirty="0" smtClean="0"/>
                  <a:t> une partie de     .</a:t>
                </a:r>
              </a:p>
              <a:p>
                <a:pPr marL="0" indent="0">
                  <a:buNone/>
                </a:pPr>
                <a:r>
                  <a:rPr lang="fr-FR" dirty="0" smtClean="0"/>
                  <a:t>La négation de </a:t>
                </a:r>
                <a:r>
                  <a:rPr lang="fr-FR" b="1" dirty="0" smtClean="0"/>
                  <a:t>« Il existe </a:t>
                </a:r>
                <a:r>
                  <a:rPr lang="fr-FR" b="1" i="1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x</a:t>
                </a:r>
                <a:r>
                  <a:rPr lang="fr-FR" b="1" dirty="0" smtClean="0"/>
                  <a:t> </a:t>
                </a:r>
                <a:r>
                  <a:rPr lang="fr-FR" b="1" dirty="0" smtClean="0">
                    <a:sym typeface="Symbol"/>
                  </a:rPr>
                  <a:t></a:t>
                </a:r>
                <a:r>
                  <a:rPr lang="fr-FR" b="1" dirty="0" smtClean="0"/>
                  <a:t> D tel que </a:t>
                </a:r>
                <a:r>
                  <a:rPr lang="fr-FR" b="1" i="1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x</a:t>
                </a:r>
                <a:r>
                  <a:rPr lang="fr-FR" b="1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²</a:t>
                </a:r>
                <a:r>
                  <a:rPr lang="fr-FR" b="1" dirty="0" smtClean="0"/>
                  <a:t> </a:t>
                </a:r>
                <a14:m>
                  <m:oMath xmlns:m="http://schemas.openxmlformats.org/officeDocument/2006/math">
                    <m:r>
                      <a:rPr lang="fr-FR" b="1" i="1" dirty="0" smtClean="0">
                        <a:latin typeface="Cambria Math" panose="02040503050406030204" pitchFamily="18" charset="0"/>
                      </a:rPr>
                      <m:t>&gt;</m:t>
                    </m:r>
                  </m:oMath>
                </a14:m>
                <a:r>
                  <a:rPr lang="fr-FR" b="1" dirty="0" smtClean="0"/>
                  <a:t> 3» </a:t>
                </a:r>
                <a:r>
                  <a:rPr lang="fr-FR" dirty="0" smtClean="0"/>
                  <a:t>est :</a:t>
                </a:r>
              </a:p>
              <a:p>
                <a:pPr marL="514350" indent="-514350">
                  <a:buFont typeface="+mj-lt"/>
                  <a:buAutoNum type="alphaLcParenR"/>
                </a:pPr>
                <a:r>
                  <a:rPr lang="fr-FR" dirty="0" smtClean="0"/>
                  <a:t>« Pour tout </a:t>
                </a:r>
                <a:r>
                  <a:rPr lang="fr-FR" i="1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x</a:t>
                </a:r>
                <a:r>
                  <a:rPr lang="fr-FR" dirty="0" smtClean="0"/>
                  <a:t> </a:t>
                </a:r>
                <a:r>
                  <a:rPr lang="fr-FR" b="1" dirty="0" smtClean="0">
                    <a:sym typeface="Symbol"/>
                  </a:rPr>
                  <a:t></a:t>
                </a:r>
                <a:r>
                  <a:rPr lang="fr-FR" dirty="0" smtClean="0"/>
                  <a:t> D, </a:t>
                </a:r>
                <a:r>
                  <a:rPr lang="fr-FR" i="1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x</a:t>
                </a:r>
                <a:r>
                  <a:rPr lang="fr-FR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²</a:t>
                </a:r>
                <a:r>
                  <a:rPr lang="fr-FR" dirty="0" smtClean="0"/>
                  <a:t> </a:t>
                </a:r>
                <a14:m>
                  <m:oMath xmlns:m="http://schemas.openxmlformats.org/officeDocument/2006/math">
                    <m:r>
                      <a:rPr lang="fr-FR" i="1" dirty="0" smtClean="0">
                        <a:latin typeface="Cambria Math" panose="02040503050406030204" pitchFamily="18" charset="0"/>
                        <a:sym typeface="Symbol"/>
                      </a:rPr>
                      <m:t></m:t>
                    </m:r>
                  </m:oMath>
                </a14:m>
                <a:r>
                  <a:rPr lang="fr-FR" dirty="0" smtClean="0"/>
                  <a:t> 3  » ;</a:t>
                </a:r>
              </a:p>
              <a:p>
                <a:pPr marL="514350" indent="-514350">
                  <a:buFont typeface="+mj-lt"/>
                  <a:buAutoNum type="alphaLcParenR"/>
                </a:pPr>
                <a:r>
                  <a:rPr lang="fr-FR" dirty="0" smtClean="0"/>
                  <a:t>« Il existe  </a:t>
                </a:r>
                <a:r>
                  <a:rPr lang="fr-FR" i="1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x</a:t>
                </a:r>
                <a:r>
                  <a:rPr lang="fr-FR" dirty="0" smtClean="0"/>
                  <a:t> </a:t>
                </a:r>
                <a:r>
                  <a:rPr lang="fr-FR" b="1" dirty="0" smtClean="0">
                    <a:sym typeface="Symbol"/>
                  </a:rPr>
                  <a:t></a:t>
                </a:r>
                <a:r>
                  <a:rPr lang="fr-FR" dirty="0" smtClean="0"/>
                  <a:t> D tel que  </a:t>
                </a:r>
                <a:r>
                  <a:rPr lang="fr-FR" i="1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x</a:t>
                </a:r>
                <a:r>
                  <a:rPr lang="fr-FR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²</a:t>
                </a:r>
                <a:r>
                  <a:rPr lang="fr-FR" i="1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fr-FR" i="1" dirty="0" smtClean="0">
                        <a:latin typeface="Cambria Math" panose="02040503050406030204" pitchFamily="18" charset="0"/>
                        <a:sym typeface="Symbol"/>
                      </a:rPr>
                      <m:t></m:t>
                    </m:r>
                  </m:oMath>
                </a14:m>
                <a:r>
                  <a:rPr lang="fr-FR" dirty="0" smtClean="0"/>
                  <a:t> 3  ».</a:t>
                </a:r>
              </a:p>
              <a:p>
                <a:pPr marL="514350" indent="-514350">
                  <a:buNone/>
                </a:pPr>
                <a:endParaRPr lang="fr-FR" dirty="0"/>
              </a:p>
            </p:txBody>
          </p:sp>
        </mc:Choice>
        <mc:Fallback xmlns="">
          <p:sp>
            <p:nvSpPr>
              <p:cNvPr id="7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2320280"/>
                <a:ext cx="8892480" cy="2620888"/>
              </a:xfrm>
              <a:blipFill rotWithShape="1">
                <a:blip r:embed="rId2"/>
                <a:stretch>
                  <a:fillRect l="-1782" t="-348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68477" y="2358000"/>
            <a:ext cx="371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557808"/>
            <a:ext cx="9144000" cy="1143000"/>
          </a:xfrm>
        </p:spPr>
        <p:txBody>
          <a:bodyPr>
            <a:normAutofit/>
          </a:bodyPr>
          <a:lstStyle/>
          <a:p>
            <a:r>
              <a:rPr lang="fr-FR" dirty="0" smtClean="0"/>
              <a:t>N° 7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323528" y="2320280"/>
                <a:ext cx="8820472" cy="2620888"/>
              </a:xfrm>
            </p:spPr>
            <p:txBody>
              <a:bodyPr>
                <a:normAutofit/>
              </a:bodyPr>
              <a:lstStyle/>
              <a:p>
                <a:pPr>
                  <a:buNone/>
                </a:pPr>
                <a:r>
                  <a:rPr lang="fr-FR" dirty="0" smtClean="0"/>
                  <a:t>Soit </a:t>
                </a:r>
                <a:r>
                  <a:rPr lang="fr-FR" dirty="0" smtClean="0"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D</a:t>
                </a:r>
                <a:r>
                  <a:rPr lang="fr-FR" dirty="0" smtClean="0"/>
                  <a:t> une partie de     </a:t>
                </a:r>
                <a:r>
                  <a:rPr lang="fr-FR" i="1" dirty="0" smtClean="0">
                    <a:sym typeface="Nombre"/>
                  </a:rPr>
                  <a:t>, </a:t>
                </a:r>
                <a:r>
                  <a:rPr lang="fr-FR" i="1" dirty="0">
                    <a:latin typeface="Cambria" panose="02040503050406030204" pitchFamily="18" charset="0"/>
                    <a:sym typeface="Nombre"/>
                  </a:rPr>
                  <a:t>f</a:t>
                </a:r>
                <a:r>
                  <a:rPr lang="fr-FR" i="1" dirty="0" smtClean="0">
                    <a:sym typeface="Nombre"/>
                  </a:rPr>
                  <a:t> </a:t>
                </a:r>
                <a:r>
                  <a:rPr lang="fr-FR" dirty="0" smtClean="0">
                    <a:sym typeface="Nombre"/>
                  </a:rPr>
                  <a:t>une fonction</a:t>
                </a:r>
                <a:r>
                  <a:rPr lang="fr-FR" dirty="0" smtClean="0"/>
                  <a:t>.</a:t>
                </a:r>
              </a:p>
              <a:p>
                <a:pPr>
                  <a:buNone/>
                </a:pPr>
                <a:r>
                  <a:rPr lang="fr-FR" dirty="0" smtClean="0"/>
                  <a:t>La négation de </a:t>
                </a:r>
                <a:r>
                  <a:rPr lang="fr-FR" b="1" dirty="0" smtClean="0"/>
                  <a:t>« Pour tout </a:t>
                </a:r>
                <a:r>
                  <a:rPr lang="fr-FR" b="1" i="1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x</a:t>
                </a:r>
                <a:r>
                  <a:rPr lang="fr-FR" b="1" dirty="0" smtClean="0"/>
                  <a:t> </a:t>
                </a:r>
                <a:r>
                  <a:rPr lang="fr-FR" b="1" dirty="0" smtClean="0">
                    <a:sym typeface="Symbol"/>
                  </a:rPr>
                  <a:t></a:t>
                </a:r>
                <a:r>
                  <a:rPr lang="fr-FR" b="1" dirty="0" smtClean="0"/>
                  <a:t> D, </a:t>
                </a:r>
                <a14:m>
                  <m:oMath xmlns:m="http://schemas.openxmlformats.org/officeDocument/2006/math">
                    <m:r>
                      <a:rPr lang="fr-FR" b="1" i="1" dirty="0" smtClean="0">
                        <a:latin typeface="Cambria Math" panose="02040503050406030204" pitchFamily="18" charset="0"/>
                      </a:rPr>
                      <m:t>𝒇</m:t>
                    </m:r>
                    <m:r>
                      <a:rPr lang="fr-FR" b="1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fr-FR" b="1" i="1" dirty="0" smtClean="0">
                        <a:latin typeface="Cambria Math" panose="02040503050406030204" pitchFamily="18" charset="0"/>
                        <a:cs typeface="Times New Roman" pitchFamily="18" charset="0"/>
                      </a:rPr>
                      <m:t>𝒙</m:t>
                    </m:r>
                    <m:r>
                      <a:rPr lang="fr-FR" b="1" i="1" dirty="0" smtClean="0">
                        <a:latin typeface="Cambria Math" panose="02040503050406030204" pitchFamily="18" charset="0"/>
                        <a:cs typeface="Times New Roman" pitchFamily="18" charset="0"/>
                      </a:rPr>
                      <m:t>)&gt;</m:t>
                    </m:r>
                  </m:oMath>
                </a14:m>
                <a:r>
                  <a:rPr lang="fr-FR" b="1" dirty="0" smtClean="0"/>
                  <a:t> 0 » </a:t>
                </a:r>
                <a:r>
                  <a:rPr lang="fr-FR" dirty="0" smtClean="0"/>
                  <a:t>est :</a:t>
                </a:r>
              </a:p>
              <a:p>
                <a:pPr marL="514350" indent="-514350">
                  <a:buFont typeface="+mj-lt"/>
                  <a:buAutoNum type="alphaLcParenR"/>
                </a:pPr>
                <a:r>
                  <a:rPr lang="fr-FR" dirty="0" smtClean="0"/>
                  <a:t>« Pour tout </a:t>
                </a:r>
                <a:r>
                  <a:rPr lang="fr-FR" i="1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x</a:t>
                </a:r>
                <a:r>
                  <a:rPr lang="fr-FR" dirty="0" smtClean="0"/>
                  <a:t> </a:t>
                </a:r>
                <a:r>
                  <a:rPr lang="fr-FR" b="1" dirty="0" smtClean="0">
                    <a:sym typeface="Symbol"/>
                  </a:rPr>
                  <a:t></a:t>
                </a:r>
                <a:r>
                  <a:rPr lang="fr-FR" dirty="0" smtClean="0"/>
                  <a:t> D, </a:t>
                </a:r>
                <a14:m>
                  <m:oMath xmlns:m="http://schemas.openxmlformats.org/officeDocument/2006/math">
                    <m:r>
                      <a:rPr lang="fr-FR" i="1" dirty="0" smtClean="0">
                        <a:latin typeface="Cambria Math" panose="02040503050406030204" pitchFamily="18" charset="0"/>
                        <a:cs typeface="Times New Roman" pitchFamily="18" charset="0"/>
                      </a:rPr>
                      <m:t>𝑓</m:t>
                    </m:r>
                    <m:r>
                      <a:rPr lang="fr-FR" i="1" dirty="0" smtClean="0">
                        <a:latin typeface="Cambria Math" panose="02040503050406030204" pitchFamily="18" charset="0"/>
                        <a:cs typeface="Times New Roman" pitchFamily="18" charset="0"/>
                      </a:rPr>
                      <m:t>(</m:t>
                    </m:r>
                    <m:r>
                      <a:rPr lang="fr-FR" i="1" dirty="0" smtClean="0">
                        <a:latin typeface="Cambria Math" panose="02040503050406030204" pitchFamily="18" charset="0"/>
                        <a:ea typeface="Cambria Math" pitchFamily="18" charset="0"/>
                        <a:cs typeface="Times New Roman" pitchFamily="18" charset="0"/>
                      </a:rPr>
                      <m:t>𝑥</m:t>
                    </m:r>
                    <m:r>
                      <a:rPr lang="fr-FR" b="0" i="1" dirty="0" smtClean="0">
                        <a:latin typeface="Cambria Math" panose="02040503050406030204" pitchFamily="18" charset="0"/>
                        <a:ea typeface="Cambria Math" pitchFamily="18" charset="0"/>
                        <a:cs typeface="Times New Roman" pitchFamily="18" charset="0"/>
                      </a:rPr>
                      <m:t>)</m:t>
                    </m:r>
                    <m:r>
                      <a:rPr lang="fr-FR" i="1" dirty="0" smtClean="0">
                        <a:latin typeface="Cambria Math" panose="02040503050406030204" pitchFamily="18" charset="0"/>
                        <a:ea typeface="Cambria Math" pitchFamily="18" charset="0"/>
                        <a:cs typeface="Times New Roman" pitchFamily="18" charset="0"/>
                      </a:rPr>
                      <m:t>≤0</m:t>
                    </m:r>
                    <m:r>
                      <a:rPr lang="fr-FR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dirty="0" smtClean="0"/>
                  <a:t> » ;</a:t>
                </a:r>
              </a:p>
              <a:p>
                <a:pPr marL="514350" indent="-514350">
                  <a:buFont typeface="+mj-lt"/>
                  <a:buAutoNum type="alphaLcParenR"/>
                </a:pPr>
                <a:r>
                  <a:rPr lang="fr-FR" dirty="0" smtClean="0"/>
                  <a:t>« Il existe  </a:t>
                </a:r>
                <a:r>
                  <a:rPr lang="fr-FR" i="1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x</a:t>
                </a:r>
                <a:r>
                  <a:rPr lang="fr-FR" dirty="0" smtClean="0"/>
                  <a:t> </a:t>
                </a:r>
                <a:r>
                  <a:rPr lang="fr-FR" b="1" dirty="0" smtClean="0">
                    <a:sym typeface="Symbol"/>
                  </a:rPr>
                  <a:t></a:t>
                </a:r>
                <a:r>
                  <a:rPr lang="fr-FR" dirty="0" smtClean="0"/>
                  <a:t> D tel que </a:t>
                </a:r>
                <a14:m>
                  <m:oMath xmlns:m="http://schemas.openxmlformats.org/officeDocument/2006/math">
                    <m:r>
                      <a:rPr lang="fr-FR" i="1" dirty="0" smtClean="0">
                        <a:latin typeface="Cambria Math" panose="02040503050406030204" pitchFamily="18" charset="0"/>
                        <a:cs typeface="Times New Roman" pitchFamily="18" charset="0"/>
                      </a:rPr>
                      <m:t>𝑓</m:t>
                    </m:r>
                    <m:d>
                      <m:dPr>
                        <m:ctrlPr>
                          <a:rPr lang="fr-FR" i="1" dirty="0" smtClean="0">
                            <a:latin typeface="Cambria Math"/>
                            <a:cs typeface="Times New Roman" pitchFamily="18" charset="0"/>
                          </a:rPr>
                        </m:ctrlPr>
                      </m:dPr>
                      <m:e>
                        <m:r>
                          <a:rPr lang="fr-FR" i="1" dirty="0" smtClean="0">
                            <a:latin typeface="Cambria Math" panose="02040503050406030204" pitchFamily="18" charset="0"/>
                            <a:ea typeface="Cambria Math" pitchFamily="18" charset="0"/>
                            <a:cs typeface="Times New Roman" pitchFamily="18" charset="0"/>
                          </a:rPr>
                          <m:t>𝑥</m:t>
                        </m:r>
                      </m:e>
                    </m:d>
                    <m:r>
                      <a:rPr lang="fr-FR" b="0" i="1" dirty="0" smtClean="0">
                        <a:latin typeface="Cambria Math" panose="02040503050406030204" pitchFamily="18" charset="0"/>
                        <a:ea typeface="Cambria Math" pitchFamily="18" charset="0"/>
                        <a:cs typeface="Times New Roman" pitchFamily="18" charset="0"/>
                      </a:rPr>
                      <m:t>≤</m:t>
                    </m:r>
                    <m:r>
                      <a:rPr lang="fr-FR" i="1" dirty="0" smtClean="0">
                        <a:latin typeface="Cambria Math" panose="02040503050406030204" pitchFamily="18" charset="0"/>
                        <a:ea typeface="Cambria Math" pitchFamily="18" charset="0"/>
                        <a:cs typeface="Times New Roman" pitchFamily="18" charset="0"/>
                      </a:rPr>
                      <m:t>0 </m:t>
                    </m:r>
                  </m:oMath>
                </a14:m>
                <a:r>
                  <a:rPr lang="fr-FR" dirty="0" smtClean="0"/>
                  <a:t> ».</a:t>
                </a:r>
              </a:p>
              <a:p>
                <a:pPr marL="514350" indent="-514350">
                  <a:buNone/>
                </a:pPr>
                <a:endParaRPr lang="fr-FR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528" y="2320280"/>
                <a:ext cx="8820472" cy="2620888"/>
              </a:xfrm>
              <a:blipFill rotWithShape="1">
                <a:blip r:embed="rId2"/>
                <a:stretch>
                  <a:fillRect l="-1797" t="-348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2323728"/>
            <a:ext cx="371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673</TotalTime>
  <Words>333</Words>
  <Application>Microsoft Office PowerPoint</Application>
  <PresentationFormat>Affichage à l'écran (4:3)</PresentationFormat>
  <Paragraphs>108</Paragraphs>
  <Slides>24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24</vt:i4>
      </vt:variant>
    </vt:vector>
  </HeadingPairs>
  <TitlesOfParts>
    <vt:vector size="25" baseType="lpstr">
      <vt:lpstr>Thème Office</vt:lpstr>
      <vt:lpstr>Série 3</vt:lpstr>
      <vt:lpstr>Présentation PowerPoint</vt:lpstr>
      <vt:lpstr>N° 1</vt:lpstr>
      <vt:lpstr>N° 2</vt:lpstr>
      <vt:lpstr>N° 3</vt:lpstr>
      <vt:lpstr>N° 4</vt:lpstr>
      <vt:lpstr>N° 5</vt:lpstr>
      <vt:lpstr>N° 6</vt:lpstr>
      <vt:lpstr>N° 7</vt:lpstr>
      <vt:lpstr>N° 8</vt:lpstr>
      <vt:lpstr>N° 9</vt:lpstr>
      <vt:lpstr>N° 10</vt:lpstr>
      <vt:lpstr>Correction</vt:lpstr>
      <vt:lpstr>N° 1</vt:lpstr>
      <vt:lpstr>N° 2</vt:lpstr>
      <vt:lpstr>N° 3</vt:lpstr>
      <vt:lpstr>N° 4</vt:lpstr>
      <vt:lpstr>N° 5</vt:lpstr>
      <vt:lpstr>N° 6</vt:lpstr>
      <vt:lpstr>N° 7</vt:lpstr>
      <vt:lpstr>N° 8</vt:lpstr>
      <vt:lpstr>N° 9</vt:lpstr>
      <vt:lpstr>N° 10</vt:lpstr>
      <vt:lpstr>Fin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LOGIQUE</dc:title>
  <dc:creator>BASTIDE Christine</dc:creator>
  <cp:lastModifiedBy>auderi</cp:lastModifiedBy>
  <cp:revision>80</cp:revision>
  <dcterms:created xsi:type="dcterms:W3CDTF">2014-04-12T08:02:15Z</dcterms:created>
  <dcterms:modified xsi:type="dcterms:W3CDTF">2016-07-06T12:55:06Z</dcterms:modified>
</cp:coreProperties>
</file>