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12" r:id="rId2"/>
    <p:sldId id="294" r:id="rId3"/>
    <p:sldId id="302" r:id="rId4"/>
    <p:sldId id="274" r:id="rId5"/>
    <p:sldId id="301" r:id="rId6"/>
    <p:sldId id="299" r:id="rId7"/>
    <p:sldId id="303" r:id="rId8"/>
    <p:sldId id="305" r:id="rId9"/>
    <p:sldId id="304" r:id="rId10"/>
    <p:sldId id="308" r:id="rId11"/>
    <p:sldId id="309" r:id="rId12"/>
    <p:sldId id="310" r:id="rId13"/>
    <p:sldId id="281" r:id="rId14"/>
    <p:sldId id="282" r:id="rId15"/>
    <p:sldId id="283" r:id="rId16"/>
    <p:sldId id="284" r:id="rId17"/>
    <p:sldId id="285" r:id="rId18"/>
    <p:sldId id="287" r:id="rId19"/>
    <p:sldId id="306" r:id="rId20"/>
    <p:sldId id="307" r:id="rId21"/>
    <p:sldId id="289" r:id="rId22"/>
    <p:sldId id="290" r:id="rId23"/>
    <p:sldId id="311" r:id="rId24"/>
    <p:sldId id="313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704" autoAdjust="0"/>
    <p:restoredTop sz="94660"/>
  </p:normalViewPr>
  <p:slideViewPr>
    <p:cSldViewPr>
      <p:cViewPr>
        <p:scale>
          <a:sx n="60" d="100"/>
          <a:sy n="60" d="100"/>
        </p:scale>
        <p:origin x="-141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397E-C9AA-4A34-92FD-0A857E753D0E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638F4-91FF-40F3-A25E-7725B166112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27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AEF66-FF80-4E98-B699-F6617907073E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805BC-ECBD-40B6-9211-A91ADCAFE7B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577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0" y="978297"/>
            <a:ext cx="9144000" cy="12985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LOGIQUE</a:t>
            </a:r>
            <a:endParaRPr kumimoji="0" lang="fr-FR" sz="8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6"/>
          <p:cNvSpPr txBox="1">
            <a:spLocks noGrp="1"/>
          </p:cNvSpPr>
          <p:nvPr>
            <p:ph type="ctrTitle"/>
          </p:nvPr>
        </p:nvSpPr>
        <p:spPr>
          <a:xfrm>
            <a:off x="0" y="251670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cap="small" dirty="0" smtClean="0"/>
              <a:t>Série 4</a:t>
            </a:r>
            <a:endParaRPr lang="fr-FR" sz="7200" cap="small" dirty="0"/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0" y="4102224"/>
            <a:ext cx="9144000" cy="98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6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Négation</a:t>
            </a:r>
            <a:endParaRPr kumimoji="0" lang="fr-FR" sz="6000" b="0" i="0" u="none" strike="noStrike" kern="1200" cap="small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566124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8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51520" y="1522527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dirty="0" smtClean="0"/>
              <a:t>On lance deux fois de suite une pièce non truquée. La négation de   « </a:t>
            </a:r>
            <a:r>
              <a:rPr lang="fr-FR" sz="3200" b="1" dirty="0" smtClean="0"/>
              <a:t>on n’obtient jamais pile </a:t>
            </a:r>
            <a:r>
              <a:rPr lang="fr-FR" sz="3200" dirty="0" smtClean="0"/>
              <a:t>» 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 On obtient deux fois pile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obtient au moins une fois pile 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n’obtient jamais face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9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51520" y="155679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dirty="0" smtClean="0"/>
              <a:t>Dans un club de sport comptant 50 adhérents, 35 sont inscrits à la natation, 25 au tennis, 5 à aucun des deux. On choisit un adhérent au hasard. La négation de « </a:t>
            </a:r>
            <a:r>
              <a:rPr lang="fr-FR" sz="3200" b="1" dirty="0" smtClean="0"/>
              <a:t>l’adhérent est inscrit au tennis et à la natation  </a:t>
            </a:r>
            <a:r>
              <a:rPr lang="fr-FR" sz="3200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 l’adhérent n’est inscrit à aucun sport 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 l’adhérent n’est inscrit qu’à un seul sport ou à aucun sport 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l’adhérent n’est inscrit qu’à un seul sport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856" y="485800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10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51520" y="1556792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dirty="0" smtClean="0"/>
              <a:t>Dans un club de sport comptant 50 adhérents, 35 sont inscrits à la natation, 25 au tennis, 5 à aucun des deux. On choisit un adhérent au hasard. La négation de « </a:t>
            </a:r>
            <a:r>
              <a:rPr lang="fr-FR" sz="3200" b="1" dirty="0" smtClean="0"/>
              <a:t>l’adhérent est inscrit au tennis ou à la natation</a:t>
            </a:r>
            <a:r>
              <a:rPr lang="fr-FR" sz="3200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 l’adhérent n’est inscrit à aucun sport 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l’adhérent est inscrit au tennis et à la natation ou n’est inscrit à aucun sport »;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 l’adhérent est inscrit au tennis et à la natation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31901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1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179512" y="3645024"/>
            <a:ext cx="5472608" cy="72008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33409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dirty="0" smtClean="0"/>
              <a:t>On lance un dé cubique non truqué et on lit le nombre sur la face supérieure. La négation de   « </a:t>
            </a:r>
            <a:r>
              <a:rPr lang="fr-FR" b="1" dirty="0" smtClean="0"/>
              <a:t>on obtient au plus</a:t>
            </a:r>
            <a:r>
              <a:rPr lang="fr-FR" dirty="0" smtClean="0"/>
              <a:t> </a:t>
            </a:r>
            <a:r>
              <a:rPr lang="fr-FR" b="1" dirty="0" smtClean="0"/>
              <a:t> 4 </a:t>
            </a:r>
            <a:r>
              <a:rPr lang="fr-FR" dirty="0" smtClean="0"/>
              <a:t>» 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 On obtient moins de 4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 On obtient au moins 5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 On obtient au moins 4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2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251520" y="4509120"/>
            <a:ext cx="5976664" cy="6480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51520" y="1556792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fr-FR" sz="3200" dirty="0" smtClean="0"/>
              <a:t>On tire au hasard avec remise 20 jetons dans une urne contenant 15 jetons rouges et 27 jetons bleus. La négation de « </a:t>
            </a:r>
            <a:r>
              <a:rPr lang="fr-FR" sz="3200" b="1" dirty="0" smtClean="0"/>
              <a:t>tous les jetons tirés sont rouges </a:t>
            </a:r>
            <a:r>
              <a:rPr lang="fr-FR" sz="3200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Aucun jeton n’est rouge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Tous les jetons sont bleus » ;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 moins un jeton est bleu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3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179512" y="4005064"/>
            <a:ext cx="5688632" cy="6480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51520" y="1556792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fr-FR" sz="3200" dirty="0" smtClean="0"/>
              <a:t>On tire au hasard avec remise 20 jetons dans une urne contenant 15 jetons rouges et 27 jetons bleus. La négation de « </a:t>
            </a:r>
            <a:r>
              <a:rPr lang="fr-FR" sz="3200" b="1" dirty="0" smtClean="0"/>
              <a:t>au moins un jeton est rouge </a:t>
            </a:r>
            <a:r>
              <a:rPr lang="fr-FR" sz="3200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Aucun jeton n’est bleu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Aucun jeton n’est rouge  » ;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 moins un jeton est bleu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998984"/>
          </a:xfrm>
        </p:spPr>
        <p:txBody>
          <a:bodyPr>
            <a:normAutofit/>
          </a:bodyPr>
          <a:lstStyle/>
          <a:p>
            <a:r>
              <a:rPr lang="fr-FR" dirty="0" smtClean="0"/>
              <a:t>N° 4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179512" y="4509120"/>
            <a:ext cx="7344816" cy="6480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51520" y="1556792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fr-FR" sz="3200" dirty="0" smtClean="0"/>
              <a:t>On tire au hasard avec remise 20 jetons dans une urne contenant 15 jetons rouges et 27 jetons bleus. La négation de « </a:t>
            </a:r>
            <a:r>
              <a:rPr lang="fr-FR" sz="3200" b="1" dirty="0" smtClean="0"/>
              <a:t>on obtient au moins 9 jetons bleus </a:t>
            </a:r>
            <a:r>
              <a:rPr lang="fr-FR" sz="3200" dirty="0" smtClean="0"/>
              <a:t>» 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obtient plus de 9 jetons bleus 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obtient  au plus 9 jetons bleus 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obtient  au plus 8 jetons bleus 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5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35496" y="4077072"/>
            <a:ext cx="8964488" cy="79208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248472"/>
          </a:xfrm>
        </p:spPr>
        <p:txBody>
          <a:bodyPr>
            <a:noAutofit/>
          </a:bodyPr>
          <a:lstStyle/>
          <a:p>
            <a:pPr marL="0" indent="15875" algn="just">
              <a:buNone/>
            </a:pPr>
            <a:r>
              <a:rPr lang="fr-FR" dirty="0" smtClean="0"/>
              <a:t>On tire une carte au hasard dans un  jeu de 32 cartes. La négation de « </a:t>
            </a:r>
            <a:r>
              <a:rPr lang="fr-FR" b="1" dirty="0" smtClean="0"/>
              <a:t>la carte tirée est une dame ou un cœur </a:t>
            </a:r>
            <a:r>
              <a:rPr lang="fr-FR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pas une dame ou n’est pas un cœur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ni une dame ni un cœur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pas une dame ou est un cœur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6</a:t>
            </a:r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0" y="2924944"/>
            <a:ext cx="9144000" cy="129614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15875" algn="just">
              <a:buNone/>
            </a:pPr>
            <a:r>
              <a:rPr lang="fr-FR" dirty="0" smtClean="0"/>
              <a:t>On tire une carte au hasard dans un  jeu de 32 cartes. La négation de « </a:t>
            </a:r>
            <a:r>
              <a:rPr lang="fr-FR" b="1" dirty="0" smtClean="0"/>
              <a:t>la carte tirée est une dame de cœur </a:t>
            </a:r>
            <a:r>
              <a:rPr lang="fr-FR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pas une dame ou n’est pas un cœur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ni une dame ni un cœur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pas une dame ou est un cœur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34849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8800" dirty="0" smtClean="0"/>
              <a:t>Choisir la </a:t>
            </a:r>
          </a:p>
          <a:p>
            <a:pPr algn="ctr">
              <a:buNone/>
            </a:pPr>
            <a:r>
              <a:rPr lang="fr-FR" sz="8800" dirty="0" smtClean="0"/>
              <a:t>bonne réponse.</a:t>
            </a:r>
            <a:endParaRPr lang="fr-FR" sz="8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7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0" y="4221088"/>
            <a:ext cx="8748464" cy="72008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250825" y="1556792"/>
            <a:ext cx="8642350" cy="37449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dirty="0" smtClean="0"/>
              <a:t>On lance deux fois de suite une pièce non truquée. La négation de « </a:t>
            </a:r>
            <a:r>
              <a:rPr lang="fr-FR" b="1" dirty="0" smtClean="0"/>
              <a:t>on obtient exactement une fois pile </a:t>
            </a:r>
            <a:r>
              <a:rPr lang="fr-FR" dirty="0" smtClean="0"/>
              <a:t>» 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 On obtient deux fois face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 On obtient deux fois pile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 On obtient deux fois face ou deux fois pile 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8</a:t>
            </a:r>
            <a:endParaRPr lang="fr-FR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438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79512" y="2996952"/>
            <a:ext cx="7056784" cy="72008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51520" y="1556792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dirty="0" smtClean="0"/>
              <a:t>On lance deux fois de suite une pièce non truquée. La négation de   « </a:t>
            </a:r>
            <a:r>
              <a:rPr lang="fr-FR" sz="3200" b="1" dirty="0" smtClean="0"/>
              <a:t>on n’obtient jamais pile </a:t>
            </a:r>
            <a:r>
              <a:rPr lang="fr-FR" sz="3200" dirty="0" smtClean="0"/>
              <a:t>» 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 On obtient deux fois pile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obtient au moins une fois pile 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n’obtient jamais face.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9</a:t>
            </a:r>
            <a:endParaRPr lang="fr-FR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438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51520" y="4437112"/>
            <a:ext cx="8892480" cy="115212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51520" y="155679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dirty="0" smtClean="0"/>
              <a:t>Dans un club de sport comptant 50 adhérents, 35 sont inscrits à la natation, 25 au tennis, 5 à aucun des deux. On choisit un adhérent au hasard. La négation de « </a:t>
            </a:r>
            <a:r>
              <a:rPr lang="fr-FR" sz="3200" b="1" dirty="0" smtClean="0"/>
              <a:t>l’adhérent est inscrit au tennis et à la natation  </a:t>
            </a:r>
            <a:r>
              <a:rPr lang="fr-FR" sz="3200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 l’adhérent n’est inscrit à aucun sport 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 l’adhérent n’est inscrit qu’à un seul sport ou à aucun sport 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l’adhérent n’est inscrit qu’à un seul sport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10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51520" y="1556792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dirty="0" smtClean="0"/>
              <a:t>Dans un club de sport comptant 50 adhérents, 35 sont inscrits à la natation, 25 au tennis, 5 à aucun des deux. On choisit un adhérent au hasard. La négation de « </a:t>
            </a:r>
            <a:r>
              <a:rPr lang="fr-FR" sz="3200" b="1" dirty="0" smtClean="0"/>
              <a:t>l’adhérent est inscrit au tennis ou à la natation</a:t>
            </a:r>
            <a:r>
              <a:rPr lang="fr-FR" sz="3200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 l’adhérent n’est inscrit à aucun sport 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l’adhérent est inscrit au tennis et à la natation ou n’est inscrit à aucun sport ».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 l’adhérent est inscrit au tennis et à la natation ».</a:t>
            </a:r>
          </a:p>
        </p:txBody>
      </p:sp>
      <p:sp>
        <p:nvSpPr>
          <p:cNvPr id="4" name="Ellipse 3"/>
          <p:cNvSpPr/>
          <p:nvPr/>
        </p:nvSpPr>
        <p:spPr>
          <a:xfrm>
            <a:off x="35496" y="4005064"/>
            <a:ext cx="7920880" cy="6480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/>
              <a:t>F</a:t>
            </a:r>
            <a:r>
              <a:rPr lang="fr-FR" sz="7200" cap="small" dirty="0" smtClean="0"/>
              <a:t>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2196013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33409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dirty="0" smtClean="0"/>
              <a:t>On lance un dé cubique non truqué et on lit le nombre sur la face supérieure. La négation de   « </a:t>
            </a:r>
            <a:r>
              <a:rPr lang="fr-FR" b="1" dirty="0" smtClean="0"/>
              <a:t>on obtient au plus</a:t>
            </a:r>
            <a:r>
              <a:rPr lang="fr-FR" dirty="0" smtClean="0"/>
              <a:t> </a:t>
            </a:r>
            <a:r>
              <a:rPr lang="fr-FR" b="1" dirty="0" smtClean="0"/>
              <a:t> 4 </a:t>
            </a:r>
            <a:r>
              <a:rPr lang="fr-FR" dirty="0" smtClean="0"/>
              <a:t>» 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 On obtient moins de 4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 On obtient au moins 5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 On obtient au moins 4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2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51520" y="1545754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fr-FR" sz="3200" dirty="0" smtClean="0"/>
              <a:t>On tire au hasard avec remise 20 jetons dans une urne contenant 15 jetons rouges et 27 jetons bleus. La négation de « </a:t>
            </a:r>
            <a:r>
              <a:rPr lang="fr-FR" sz="3200" b="1" dirty="0" smtClean="0"/>
              <a:t>tous les jetons tirés sont rouges </a:t>
            </a:r>
            <a:r>
              <a:rPr lang="fr-FR" sz="3200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Aucun jeton n’est rouge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Tous les jetons sont bleus » ;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 moins un jeton est bleu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3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51520" y="1545754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fr-FR" sz="3200" dirty="0" smtClean="0"/>
              <a:t>On tire au hasard avec remise 20 jetons dans une urne contenant 15 jetons rouges et 27 jetons bleus. La négation de « </a:t>
            </a:r>
            <a:r>
              <a:rPr lang="fr-FR" sz="3200" b="1" dirty="0" smtClean="0"/>
              <a:t>au moins un jeton est rouge </a:t>
            </a:r>
            <a:r>
              <a:rPr lang="fr-FR" sz="3200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Aucun jeton n’est bleu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Aucun jeton n’est rouge  » ;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sz="3200" dirty="0" smtClean="0"/>
              <a:t>« Au moins un jeton est bleu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4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51520" y="1556792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fr-FR" sz="3200" dirty="0" smtClean="0"/>
              <a:t>On tire au hasard avec remise 20 jetons dans une urne contenant 15 jetons rouges et 27 jetons bleus. La négation de « </a:t>
            </a:r>
            <a:r>
              <a:rPr lang="fr-FR" sz="3200" b="1" dirty="0" smtClean="0"/>
              <a:t>on obtient au moins 9 jetons bleus </a:t>
            </a:r>
            <a:r>
              <a:rPr lang="fr-FR" sz="3200" dirty="0" smtClean="0"/>
              <a:t>» 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obtient plus de 9 jetons bleus 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obtient  au plus 9 jetons bleus 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sz="3200" dirty="0" smtClean="0"/>
              <a:t>« On obtient  au plus 8 jetons bleus 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248472"/>
          </a:xfrm>
        </p:spPr>
        <p:txBody>
          <a:bodyPr>
            <a:noAutofit/>
          </a:bodyPr>
          <a:lstStyle/>
          <a:p>
            <a:pPr marL="0" indent="15875" algn="just">
              <a:buNone/>
            </a:pPr>
            <a:r>
              <a:rPr lang="fr-FR" dirty="0" smtClean="0"/>
              <a:t>On tire une carte au hasard dans un  jeu de 32 cartes. La négation de « </a:t>
            </a:r>
            <a:r>
              <a:rPr lang="fr-FR" b="1" dirty="0" smtClean="0"/>
              <a:t>la carte tirée est une dame ou un cœur </a:t>
            </a:r>
            <a:r>
              <a:rPr lang="fr-FR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pas une dame ou n’est pas un cœur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ni une dame ni un cœur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pas une dame ou est un cœur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6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248472"/>
          </a:xfrm>
        </p:spPr>
        <p:txBody>
          <a:bodyPr>
            <a:noAutofit/>
          </a:bodyPr>
          <a:lstStyle/>
          <a:p>
            <a:pPr marL="0" indent="15875" algn="just">
              <a:buNone/>
            </a:pPr>
            <a:r>
              <a:rPr lang="fr-FR" dirty="0" smtClean="0"/>
              <a:t>On tire une carte au hasard dans un  jeu de 32 cartes. La négation de « </a:t>
            </a:r>
            <a:r>
              <a:rPr lang="fr-FR" b="1" dirty="0" smtClean="0"/>
              <a:t>la carte tirée est une dame de cœur </a:t>
            </a:r>
            <a:r>
              <a:rPr lang="fr-FR" dirty="0" smtClean="0"/>
              <a:t>» est 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pas une dame ou n’est pas un cœur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ni une dame ni un cœur » 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fr-FR" dirty="0" smtClean="0"/>
              <a:t>« La carte tirée n’est pas une dame ou est un cœur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7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0825" y="1556792"/>
            <a:ext cx="8642350" cy="37449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dirty="0" smtClean="0"/>
              <a:t>On lance deux fois de suite une pièce non truquée. La négation de « </a:t>
            </a:r>
            <a:r>
              <a:rPr lang="fr-FR" b="1" dirty="0" smtClean="0"/>
              <a:t>on obtient exactement une fois pile </a:t>
            </a:r>
            <a:r>
              <a:rPr lang="fr-FR" dirty="0" smtClean="0"/>
              <a:t>» 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 On obtient deux fois face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 On obtient deux fois pile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 On obtient deux fois face ou deux fois pile 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579</Words>
  <Application>Microsoft Office PowerPoint</Application>
  <PresentationFormat>Affichage à l'écran (4:3)</PresentationFormat>
  <Paragraphs>108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Série 4</vt:lpstr>
      <vt:lpstr>Présentation PowerPoint</vt:lpstr>
      <vt:lpstr>N° 1</vt:lpstr>
      <vt:lpstr>N° 2</vt:lpstr>
      <vt:lpstr>N° 3</vt:lpstr>
      <vt:lpstr>N° 4</vt:lpstr>
      <vt:lpstr>N° 5</vt:lpstr>
      <vt:lpstr>N° 6</vt:lpstr>
      <vt:lpstr>N° 7</vt:lpstr>
      <vt:lpstr>N° 8</vt:lpstr>
      <vt:lpstr>N° 9</vt:lpstr>
      <vt:lpstr>N° 10</vt:lpstr>
      <vt:lpstr>Correction</vt:lpstr>
      <vt:lpstr>N° 1</vt:lpstr>
      <vt:lpstr>N° 2</vt:lpstr>
      <vt:lpstr>N° 3</vt:lpstr>
      <vt:lpstr>N° 4</vt:lpstr>
      <vt:lpstr>N° 5</vt:lpstr>
      <vt:lpstr>N° 6</vt:lpstr>
      <vt:lpstr>N° 7</vt:lpstr>
      <vt:lpstr>N° 8</vt:lpstr>
      <vt:lpstr>N° 9</vt:lpstr>
      <vt:lpstr>N° 10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auderi</cp:lastModifiedBy>
  <cp:revision>87</cp:revision>
  <dcterms:created xsi:type="dcterms:W3CDTF">2014-04-12T08:02:15Z</dcterms:created>
  <dcterms:modified xsi:type="dcterms:W3CDTF">2016-07-06T12:57:52Z</dcterms:modified>
</cp:coreProperties>
</file>