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handoutMasterIdLst>
    <p:handoutMasterId r:id="rId27"/>
  </p:handoutMasterIdLst>
  <p:sldIdLst>
    <p:sldId id="386" r:id="rId2"/>
    <p:sldId id="358" r:id="rId3"/>
    <p:sldId id="409" r:id="rId4"/>
    <p:sldId id="411" r:id="rId5"/>
    <p:sldId id="412" r:id="rId6"/>
    <p:sldId id="413" r:id="rId7"/>
    <p:sldId id="414" r:id="rId8"/>
    <p:sldId id="415" r:id="rId9"/>
    <p:sldId id="418" r:id="rId10"/>
    <p:sldId id="419" r:id="rId11"/>
    <p:sldId id="416" r:id="rId12"/>
    <p:sldId id="417" r:id="rId13"/>
    <p:sldId id="359" r:id="rId14"/>
    <p:sldId id="410" r:id="rId15"/>
    <p:sldId id="421" r:id="rId16"/>
    <p:sldId id="422" r:id="rId17"/>
    <p:sldId id="423" r:id="rId18"/>
    <p:sldId id="424" r:id="rId19"/>
    <p:sldId id="425" r:id="rId20"/>
    <p:sldId id="426" r:id="rId21"/>
    <p:sldId id="427" r:id="rId22"/>
    <p:sldId id="428" r:id="rId23"/>
    <p:sldId id="429" r:id="rId24"/>
    <p:sldId id="360" r:id="rId2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  <a:srgbClr val="33CC33"/>
    <a:srgbClr val="B4F147"/>
    <a:srgbClr val="0042C8"/>
    <a:srgbClr val="FFECAF"/>
    <a:srgbClr val="FF9933"/>
    <a:srgbClr val="FFD757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8EEB04-BC24-4428-9D6D-0656CB854BA1}" type="datetimeFigureOut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6B74E2-E66B-4339-B677-A165CA0F19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784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4DC26B-0B09-4882-A29E-90953D39772D}" type="datetimeFigureOut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87A2519-18BD-4B50-9E50-B657487F67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80085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A053AA-D6F6-4FB5-A2B3-72E3A9B8DA46}" type="slidenum">
              <a:rPr lang="fr-FR" smtClean="0"/>
              <a:pPr/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F726F8-1A9C-4622-B570-65EB5251A588}" type="slidenum">
              <a:rPr lang="fr-FR" smtClean="0"/>
              <a:pPr/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8CA77-A620-4737-99AA-CF7CC8FA47BC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E190-59B5-46EC-BF5F-5B2BA83B53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7BF06-981B-42A8-BFA4-6FCC0DDB2F24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E384-CADC-484B-81DF-7DB6F67388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1A0-1DAA-4B3A-83CF-144B4DD67560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5032B-0E45-499A-9E2A-324CAB3964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A560E-978C-42E5-BB0F-8C33BFA86DDF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D5A7-3B35-4D41-BB22-D7B415BF7C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9F24D-7ACC-4D1F-89AD-1F29B5B18153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2450-E6F7-4F09-9C7A-F75608D4DA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FFF6-C1C7-4D70-A045-E4652DB107C4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B1F7-A550-4363-B00A-68A0C63EEF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56E8-74A3-4FB4-A634-53FB1ADABB4D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8EFA-36C9-41CF-8F8C-515E4E413D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6EF5-4A0D-4050-AE27-1D2EFF5038A4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3B2A-E44E-4453-9D4D-13448D2C49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E58F-4217-45B0-B5FD-74BE3916CEFE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6DF2-B156-4A33-A286-9CB8F7CD72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E3C4-C6B5-4CFA-874B-B9543E7AA09D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6D4E-BD9B-4154-8F4F-2C9F9D9592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15F7-03DF-4D8E-9227-D04A83C1B1EF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FF6C-7DFE-4645-A697-78619AD222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2CDFE3-D742-4625-91DF-9FEAF6270284}" type="datetime1">
              <a:rPr lang="fr-FR"/>
              <a:pPr>
                <a:defRPr/>
              </a:pPr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56F000-3D4A-4A7A-920C-3F12F4A598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221088"/>
            <a:ext cx="9152718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+mj-lt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484784"/>
            <a:ext cx="7918450" cy="2160588"/>
          </a:xfrm>
          <a:prstGeom prst="roundRect">
            <a:avLst/>
          </a:prstGeom>
          <a:noFill/>
          <a:ln>
            <a:solidFill>
              <a:schemeClr val="accent3"/>
            </a:solidFill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cap="small" dirty="0" smtClean="0">
                <a:solidFill>
                  <a:schemeClr val="accent3"/>
                </a:solidFill>
                <a:ea typeface="+mj-ea"/>
                <a:cs typeface="Arial" pitchFamily="34" charset="0"/>
              </a:rPr>
              <a:t>Logique et vecteurs </a:t>
            </a:r>
            <a:endParaRPr lang="fr-FR" sz="66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ABCD est un parallélogramme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AD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sz="3600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6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N°8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376149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/>
                        <a:ea typeface="Cambria Math" panose="02040503050406030204" pitchFamily="18" charset="0"/>
                      </a:rPr>
                      <m:t>3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CD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ABDC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est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un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trap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è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ze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tel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que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CD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sz="3600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6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N°9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88353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/>
                        <a:ea typeface="Cambria Math" panose="02040503050406030204" pitchFamily="18" charset="0"/>
                      </a:rPr>
                      <m:t>3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CD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ABDC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est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un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trap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è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ze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tel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que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CD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sz="3600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6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N°10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58036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  <a:ln>
            <a:solidFill>
              <a:schemeClr val="accent3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4"/>
                </a:solidFill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I est le milieu de [MN]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MN</m:t>
                        </m:r>
                      </m:e>
                    </m:acc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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  <a:blipFill rotWithShape="1">
                <a:blip r:embed="rId3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716016" y="4365104"/>
                <a:ext cx="4038600" cy="1944216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fr-FR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Si I est le milieu de [MN] alors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</m:t>
                        </m:r>
                      </m:e>
                    </m:acc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MN</m:t>
                        </m:r>
                      </m:e>
                    </m:acc>
                  </m:oMath>
                </a14:m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716016" y="4365104"/>
                <a:ext cx="4038600" cy="1944216"/>
              </a:xfrm>
              <a:blipFill rotWithShape="1">
                <a:blip r:embed="rId4"/>
                <a:stretch>
                  <a:fillRect l="-906" r="-30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</a:t>
            </a:r>
            <a:endParaRPr lang="fr-FR" sz="6000" dirty="0"/>
          </a:p>
        </p:txBody>
      </p:sp>
      <p:pic>
        <p:nvPicPr>
          <p:cNvPr id="8" name="Image 7" descr="C:\Users\auderi\AppData\Local\Temp\geogebra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4392488" cy="173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à coins arrondis 9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43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OUI</a:t>
            </a:r>
            <a:endParaRPr lang="fr-FR" sz="4800" b="1" dirty="0">
              <a:solidFill>
                <a:srgbClr val="00743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57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I est le milieu de [MN]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MN</m:t>
                        </m:r>
                      </m:e>
                    </m:acc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  <a:blipFill rotWithShape="1">
                <a:blip r:embed="rId3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860032" y="4079838"/>
                <a:ext cx="4038600" cy="2304256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 est le milieu de [MN]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i="1" smtClean="0">
                        <a:latin typeface="Cambria Math"/>
                        <a:ea typeface="Cambria Math"/>
                      </a:rPr>
                      <m:t>⟺</m:t>
                    </m:r>
                  </m:oMath>
                </a14:m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</m:t>
                        </m:r>
                      </m:e>
                    </m:acc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MN</m:t>
                        </m:r>
                      </m:e>
                    </m:acc>
                  </m:oMath>
                </a14:m>
                <a:endParaRPr lang="fr-FR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/>
                          <a:ea typeface="Cambria Math"/>
                        </a:rPr>
                        <m:t>⟺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/>
                            </a:rPr>
                            <m:t>MN</m:t>
                          </m:r>
                        </m:e>
                      </m:acc>
                      <m:r>
                        <a:rPr lang="fr-FR" b="0" i="0" smtClean="0">
                          <a:latin typeface="Cambria Math"/>
                          <a:ea typeface="Cambria Math"/>
                        </a:rPr>
                        <m:t>=2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/>
                            </a:rPr>
                            <m:t>MI</m:t>
                          </m:r>
                        </m:e>
                      </m:acc>
                    </m:oMath>
                  </m:oMathPara>
                </a14:m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860032" y="4079838"/>
                <a:ext cx="4038600" cy="2304256"/>
              </a:xfr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N°2</a:t>
            </a:r>
            <a:endParaRPr lang="fr-FR" sz="6000" dirty="0"/>
          </a:p>
        </p:txBody>
      </p:sp>
      <p:pic>
        <p:nvPicPr>
          <p:cNvPr id="8" name="Image 7" descr="C:\Users\auderi\AppData\Local\Temp\geogebra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4392488" cy="173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à coins arrondis 9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43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OUI</a:t>
            </a:r>
            <a:endParaRPr lang="fr-FR" sz="4800" b="1" dirty="0">
              <a:solidFill>
                <a:srgbClr val="00743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2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556792"/>
                <a:ext cx="8891050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I est le milieu de [AB]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AI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+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IB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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556792"/>
                <a:ext cx="8891050" cy="2448272"/>
              </a:xfrm>
              <a:blipFill rotWithShape="1">
                <a:blip r:embed="rId3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716016" y="4365104"/>
                <a:ext cx="4038600" cy="1944216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fr-FR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Si I est le milieu de [AB] alors 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AI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+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IB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716016" y="4365104"/>
                <a:ext cx="4038600" cy="1944216"/>
              </a:xfrm>
              <a:blipFill rotWithShape="1">
                <a:blip r:embed="rId4"/>
                <a:stretch>
                  <a:fillRect r="-18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N°3</a:t>
            </a:r>
            <a:endParaRPr lang="fr-FR" sz="6000" dirty="0"/>
          </a:p>
        </p:txBody>
      </p:sp>
      <p:pic>
        <p:nvPicPr>
          <p:cNvPr id="9" name="Image 8" descr="C:\Users\auderi\AppData\Local\Temp\geogebra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356992"/>
            <a:ext cx="4378096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à coins arrondis 7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43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OUI</a:t>
            </a:r>
            <a:endParaRPr lang="fr-FR" sz="4800" b="1" dirty="0">
              <a:solidFill>
                <a:srgbClr val="00743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56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556792"/>
                <a:ext cx="8891050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I est le milieu de [AB]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AI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+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IB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⟺</m:t>
                    </m:r>
                  </m:oMath>
                </a14:m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556792"/>
                <a:ext cx="8891050" cy="2448272"/>
              </a:xfrm>
              <a:blipFill rotWithShape="1">
                <a:blip r:embed="rId3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5270" y="4077072"/>
                <a:ext cx="4470648" cy="1944216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dirty="0" smtClean="0">
                  <a:latin typeface="Cambria Math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AI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+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IB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mais I n’est pas le milieu de [AB]</a:t>
                </a: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5270" y="4077072"/>
                <a:ext cx="4470648" cy="1944216"/>
              </a:xfrm>
              <a:blipFill rotWithShape="1">
                <a:blip r:embed="rId4"/>
                <a:stretch>
                  <a:fillRect r="-682" b="-131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N°4</a:t>
            </a:r>
            <a:endParaRPr lang="fr-FR" sz="60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chemeClr val="accent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NON</a:t>
            </a:r>
            <a:endParaRPr lang="fr-FR" sz="4800" b="1" dirty="0">
              <a:solidFill>
                <a:schemeClr val="accent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Image 7" descr="C:\Users\auderi\AppData\Local\Temp\geogebra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17032"/>
            <a:ext cx="4032448" cy="1914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079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:\Users\auderi\AppData\Local\Temp\geogebr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29000"/>
            <a:ext cx="4392488" cy="144015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Les 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MA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et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MB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sont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oppos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é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</m:t>
                    </m:r>
                    <m:r>
                      <a:rPr lang="fr-FR" i="1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MA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MB</m:t>
                    </m:r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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  <a:blipFill rotWithShape="1">
                <a:blip r:embed="rId4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4716016" y="4365104"/>
            <a:ext cx="4038600" cy="1944216"/>
          </a:xfrm>
        </p:spPr>
        <p:txBody>
          <a:bodyPr/>
          <a:lstStyle/>
          <a:p>
            <a:pPr marL="0" indent="0">
              <a:buNone/>
            </a:pPr>
            <a:endParaRPr lang="fr-FR" dirty="0" smtClean="0">
              <a:latin typeface="Cambria Math"/>
            </a:endParaRPr>
          </a:p>
          <a:p>
            <a:pPr marL="0" indent="0" algn="ctr">
              <a:buNone/>
            </a:pPr>
            <a:r>
              <a:rPr lang="fr-FR" dirty="0" smtClean="0">
                <a:latin typeface="Cambria Math"/>
              </a:rPr>
              <a:t>Deux vecteurs opposés ont la même longueur</a:t>
            </a: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N°5</a:t>
            </a:r>
            <a:endParaRPr lang="fr-FR" sz="6000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43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OUI</a:t>
            </a:r>
            <a:endParaRPr lang="fr-FR" sz="4800" b="1" dirty="0">
              <a:solidFill>
                <a:srgbClr val="00743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48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Les 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MA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et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MB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sont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oppos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é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</m:t>
                    </m:r>
                    <m:r>
                      <a:rPr lang="fr-FR" i="1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MA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MB</m:t>
                    </m:r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  <a:blipFill rotWithShape="1">
                <a:blip r:embed="rId3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N°6</a:t>
            </a:r>
            <a:endParaRPr lang="fr-FR" sz="6000" dirty="0"/>
          </a:p>
        </p:txBody>
      </p:sp>
      <p:pic>
        <p:nvPicPr>
          <p:cNvPr id="11" name="Image 10" descr="C:\Users\auderi\AppData\Local\Temp\geogebra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56992"/>
            <a:ext cx="3888432" cy="169714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992229" y="4115784"/>
                <a:ext cx="4903958" cy="1944216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dirty="0" smtClean="0">
                  <a:latin typeface="Cambria Math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MA</m:t>
                    </m:r>
                    <m: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MB</m:t>
                    </m:r>
                  </m:oMath>
                </a14:m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mais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MA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et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MB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ne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sont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pas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oppos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é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</m:t>
                    </m:r>
                    <m:r>
                      <a:rPr lang="fr-FR" i="1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992229" y="4115784"/>
                <a:ext cx="4903958" cy="1944216"/>
              </a:xfrm>
              <a:blipFill rotWithShape="1">
                <a:blip r:embed="rId5"/>
                <a:stretch>
                  <a:fillRect b="-15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à coins arrondis 14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chemeClr val="accent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NON</a:t>
            </a:r>
            <a:endParaRPr lang="fr-FR" sz="4800" b="1" dirty="0">
              <a:solidFill>
                <a:schemeClr val="accent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31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Oui ou non ? </a:t>
            </a:r>
            <a:r>
              <a:rPr lang="fr-FR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6000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:\Users\auderi\AppData\Local\Temp\geogebr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46042"/>
            <a:ext cx="3816424" cy="221141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ABCD est un parallélogramme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AD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  <a:blipFill rotWithShape="1">
                <a:blip r:embed="rId4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N°7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446738" y="4365104"/>
                <a:ext cx="4903958" cy="1944216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dirty="0" smtClean="0">
                  <a:latin typeface="Cambria Math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AB</m:t>
                          </m:r>
                        </m:e>
                      </m:acc>
                      <m:r>
                        <a:rPr lang="fr-FR" b="0" i="0" smtClean="0"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AD</m:t>
                          </m:r>
                        </m:e>
                      </m:acc>
                      <m:r>
                        <a:rPr lang="fr-FR" b="0" i="0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AB</m:t>
                          </m:r>
                        </m:e>
                      </m:acc>
                      <m:r>
                        <a:rPr lang="fr-FR" b="0" i="0" smtClean="0"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BC</m:t>
                          </m:r>
                        </m:e>
                      </m:acc>
                      <m:r>
                        <a:rPr lang="fr-FR" b="0" i="0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AC</m:t>
                          </m:r>
                        </m:e>
                      </m:acc>
                    </m:oMath>
                  </m:oMathPara>
                </a14:m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446738" y="4365104"/>
                <a:ext cx="4903958" cy="1944216"/>
              </a:xfr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à coins arrondis 8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43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OUI</a:t>
            </a:r>
            <a:endParaRPr lang="fr-FR" sz="4800" b="1" dirty="0">
              <a:solidFill>
                <a:srgbClr val="00743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73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556792"/>
                <a:ext cx="8891050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ABCD est un parallélogramme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AD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556792"/>
                <a:ext cx="8891050" cy="2448272"/>
              </a:xfrm>
              <a:blipFill rotWithShape="1">
                <a:blip r:embed="rId3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N°8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2987824" y="4077072"/>
                <a:ext cx="5796136" cy="1944216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  <a:ea typeface="Cambria Math" panose="02040503050406030204" pitchFamily="18" charset="0"/>
                            </a:rPr>
                            <m:t>AB</m:t>
                          </m:r>
                        </m:e>
                      </m:acc>
                      <m:r>
                        <a:rPr lang="fr-FR"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  <a:ea typeface="Cambria Math" panose="02040503050406030204" pitchFamily="18" charset="0"/>
                            </a:rPr>
                            <m:t>AD</m:t>
                          </m:r>
                        </m:e>
                      </m:acc>
                      <m:r>
                        <a:rPr lang="fr-FR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  <a:ea typeface="Cambria Math" panose="02040503050406030204" pitchFamily="18" charset="0"/>
                            </a:rPr>
                            <m:t>AC</m:t>
                          </m:r>
                        </m:e>
                      </m:acc>
                      <m:r>
                        <a:rPr lang="fr-FR" i="1" smtClean="0">
                          <a:latin typeface="Cambria Math"/>
                          <a:ea typeface="Cambria Math"/>
                        </a:rPr>
                        <m:t>⇔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/>
                            </a:rPr>
                            <m:t>AB</m:t>
                          </m:r>
                        </m:e>
                      </m:acc>
                      <m:r>
                        <a:rPr lang="fr-FR" b="0" i="0" smtClean="0">
                          <a:latin typeface="Cambria Math"/>
                          <a:ea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/>
                            </a:rPr>
                            <m:t>DA</m:t>
                          </m:r>
                        </m:e>
                      </m:acc>
                      <m:r>
                        <a:rPr lang="fr-FR" b="0" i="0" smtClean="0"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/>
                            </a:rPr>
                            <m:t>AC</m:t>
                          </m:r>
                        </m:e>
                      </m:acc>
                    </m:oMath>
                  </m:oMathPara>
                </a14:m>
                <a:endParaRPr lang="fr-FR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fr-FR" dirty="0" smtClean="0">
                    <a:ea typeface="Cambria Math"/>
                  </a:rPr>
                  <a:t>		        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/>
                        <a:ea typeface="Cambria Math"/>
                      </a:rPr>
                      <m:t>⟺</m:t>
                    </m:r>
                    <m:r>
                      <a:rPr lang="fr-FR" b="0" i="1" smtClean="0">
                        <a:latin typeface="Cambria Math"/>
                        <a:ea typeface="Cambria Math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/>
                          </a:rPr>
                          <m:t>AB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/>
                          </a:rPr>
                          <m:t>DC</m:t>
                        </m:r>
                      </m:e>
                    </m:acc>
                  </m:oMath>
                </a14:m>
                <a:endParaRPr lang="fr-FR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Soit ABCD est un parallélogramme</a:t>
                </a:r>
              </a:p>
              <a:p>
                <a:pPr marL="0" indent="0" algn="ctr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987824" y="4077072"/>
                <a:ext cx="5796136" cy="1944216"/>
              </a:xfr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à coins arrondis 7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43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OUI</a:t>
            </a:r>
            <a:endParaRPr lang="fr-FR" sz="4800" b="1" dirty="0">
              <a:solidFill>
                <a:srgbClr val="00743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69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C:\Users\auderi\AppData\Local\Temp\geogebr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01008"/>
            <a:ext cx="4395365" cy="269123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3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CD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DC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est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un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trap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è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ze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tel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que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CD</m:t>
                    </m:r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⟹</m:t>
                    </m:r>
                  </m:oMath>
                </a14:m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19" y="1556792"/>
                <a:ext cx="8891051" cy="2448272"/>
              </a:xfrm>
              <a:blipFill rotWithShape="1">
                <a:blip r:embed="rId4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N°9</a:t>
            </a:r>
            <a:endParaRPr lang="fr-FR" sz="60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43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OUI</a:t>
            </a:r>
            <a:endParaRPr lang="fr-FR" sz="4800" b="1" dirty="0">
              <a:solidFill>
                <a:srgbClr val="00743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15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C:\Users\auderi\AppData\Local\Temp\geogebr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89039"/>
            <a:ext cx="5904656" cy="158417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556792"/>
                <a:ext cx="8891050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3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  <a:ea typeface="Cambria Math" panose="02040503050406030204" pitchFamily="18" charset="0"/>
                          </a:rPr>
                          <m:t>CD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DC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est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un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trap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è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ze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tel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que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m:rPr>
                        <m:sty m:val="p"/>
                      </m:rPr>
                      <a:rPr lang="fr-FR">
                        <a:latin typeface="Cambria Math"/>
                        <a:ea typeface="Cambria Math" panose="02040503050406030204" pitchFamily="18" charset="0"/>
                      </a:rPr>
                      <m:t>CD</m:t>
                    </m:r>
                    <m:r>
                      <a:rPr lang="fr-FR" i="1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».</a:t>
                </a: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fr-FR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556792"/>
                <a:ext cx="8891050" cy="2448272"/>
              </a:xfrm>
              <a:blipFill rotWithShape="1">
                <a:blip r:embed="rId4"/>
                <a:stretch>
                  <a:fillRect l="-1371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2483768" y="5243783"/>
                <a:ext cx="5796136" cy="936104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fr-FR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/>
                          </a:rPr>
                          <m:t>AC</m:t>
                        </m:r>
                      </m:e>
                    </m:d>
                  </m:oMath>
                </a14:m>
                <a:r>
                  <a:rPr lang="fr-FR" b="0" dirty="0" smtClean="0">
                    <a:ea typeface="Cambria Math"/>
                  </a:rPr>
                  <a:t> //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/>
                          </a:rPr>
                          <m:t>BD</m:t>
                        </m:r>
                      </m:e>
                    </m:d>
                    <m:r>
                      <a:rPr lang="fr-FR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/>
                      </a:rPr>
                      <m:t>et</m:t>
                    </m:r>
                    <m:r>
                      <a:rPr lang="fr-FR" b="0" i="0" smtClean="0">
                        <a:latin typeface="Cambria Math"/>
                        <a:ea typeface="Cambria Math"/>
                      </a:rPr>
                      <m:t>  </m:t>
                    </m:r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i="0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fr-FR" b="0" i="0" smtClean="0">
                        <a:latin typeface="Cambria Math"/>
                        <a:ea typeface="Cambria Math"/>
                      </a:rPr>
                      <m:t>3</m:t>
                    </m:r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/>
                          </a:rPr>
                          <m:t>CD</m:t>
                        </m:r>
                      </m:e>
                    </m:acc>
                  </m:oMath>
                </a14:m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483768" y="5243783"/>
                <a:ext cx="5796136" cy="936104"/>
              </a:xfr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à coins arrondis 8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chemeClr val="accent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NON</a:t>
            </a:r>
            <a:endParaRPr lang="fr-FR" sz="4800" b="1" dirty="0">
              <a:solidFill>
                <a:schemeClr val="accent4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56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  <a:ln>
            <a:solidFill>
              <a:schemeClr val="accent4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4"/>
                </a:solidFill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I est le milieu de [MN]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MN</m:t>
                        </m:r>
                      </m:e>
                    </m:acc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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2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N°1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102726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I est le milieu de [MN]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MN</m:t>
                        </m:r>
                      </m:e>
                    </m:acc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sz="3600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2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N°2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40017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I est le milieu de [AB]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AI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+ 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IB</m:t>
                        </m:r>
                      </m:e>
                    </m:acc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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6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N°3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254988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I est le milieu de [AB]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AI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+ 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IB</m:t>
                        </m:r>
                      </m:e>
                    </m:acc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sz="3600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6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N°4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122447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Les 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MA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et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MB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sont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oppos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é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MA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MB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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6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N°5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9213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Les 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MA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et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MB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sont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oppos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é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  <a:cs typeface="Times New Roman" pitchFamily="18" charset="0"/>
                      </a:rPr>
                      <m:t>s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MA</m:t>
                    </m:r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MB</m:t>
                    </m:r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sz="3600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6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N°6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423737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les deux propositions suivantes :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 :  «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ABCD est un parallélogramme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» ;</a:t>
                </a:r>
              </a:p>
              <a:p>
                <a:pPr algn="just"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:  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«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AD</m:t>
                        </m:r>
                      </m:e>
                    </m:acc>
                    <m:r>
                      <a:rPr lang="fr-FR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  <a:r>
                  <a:rPr lang="fr-F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».</a:t>
                </a:r>
              </a:p>
              <a:p>
                <a:pPr algn="just">
                  <a:buNone/>
                </a:pPr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ctr">
                  <a:buNone/>
                </a:pPr>
                <a:r>
                  <a:rPr lang="fr-FR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fr-FR" sz="3600" b="1" i="1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fr-FR" sz="3600" b="1" dirty="0" smtClean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fr-FR" sz="3600" b="1" dirty="0">
                    <a:solidFill>
                      <a:schemeClr val="accent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est-elle vraie ?</a:t>
                </a:r>
              </a:p>
              <a:p>
                <a:pPr marL="0" indent="0">
                  <a:buNone/>
                </a:pPr>
                <a:endParaRPr lang="fr-FR" sz="36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844824"/>
                <a:ext cx="8892480" cy="3744416"/>
              </a:xfrm>
              <a:blipFill rotWithShape="1">
                <a:blip r:embed="rId3"/>
                <a:stretch>
                  <a:fillRect l="-1371" t="-1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r>
              <a:rPr lang="fr-FR" sz="6000" dirty="0" smtClean="0"/>
              <a:t>N°7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41705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</TotalTime>
  <Words>386</Words>
  <Application>Microsoft Office PowerPoint</Application>
  <PresentationFormat>Affichage à l'écran (4:3)</PresentationFormat>
  <Paragraphs>172</Paragraphs>
  <Slides>24</Slides>
  <Notes>24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Présentation PowerPoint</vt:lpstr>
      <vt:lpstr>Oui ou non ?  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392</cp:revision>
  <dcterms:created xsi:type="dcterms:W3CDTF">2008-11-15T15:38:50Z</dcterms:created>
  <dcterms:modified xsi:type="dcterms:W3CDTF">2016-07-06T13:02:31Z</dcterms:modified>
</cp:coreProperties>
</file>