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05" r:id="rId4"/>
    <p:sldId id="262" r:id="rId5"/>
    <p:sldId id="263" r:id="rId6"/>
    <p:sldId id="266" r:id="rId7"/>
    <p:sldId id="269" r:id="rId8"/>
    <p:sldId id="271" r:id="rId9"/>
    <p:sldId id="294" r:id="rId10"/>
    <p:sldId id="275" r:id="rId11"/>
    <p:sldId id="296" r:id="rId12"/>
    <p:sldId id="284" r:id="rId13"/>
    <p:sldId id="297" r:id="rId14"/>
    <p:sldId id="287" r:id="rId15"/>
    <p:sldId id="298" r:id="rId16"/>
    <p:sldId id="268" r:id="rId17"/>
    <p:sldId id="267" r:id="rId18"/>
    <p:sldId id="293" r:id="rId19"/>
    <p:sldId id="273" r:id="rId20"/>
    <p:sldId id="295" r:id="rId21"/>
    <p:sldId id="277" r:id="rId22"/>
    <p:sldId id="299" r:id="rId23"/>
    <p:sldId id="289" r:id="rId24"/>
    <p:sldId id="303" r:id="rId25"/>
    <p:sldId id="281" r:id="rId26"/>
    <p:sldId id="302" r:id="rId27"/>
    <p:sldId id="304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426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65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091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96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322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750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924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034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8942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49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7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16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659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8016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70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02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26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74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329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66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0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6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CCAB3-9606-491D-BA03-26F70C6F06EF}" type="datetimeFigureOut">
              <a:rPr lang="fr-FR" smtClean="0"/>
              <a:t>06/07/2016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82F3B-F799-45BE-94F5-7EBC186A1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28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CCAB3-9606-491D-BA03-26F70C6F06E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82F3B-F799-45BE-94F5-7EBC186A16F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15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772400" cy="2736304"/>
          </a:xfrm>
        </p:spPr>
        <p:txBody>
          <a:bodyPr>
            <a:normAutofit/>
          </a:bodyPr>
          <a:lstStyle/>
          <a:p>
            <a:r>
              <a:rPr lang="fr-FR" sz="7200" b="1" dirty="0" smtClean="0"/>
              <a:t>Intervalles</a:t>
            </a:r>
            <a:br>
              <a:rPr lang="fr-FR" sz="7200" b="1" dirty="0" smtClean="0"/>
            </a:br>
            <a:r>
              <a:rPr lang="fr-FR" sz="7200" b="1" smtClean="0"/>
              <a:t>Série 4</a:t>
            </a:r>
            <a:endParaRPr lang="fr-FR" sz="7200" dirty="0"/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458112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1656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N°6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−2;−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;2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68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N°7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420888"/>
                <a:ext cx="8784976" cy="115212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6000" b="0" i="1" smtClean="0">
                              <a:latin typeface="Cambria Math"/>
                            </a:rPr>
                            <m:t>;</m:t>
                          </m:r>
                          <m:rad>
                            <m:radPr>
                              <m:degHide m:val="on"/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6000" b="0" i="1" smtClean="0">
                                  <a:latin typeface="Cambria Math"/>
                                </a:rPr>
                                <m:t>8</m:t>
                              </m:r>
                            </m:e>
                          </m:rad>
                          <m:r>
                            <a:rPr lang="fr-FR" sz="60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rad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sSup>
                            <m:sSup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(−4)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420888"/>
                <a:ext cx="8784976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071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N°8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420888"/>
                <a:ext cx="8784976" cy="115212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6000" b="0" i="1" smtClean="0">
                              <a:latin typeface="Cambria Math"/>
                            </a:rPr>
                            <m:t>;</m:t>
                          </m:r>
                          <m:rad>
                            <m:radPr>
                              <m:degHide m:val="on"/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6000" b="0" i="1" smtClean="0">
                                  <a:latin typeface="Cambria Math"/>
                                </a:rPr>
                                <m:t>8</m:t>
                              </m:r>
                            </m:e>
                          </m:rad>
                          <m:r>
                            <a:rPr lang="fr-FR" sz="60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rad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sSup>
                            <m:sSup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(−4)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420888"/>
                <a:ext cx="8784976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429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N°9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2492896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−∞;0,3</m:t>
                          </m:r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0,3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;2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492896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99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N°10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2492896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−∞;0,3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0,3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;2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492896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200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6928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000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7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Correction</a:t>
            </a:r>
            <a:endParaRPr lang="fr-FR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31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N°1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0,33;+∞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endCxn id="10" idx="2"/>
          </p:cNvCxnSpPr>
          <p:nvPr/>
        </p:nvCxnSpPr>
        <p:spPr>
          <a:xfrm>
            <a:off x="21165" y="4005064"/>
            <a:ext cx="5244626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5148064" y="3854097"/>
            <a:ext cx="117727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4759509" y="3777327"/>
            <a:ext cx="4384491" cy="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4656637" y="3586641"/>
            <a:ext cx="102872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4759509" y="4508169"/>
            <a:ext cx="506282" cy="6143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>
            <a:off x="5204477" y="4329574"/>
            <a:ext cx="71438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 flipH="1">
            <a:off x="4656637" y="4329574"/>
            <a:ext cx="78491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0,33;1/3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Bulle ronde 5"/>
          <p:cNvSpPr/>
          <p:nvPr/>
        </p:nvSpPr>
        <p:spPr>
          <a:xfrm>
            <a:off x="2476176" y="2634584"/>
            <a:ext cx="1213583" cy="1001161"/>
          </a:xfrm>
          <a:prstGeom prst="wedgeEllipseCallout">
            <a:avLst>
              <a:gd name="adj1" fmla="val 172917"/>
              <a:gd name="adj2" fmla="val 860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562441" y="2781221"/>
            <a:ext cx="1041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1/3</a:t>
            </a:r>
            <a:endParaRPr lang="fr-FR" sz="4000" dirty="0"/>
          </a:p>
        </p:txBody>
      </p:sp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00" y="3586641"/>
            <a:ext cx="9126279" cy="1053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37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N°2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0,33;+∞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endCxn id="10" idx="2"/>
          </p:cNvCxnSpPr>
          <p:nvPr/>
        </p:nvCxnSpPr>
        <p:spPr>
          <a:xfrm>
            <a:off x="21165" y="4005064"/>
            <a:ext cx="5244626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5148064" y="3854097"/>
            <a:ext cx="117727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4759509" y="3777327"/>
            <a:ext cx="4384491" cy="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4656637" y="3586641"/>
            <a:ext cx="102872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21165" y="4437112"/>
            <a:ext cx="9122835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∞;+∞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Bulle ronde 5"/>
          <p:cNvSpPr/>
          <p:nvPr/>
        </p:nvSpPr>
        <p:spPr>
          <a:xfrm>
            <a:off x="2476176" y="2634584"/>
            <a:ext cx="1213583" cy="1001161"/>
          </a:xfrm>
          <a:prstGeom prst="wedgeEllipseCallout">
            <a:avLst>
              <a:gd name="adj1" fmla="val 172917"/>
              <a:gd name="adj2" fmla="val 860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562441" y="2781221"/>
            <a:ext cx="1041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1/3</a:t>
            </a:r>
            <a:endParaRPr lang="fr-FR" sz="4000" dirty="0"/>
          </a:p>
        </p:txBody>
      </p:sp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126" y="3586641"/>
            <a:ext cx="9126279" cy="1053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64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N°3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340768"/>
                <a:ext cx="9082398" cy="136815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0;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340768"/>
                <a:ext cx="9082398" cy="136815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stCxn id="21" idx="1"/>
          </p:cNvCxnSpPr>
          <p:nvPr/>
        </p:nvCxnSpPr>
        <p:spPr>
          <a:xfrm flipV="1">
            <a:off x="395536" y="3995054"/>
            <a:ext cx="4624553" cy="29709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967787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>
            <a:stCxn id="21" idx="0"/>
            <a:endCxn id="16" idx="2"/>
          </p:cNvCxnSpPr>
          <p:nvPr/>
        </p:nvCxnSpPr>
        <p:spPr>
          <a:xfrm flipV="1">
            <a:off x="500897" y="3807132"/>
            <a:ext cx="3855079" cy="39036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>
            <a:off x="407503" y="3628537"/>
            <a:ext cx="93394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>
            <a:stCxn id="18" idx="1"/>
            <a:endCxn id="17" idx="2"/>
          </p:cNvCxnSpPr>
          <p:nvPr/>
        </p:nvCxnSpPr>
        <p:spPr>
          <a:xfrm flipV="1">
            <a:off x="401519" y="4452195"/>
            <a:ext cx="3950477" cy="2596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>
            <a:off x="4211960" y="4273600"/>
            <a:ext cx="140036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>
            <a:off x="401519" y="4299560"/>
            <a:ext cx="105361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395536" y="3846168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0;5/7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>
            <a:off x="4211960" y="3628537"/>
            <a:ext cx="144016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Bulle ronde 24"/>
          <p:cNvSpPr/>
          <p:nvPr/>
        </p:nvSpPr>
        <p:spPr>
          <a:xfrm>
            <a:off x="5714581" y="2395512"/>
            <a:ext cx="2160240" cy="1368152"/>
          </a:xfrm>
          <a:prstGeom prst="wedgeEllipseCallout">
            <a:avLst>
              <a:gd name="adj1" fmla="val -78989"/>
              <a:gd name="adj2" fmla="val 63919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5961711" y="2552863"/>
                <a:ext cx="1665979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35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42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711" y="2552863"/>
                <a:ext cx="1665979" cy="10275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" y="3580388"/>
            <a:ext cx="9097159" cy="115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Bulle ronde 3"/>
          <p:cNvSpPr/>
          <p:nvPr/>
        </p:nvSpPr>
        <p:spPr>
          <a:xfrm>
            <a:off x="1591688" y="4782632"/>
            <a:ext cx="2332240" cy="1382672"/>
          </a:xfrm>
          <a:prstGeom prst="wedgeEllipseCallout">
            <a:avLst>
              <a:gd name="adj1" fmla="val 67614"/>
              <a:gd name="adj2" fmla="val -10153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837436" y="4961103"/>
                <a:ext cx="1840744" cy="1025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30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42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7436" y="4961103"/>
                <a:ext cx="1840744" cy="102573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08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  <p:bldP spid="25" grpId="0" animBg="1"/>
      <p:bldP spid="26" grpId="0"/>
      <p:bldP spid="4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N°4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340768"/>
                <a:ext cx="9082398" cy="136815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0;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340768"/>
                <a:ext cx="9082398" cy="136815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stCxn id="21" idx="1"/>
          </p:cNvCxnSpPr>
          <p:nvPr/>
        </p:nvCxnSpPr>
        <p:spPr>
          <a:xfrm flipV="1">
            <a:off x="395536" y="3995054"/>
            <a:ext cx="4624553" cy="29709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4967787" y="385409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>
            <a:stCxn id="21" idx="0"/>
            <a:endCxn id="16" idx="2"/>
          </p:cNvCxnSpPr>
          <p:nvPr/>
        </p:nvCxnSpPr>
        <p:spPr>
          <a:xfrm flipV="1">
            <a:off x="500897" y="3807132"/>
            <a:ext cx="3855079" cy="39036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>
            <a:off x="407503" y="3628537"/>
            <a:ext cx="93394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>
            <a:stCxn id="18" idx="1"/>
            <a:endCxn id="17" idx="2"/>
          </p:cNvCxnSpPr>
          <p:nvPr/>
        </p:nvCxnSpPr>
        <p:spPr>
          <a:xfrm flipV="1">
            <a:off x="401519" y="4463019"/>
            <a:ext cx="4611987" cy="15136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>
            <a:off x="4873470" y="4284424"/>
            <a:ext cx="140036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>
            <a:off x="401519" y="4299560"/>
            <a:ext cx="105361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395536" y="3846168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0;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6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>
            <a:off x="4211960" y="3628537"/>
            <a:ext cx="144016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Bulle ronde 24"/>
          <p:cNvSpPr/>
          <p:nvPr/>
        </p:nvSpPr>
        <p:spPr>
          <a:xfrm>
            <a:off x="5714581" y="2395512"/>
            <a:ext cx="2160240" cy="1368152"/>
          </a:xfrm>
          <a:prstGeom prst="wedgeEllipseCallout">
            <a:avLst>
              <a:gd name="adj1" fmla="val -78989"/>
              <a:gd name="adj2" fmla="val 63919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5961711" y="2552863"/>
                <a:ext cx="1665979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35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42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711" y="2552863"/>
                <a:ext cx="1665979" cy="10275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1" y="3580388"/>
            <a:ext cx="9097159" cy="115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Bulle ronde 3"/>
          <p:cNvSpPr/>
          <p:nvPr/>
        </p:nvSpPr>
        <p:spPr>
          <a:xfrm>
            <a:off x="1591688" y="4782632"/>
            <a:ext cx="2332240" cy="1382672"/>
          </a:xfrm>
          <a:prstGeom prst="wedgeEllipseCallout">
            <a:avLst>
              <a:gd name="adj1" fmla="val 67614"/>
              <a:gd name="adj2" fmla="val -10153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837436" y="4961103"/>
                <a:ext cx="1840744" cy="1025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30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42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7436" y="4961103"/>
                <a:ext cx="1840744" cy="102573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20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  <p:bldP spid="25" grpId="0" animBg="1"/>
      <p:bldP spid="26" grpId="0"/>
      <p:bldP spid="4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764704"/>
            <a:ext cx="9144000" cy="5112568"/>
          </a:xfrm>
        </p:spPr>
        <p:txBody>
          <a:bodyPr>
            <a:noAutofit/>
          </a:bodyPr>
          <a:lstStyle/>
          <a:p>
            <a:r>
              <a:rPr lang="fr-FR" sz="6000" dirty="0" smtClean="0"/>
              <a:t>Simplifier les intersections</a:t>
            </a:r>
            <a:br>
              <a:rPr lang="fr-FR" sz="6000" dirty="0" smtClean="0"/>
            </a:br>
            <a:r>
              <a:rPr lang="fr-FR" sz="6000" dirty="0" smtClean="0"/>
              <a:t> et réunions d’intervalles suivantes, lorsque c’est possible.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20913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N°5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i="1">
                              <a:latin typeface="Cambria Math"/>
                              <a:ea typeface="Cambria Math"/>
                            </a:rPr>
                            <m:t>−2;−</m:t>
                          </m:r>
                          <m:f>
                            <m:fPr>
                              <m:ctrlPr>
                                <a:rPr lang="fr-FR" sz="60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i="1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i="1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60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i="1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i="1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fr-FR" sz="6000" i="1">
                              <a:latin typeface="Cambria Math"/>
                              <a:ea typeface="Cambria Math"/>
                            </a:rPr>
                            <m:t>;2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stCxn id="21" idx="1"/>
          </p:cNvCxnSpPr>
          <p:nvPr/>
        </p:nvCxnSpPr>
        <p:spPr>
          <a:xfrm>
            <a:off x="1802343" y="4051378"/>
            <a:ext cx="1746845" cy="790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3479699" y="3872783"/>
            <a:ext cx="6465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>
            <a:stCxn id="13" idx="1"/>
            <a:endCxn id="16" idx="2"/>
          </p:cNvCxnSpPr>
          <p:nvPr/>
        </p:nvCxnSpPr>
        <p:spPr>
          <a:xfrm>
            <a:off x="3769106" y="4051378"/>
            <a:ext cx="3467190" cy="7906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3682798" y="3860692"/>
            <a:ext cx="86308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 flipH="1">
            <a:off x="1691681" y="3872783"/>
            <a:ext cx="110662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5654707" y="5493782"/>
                <a:ext cx="3163177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∅</m:t>
                      </m:r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5654707" y="5493782"/>
                <a:ext cx="3163177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 flipH="1">
            <a:off x="7236296" y="3880689"/>
            <a:ext cx="7200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Bulle ronde 24"/>
          <p:cNvSpPr/>
          <p:nvPr/>
        </p:nvSpPr>
        <p:spPr>
          <a:xfrm>
            <a:off x="827583" y="4941168"/>
            <a:ext cx="2435265" cy="1368152"/>
          </a:xfrm>
          <a:prstGeom prst="wedgeEllipseCallout">
            <a:avLst>
              <a:gd name="adj1" fmla="val 58279"/>
              <a:gd name="adj2" fmla="val -111848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801934" y="5199173"/>
                <a:ext cx="2460915" cy="95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=−0,75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934" y="5199173"/>
                <a:ext cx="2460915" cy="95667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8" y="3320446"/>
            <a:ext cx="8999709" cy="73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Bulle ronde 32"/>
          <p:cNvSpPr/>
          <p:nvPr/>
        </p:nvSpPr>
        <p:spPr>
          <a:xfrm>
            <a:off x="3725952" y="4365104"/>
            <a:ext cx="2070184" cy="1260140"/>
          </a:xfrm>
          <a:prstGeom prst="wedgeEllipseCallout">
            <a:avLst>
              <a:gd name="adj1" fmla="val -45743"/>
              <a:gd name="adj2" fmla="val -7008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/>
              <p:cNvSpPr txBox="1"/>
              <p:nvPr/>
            </p:nvSpPr>
            <p:spPr>
              <a:xfrm>
                <a:off x="3475163" y="4516838"/>
                <a:ext cx="2460915" cy="95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=−0,6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37" name="ZoneText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5163" y="4516838"/>
                <a:ext cx="2460915" cy="95667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5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 animBg="1"/>
      <p:bldP spid="26" grpId="0"/>
      <p:bldP spid="33" grpId="0" animBg="1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N°6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i="1">
                              <a:latin typeface="Cambria Math"/>
                              <a:ea typeface="Cambria Math"/>
                            </a:rPr>
                            <m:t>−2;−</m:t>
                          </m:r>
                          <m:f>
                            <m:fPr>
                              <m:ctrlPr>
                                <a:rPr lang="fr-FR" sz="60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i="1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i="1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60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i="1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i="1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fr-FR" sz="6000" i="1">
                              <a:latin typeface="Cambria Math"/>
                              <a:ea typeface="Cambria Math"/>
                            </a:rPr>
                            <m:t>;2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124744"/>
                <a:ext cx="9082398" cy="187220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stCxn id="21" idx="1"/>
          </p:cNvCxnSpPr>
          <p:nvPr/>
        </p:nvCxnSpPr>
        <p:spPr>
          <a:xfrm>
            <a:off x="1802343" y="4051378"/>
            <a:ext cx="1746845" cy="790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3479699" y="3872783"/>
            <a:ext cx="64658" cy="3571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>
            <a:stCxn id="13" idx="1"/>
            <a:endCxn id="16" idx="2"/>
          </p:cNvCxnSpPr>
          <p:nvPr/>
        </p:nvCxnSpPr>
        <p:spPr>
          <a:xfrm>
            <a:off x="3769106" y="4051378"/>
            <a:ext cx="3467190" cy="7906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 flipH="1">
            <a:off x="3682798" y="3860692"/>
            <a:ext cx="86308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1832684" y="4602508"/>
            <a:ext cx="1729852" cy="3635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>
            <a:off x="3461520" y="4420524"/>
            <a:ext cx="101016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 flipH="1">
            <a:off x="1716128" y="4373508"/>
            <a:ext cx="86308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 flipH="1">
            <a:off x="1691681" y="3872783"/>
            <a:ext cx="110662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3781377" y="5095887"/>
                <a:ext cx="5290332" cy="1265346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400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−2;−</m:t>
                          </m:r>
                          <m:f>
                            <m:fPr>
                              <m:ctrlPr>
                                <a:rPr lang="fr-FR" sz="40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40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40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fr-FR" sz="4000" i="1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40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40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40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40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fr-FR" sz="40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;2</m:t>
                          </m:r>
                        </m:e>
                      </m:d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3781377" y="5095887"/>
                <a:ext cx="5290332" cy="12653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arenthèse fermante 15"/>
          <p:cNvSpPr/>
          <p:nvPr/>
        </p:nvSpPr>
        <p:spPr>
          <a:xfrm flipH="1">
            <a:off x="7236296" y="3880689"/>
            <a:ext cx="7200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Bulle ronde 24"/>
          <p:cNvSpPr/>
          <p:nvPr/>
        </p:nvSpPr>
        <p:spPr>
          <a:xfrm>
            <a:off x="798688" y="5044484"/>
            <a:ext cx="2435265" cy="1368152"/>
          </a:xfrm>
          <a:prstGeom prst="wedgeEllipseCallout">
            <a:avLst>
              <a:gd name="adj1" fmla="val 59742"/>
              <a:gd name="adj2" fmla="val -11358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801934" y="5199173"/>
                <a:ext cx="2460915" cy="95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=−0,75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934" y="5199173"/>
                <a:ext cx="2460915" cy="95667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necteur droit 26"/>
          <p:cNvCxnSpPr/>
          <p:nvPr/>
        </p:nvCxnSpPr>
        <p:spPr>
          <a:xfrm flipV="1">
            <a:off x="3769106" y="4591097"/>
            <a:ext cx="3467190" cy="1019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renthèse fermante 28"/>
          <p:cNvSpPr/>
          <p:nvPr/>
        </p:nvSpPr>
        <p:spPr>
          <a:xfrm flipH="1">
            <a:off x="7236296" y="4440130"/>
            <a:ext cx="72008" cy="301934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Parenthèse fermante 29"/>
          <p:cNvSpPr/>
          <p:nvPr/>
        </p:nvSpPr>
        <p:spPr>
          <a:xfrm>
            <a:off x="3682798" y="4423913"/>
            <a:ext cx="86308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79" y="3880689"/>
            <a:ext cx="8999709" cy="73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Bulle ronde 7"/>
          <p:cNvSpPr/>
          <p:nvPr/>
        </p:nvSpPr>
        <p:spPr>
          <a:xfrm>
            <a:off x="4355976" y="2996953"/>
            <a:ext cx="2376264" cy="956672"/>
          </a:xfrm>
          <a:prstGeom prst="wedgeEllipseCallout">
            <a:avLst>
              <a:gd name="adj1" fmla="val -72307"/>
              <a:gd name="adj2" fmla="val 5305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4377145" y="2973258"/>
                <a:ext cx="2460915" cy="95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fr-FR" sz="3000" b="0" i="1" smtClean="0">
                          <a:latin typeface="Cambria Math"/>
                        </a:rPr>
                        <m:t>=−0,6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7145" y="2973258"/>
                <a:ext cx="2460915" cy="95667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988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  <p:bldP spid="29" grpId="0" animBg="1"/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552" y="274638"/>
            <a:ext cx="9121448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N°7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484784"/>
                <a:ext cx="8747428" cy="1296144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5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5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65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6500" i="1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fr-FR" sz="65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6500" i="1">
                              <a:latin typeface="Cambria Math"/>
                            </a:rPr>
                            <m:t>;</m:t>
                          </m:r>
                          <m:rad>
                            <m:radPr>
                              <m:degHide m:val="on"/>
                              <m:ctrlPr>
                                <a:rPr lang="fr-FR" sz="65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6500" i="1">
                                  <a:latin typeface="Cambria Math"/>
                                </a:rPr>
                                <m:t>8</m:t>
                              </m:r>
                            </m:e>
                          </m:rad>
                          <m:r>
                            <a:rPr lang="fr-FR" sz="65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fr-FR" sz="6500" i="1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]"/>
                          <m:ctrlPr>
                            <a:rPr lang="fr-FR" sz="65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500" i="1">
                              <a:latin typeface="Cambria Math"/>
                              <a:ea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fr-FR" sz="6500" i="1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65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rad>
                          <m:r>
                            <a:rPr lang="fr-FR" sz="6500" i="1">
                              <a:latin typeface="Cambria Math"/>
                              <a:ea typeface="Cambria Math"/>
                            </a:rPr>
                            <m:t>;</m:t>
                          </m:r>
                          <m:sSup>
                            <m:sSupPr>
                              <m:ctrlPr>
                                <a:rPr lang="fr-FR" sz="65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6500" i="1">
                                  <a:latin typeface="Cambria Math"/>
                                  <a:ea typeface="Cambria Math"/>
                                </a:rPr>
                                <m:t>(−4)</m:t>
                              </m:r>
                            </m:e>
                            <m:sup>
                              <m:r>
                                <a:rPr lang="fr-FR" sz="65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6500" dirty="0"/>
              </a:p>
              <a:p>
                <a:pPr marL="0" indent="0">
                  <a:buNone/>
                </a:pPr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484784"/>
                <a:ext cx="8747428" cy="129614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stCxn id="21" idx="1"/>
            <a:endCxn id="10" idx="2"/>
          </p:cNvCxnSpPr>
          <p:nvPr/>
        </p:nvCxnSpPr>
        <p:spPr>
          <a:xfrm>
            <a:off x="1115616" y="4032692"/>
            <a:ext cx="4014747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5004049" y="3881725"/>
            <a:ext cx="126314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5130363" y="3661190"/>
            <a:ext cx="2861731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renthèse ouvrante 20"/>
          <p:cNvSpPr/>
          <p:nvPr/>
        </p:nvSpPr>
        <p:spPr>
          <a:xfrm>
            <a:off x="1115616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Parenthèse fermante 15"/>
          <p:cNvSpPr/>
          <p:nvPr/>
        </p:nvSpPr>
        <p:spPr>
          <a:xfrm>
            <a:off x="7884368" y="3482595"/>
            <a:ext cx="107726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2" y="3837303"/>
            <a:ext cx="9144000" cy="6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arenthèse fermante 21"/>
          <p:cNvSpPr/>
          <p:nvPr/>
        </p:nvSpPr>
        <p:spPr>
          <a:xfrm>
            <a:off x="5004049" y="3482595"/>
            <a:ext cx="124131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 rot="20934902">
                <a:off x="5654707" y="5493782"/>
                <a:ext cx="3163177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∅</m:t>
                      </m:r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5654707" y="5493782"/>
                <a:ext cx="3163177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Bulle ronde 18"/>
          <p:cNvSpPr/>
          <p:nvPr/>
        </p:nvSpPr>
        <p:spPr>
          <a:xfrm>
            <a:off x="1479215" y="4633461"/>
            <a:ext cx="3118896" cy="1368152"/>
          </a:xfrm>
          <a:prstGeom prst="wedgeEllipseCallout">
            <a:avLst>
              <a:gd name="adj1" fmla="val 66740"/>
              <a:gd name="adj2" fmla="val -7550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1479215" y="4996103"/>
                <a:ext cx="3091808" cy="642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latin typeface="Cambria Math"/>
                            </a:rPr>
                            <m:t>8</m:t>
                          </m:r>
                        </m:e>
                      </m:rad>
                      <m:r>
                        <a:rPr lang="fr-FR" sz="3200" b="0" i="1" smtClean="0">
                          <a:latin typeface="Cambria Math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≈2,8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215" y="4996103"/>
                <a:ext cx="3091808" cy="6428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267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9" grpId="0" animBg="1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N°8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484784"/>
                <a:ext cx="8747428" cy="1296144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72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72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72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7200" i="1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fr-FR" sz="72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7200" i="1">
                              <a:latin typeface="Cambria Math"/>
                            </a:rPr>
                            <m:t>;</m:t>
                          </m:r>
                          <m:rad>
                            <m:radPr>
                              <m:degHide m:val="on"/>
                              <m:ctrlPr>
                                <a:rPr lang="fr-FR" sz="72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7200" i="1">
                                  <a:latin typeface="Cambria Math"/>
                                </a:rPr>
                                <m:t>8</m:t>
                              </m:r>
                            </m:e>
                          </m:rad>
                          <m:r>
                            <a:rPr lang="fr-FR" sz="72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fr-FR" sz="66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]"/>
                          <m:ctrlPr>
                            <a:rPr lang="fr-FR" sz="72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7200" i="1">
                              <a:latin typeface="Cambria Math"/>
                              <a:ea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fr-FR" sz="7200" i="1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72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rad>
                          <m:r>
                            <a:rPr lang="fr-FR" sz="7200" i="1">
                              <a:latin typeface="Cambria Math"/>
                              <a:ea typeface="Cambria Math"/>
                            </a:rPr>
                            <m:t>;</m:t>
                          </m:r>
                          <m:sSup>
                            <m:sSupPr>
                              <m:ctrlPr>
                                <a:rPr lang="fr-FR" sz="72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7200" i="1">
                                  <a:latin typeface="Cambria Math"/>
                                  <a:ea typeface="Cambria Math"/>
                                </a:rPr>
                                <m:t>(−4)</m:t>
                              </m:r>
                            </m:e>
                            <m:sup>
                              <m:r>
                                <a:rPr lang="fr-FR" sz="72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6500" dirty="0"/>
              </a:p>
              <a:p>
                <a:pPr marL="0" indent="0">
                  <a:buNone/>
                </a:pPr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484784"/>
                <a:ext cx="8747428" cy="1296144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stCxn id="21" idx="1"/>
            <a:endCxn id="10" idx="2"/>
          </p:cNvCxnSpPr>
          <p:nvPr/>
        </p:nvCxnSpPr>
        <p:spPr>
          <a:xfrm>
            <a:off x="1115616" y="4032692"/>
            <a:ext cx="4014747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5004049" y="3881725"/>
            <a:ext cx="126314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5130363" y="3661190"/>
            <a:ext cx="2861731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renthèse ouvrante 20"/>
          <p:cNvSpPr/>
          <p:nvPr/>
        </p:nvSpPr>
        <p:spPr>
          <a:xfrm>
            <a:off x="1115616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Parenthèse fermante 15"/>
          <p:cNvSpPr/>
          <p:nvPr/>
        </p:nvSpPr>
        <p:spPr>
          <a:xfrm>
            <a:off x="7884368" y="3482595"/>
            <a:ext cx="107726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1" y="3861054"/>
            <a:ext cx="9144000" cy="6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arenthèse fermante 21"/>
          <p:cNvSpPr/>
          <p:nvPr/>
        </p:nvSpPr>
        <p:spPr>
          <a:xfrm>
            <a:off x="5004049" y="3482595"/>
            <a:ext cx="124131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 rot="20934902">
                <a:off x="5654707" y="5493782"/>
                <a:ext cx="3163177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−16;16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5654707" y="5493782"/>
                <a:ext cx="3163177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Bulle ronde 18"/>
          <p:cNvSpPr/>
          <p:nvPr/>
        </p:nvSpPr>
        <p:spPr>
          <a:xfrm>
            <a:off x="1499498" y="4749495"/>
            <a:ext cx="3118896" cy="1368152"/>
          </a:xfrm>
          <a:prstGeom prst="wedgeEllipseCallout">
            <a:avLst>
              <a:gd name="adj1" fmla="val 64075"/>
              <a:gd name="adj2" fmla="val -867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1479215" y="5112137"/>
                <a:ext cx="3091808" cy="642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latin typeface="Cambria Math"/>
                            </a:rPr>
                            <m:t>8</m:t>
                          </m:r>
                        </m:e>
                      </m:rad>
                      <m:r>
                        <a:rPr lang="fr-FR" sz="3200" b="0" i="1" smtClean="0">
                          <a:latin typeface="Cambria Math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≈2,8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215" y="5112137"/>
                <a:ext cx="3091808" cy="6428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cteur droit 13"/>
          <p:cNvCxnSpPr/>
          <p:nvPr/>
        </p:nvCxnSpPr>
        <p:spPr>
          <a:xfrm flipV="1">
            <a:off x="1115616" y="4570900"/>
            <a:ext cx="6876478" cy="30301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renthèse fermante 14"/>
          <p:cNvSpPr/>
          <p:nvPr/>
        </p:nvSpPr>
        <p:spPr>
          <a:xfrm>
            <a:off x="7884368" y="4392305"/>
            <a:ext cx="122318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fermante 17"/>
          <p:cNvSpPr/>
          <p:nvPr/>
        </p:nvSpPr>
        <p:spPr>
          <a:xfrm flipH="1">
            <a:off x="1136882" y="4422606"/>
            <a:ext cx="109735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99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5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512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N°9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412776"/>
                <a:ext cx="9082398" cy="151216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i="1">
                              <a:latin typeface="Cambria Math"/>
                              <a:ea typeface="Cambria Math"/>
                            </a:rPr>
                            <m:t>−∞;0,3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0,3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;2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  <a:p>
                <a:pPr marL="0" indent="0">
                  <a:buNone/>
                </a:pPr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412776"/>
                <a:ext cx="9082398" cy="151216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endCxn id="10" idx="2"/>
          </p:cNvCxnSpPr>
          <p:nvPr/>
        </p:nvCxnSpPr>
        <p:spPr>
          <a:xfrm>
            <a:off x="23420" y="4055923"/>
            <a:ext cx="386319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 flipH="1" flipV="1">
            <a:off x="3886610" y="3847678"/>
            <a:ext cx="82442" cy="4164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3230305" y="3573016"/>
            <a:ext cx="5328592" cy="2533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>
            <a:off x="3215940" y="3384863"/>
            <a:ext cx="93712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3203848" y="4692102"/>
            <a:ext cx="641051" cy="276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 flipH="1">
            <a:off x="3872963" y="4533460"/>
            <a:ext cx="109735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>
            <a:off x="3201575" y="4513507"/>
            <a:ext cx="93712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0,09;0,3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Bulle ronde 24"/>
          <p:cNvSpPr/>
          <p:nvPr/>
        </p:nvSpPr>
        <p:spPr>
          <a:xfrm>
            <a:off x="827584" y="5085184"/>
            <a:ext cx="2520280" cy="720080"/>
          </a:xfrm>
          <a:prstGeom prst="wedgeEllipseCallout">
            <a:avLst>
              <a:gd name="adj1" fmla="val 45967"/>
              <a:gd name="adj2" fmla="val -179752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937020" y="5146908"/>
                <a:ext cx="226682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000" b="0" i="0" smtClean="0">
                              <a:latin typeface="Cambria Math"/>
                            </a:rPr>
                            <m:t>0,3</m:t>
                          </m:r>
                        </m:e>
                        <m:sup>
                          <m:r>
                            <a:rPr lang="fr-FR" sz="30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000" b="0" i="0" smtClean="0">
                          <a:latin typeface="Cambria Math"/>
                        </a:rPr>
                        <m:t>=0,09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020" y="5146908"/>
                <a:ext cx="2266828" cy="553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2" y="3825582"/>
            <a:ext cx="9144000" cy="877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arenthèse fermante 18"/>
          <p:cNvSpPr/>
          <p:nvPr/>
        </p:nvSpPr>
        <p:spPr>
          <a:xfrm flipH="1">
            <a:off x="8558897" y="3442133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0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  <p:bldP spid="25" grpId="0" animBg="1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09989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N°10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602" y="1412776"/>
                <a:ext cx="9082398" cy="151216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i="1">
                              <a:latin typeface="Cambria Math"/>
                              <a:ea typeface="Cambria Math"/>
                            </a:rPr>
                            <m:t>−∞;0,3</m:t>
                          </m:r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0,3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;2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  <a:p>
                <a:pPr marL="0" indent="0">
                  <a:buNone/>
                </a:pPr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602" y="1412776"/>
                <a:ext cx="9082398" cy="151216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>
            <a:endCxn id="10" idx="2"/>
          </p:cNvCxnSpPr>
          <p:nvPr/>
        </p:nvCxnSpPr>
        <p:spPr>
          <a:xfrm>
            <a:off x="23420" y="4055923"/>
            <a:ext cx="386319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 flipH="1" flipV="1">
            <a:off x="3886610" y="3847678"/>
            <a:ext cx="82442" cy="416490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3230305" y="3573016"/>
            <a:ext cx="5328592" cy="2533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>
            <a:off x="3215940" y="3384863"/>
            <a:ext cx="93712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>
            <a:endCxn id="17" idx="2"/>
          </p:cNvCxnSpPr>
          <p:nvPr/>
        </p:nvCxnSpPr>
        <p:spPr>
          <a:xfrm flipV="1">
            <a:off x="23420" y="4570900"/>
            <a:ext cx="8588907" cy="60601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 flipH="1">
            <a:off x="8612327" y="4392305"/>
            <a:ext cx="109735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920834" y="5297432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["/>
                          <m:ctrlPr>
                            <a:rPr lang="fr-FR" sz="60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fr-FR" sz="60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∞;2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920834" y="5297432"/>
                <a:ext cx="3948778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Bulle ronde 24"/>
          <p:cNvSpPr/>
          <p:nvPr/>
        </p:nvSpPr>
        <p:spPr>
          <a:xfrm>
            <a:off x="827584" y="5085184"/>
            <a:ext cx="2520280" cy="720080"/>
          </a:xfrm>
          <a:prstGeom prst="wedgeEllipseCallout">
            <a:avLst>
              <a:gd name="adj1" fmla="val 45967"/>
              <a:gd name="adj2" fmla="val -179752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937020" y="5146908"/>
                <a:ext cx="226682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000" b="0" i="0" smtClean="0">
                              <a:latin typeface="Cambria Math"/>
                            </a:rPr>
                            <m:t>0,3</m:t>
                          </m:r>
                        </m:e>
                        <m:sup>
                          <m:r>
                            <a:rPr lang="fr-FR" sz="30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000" b="0" i="0" smtClean="0">
                          <a:latin typeface="Cambria Math"/>
                        </a:rPr>
                        <m:t>=0,09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020" y="5146908"/>
                <a:ext cx="2266828" cy="553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" y="3799323"/>
            <a:ext cx="9144000" cy="877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arenthèse fermante 18"/>
          <p:cNvSpPr/>
          <p:nvPr/>
        </p:nvSpPr>
        <p:spPr>
          <a:xfrm flipH="1">
            <a:off x="8558897" y="3442133"/>
            <a:ext cx="108298" cy="357190"/>
          </a:xfrm>
          <a:prstGeom prst="righ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84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 animBg="1"/>
      <p:bldP spid="25" grpId="0" animBg="1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6928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000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7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</a:t>
            </a:r>
            <a:endParaRPr lang="fr-FR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3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</m:t>
                          </m:r>
                          <m:sSup>
                            <m:sSupPr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212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1;</m:t>
                          </m:r>
                          <m:sSup>
                            <m:sSupPr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60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sz="60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2;+∞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" y="3759695"/>
            <a:ext cx="8937346" cy="80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>
            <a:endCxn id="10" idx="2"/>
          </p:cNvCxnSpPr>
          <p:nvPr/>
        </p:nvCxnSpPr>
        <p:spPr>
          <a:xfrm>
            <a:off x="1979712" y="4005064"/>
            <a:ext cx="5806359" cy="805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enthèse fermante 9"/>
          <p:cNvSpPr/>
          <p:nvPr/>
        </p:nvSpPr>
        <p:spPr>
          <a:xfrm>
            <a:off x="7740352" y="3862147"/>
            <a:ext cx="45719" cy="301934"/>
          </a:xfrm>
          <a:prstGeom prst="righ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2771800" y="3759695"/>
            <a:ext cx="6190342" cy="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enthèse ouvrante 12"/>
          <p:cNvSpPr/>
          <p:nvPr/>
        </p:nvSpPr>
        <p:spPr>
          <a:xfrm>
            <a:off x="2771799" y="3569009"/>
            <a:ext cx="144017" cy="381371"/>
          </a:xfrm>
          <a:prstGeom prst="leftBracket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>
            <a:endCxn id="17" idx="2"/>
          </p:cNvCxnSpPr>
          <p:nvPr/>
        </p:nvCxnSpPr>
        <p:spPr>
          <a:xfrm>
            <a:off x="2843807" y="4566268"/>
            <a:ext cx="4932264" cy="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hèse fermante 16"/>
          <p:cNvSpPr/>
          <p:nvPr/>
        </p:nvSpPr>
        <p:spPr>
          <a:xfrm>
            <a:off x="7704633" y="4387673"/>
            <a:ext cx="71438" cy="357190"/>
          </a:xfrm>
          <a:prstGeom prst="righ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arenthèse ouvrante 17"/>
          <p:cNvSpPr/>
          <p:nvPr/>
        </p:nvSpPr>
        <p:spPr>
          <a:xfrm>
            <a:off x="2810455" y="4387673"/>
            <a:ext cx="105361" cy="357190"/>
          </a:xfrm>
          <a:prstGeom prst="leftBracket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ouvrante 20"/>
          <p:cNvSpPr/>
          <p:nvPr/>
        </p:nvSpPr>
        <p:spPr>
          <a:xfrm>
            <a:off x="1979712" y="3854097"/>
            <a:ext cx="105361" cy="357190"/>
          </a:xfrm>
          <a:prstGeom prst="leftBracket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2;8</m:t>
                          </m:r>
                        </m:e>
                      </m:d>
                    </m:oMath>
                  </m:oMathPara>
                </a14:m>
                <a:endParaRPr lang="fr-FR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34902">
                <a:off x="4820312" y="5138096"/>
                <a:ext cx="3948778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378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N°1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0,33;+∞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090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N°2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−∞;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0,33;+∞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20888"/>
                <a:ext cx="8229600" cy="115212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938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N°3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2420888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0;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420888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541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N°4</a:t>
            </a:r>
            <a:endParaRPr lang="fr-FR" sz="6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2420888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</a:rPr>
                            <m:t>0;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fr-FR" sz="6000" b="0" i="1" smtClean="0"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type m:val="lin"/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420888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786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N°5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]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−2;−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fr-FR" sz="6000" i="1">
                          <a:latin typeface="Cambria Math"/>
                          <a:ea typeface="Cambria Math"/>
                        </a:rPr>
                        <m:t>∩</m:t>
                      </m:r>
                      <m:d>
                        <m:dPr>
                          <m:begChr m:val="["/>
                          <m:endChr m:val="[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6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fr-FR" sz="6000" b="0" i="1" smtClean="0">
                              <a:latin typeface="Cambria Math"/>
                              <a:ea typeface="Cambria Math"/>
                            </a:rPr>
                            <m:t>;2</m:t>
                          </m:r>
                        </m:e>
                      </m:d>
                    </m:oMath>
                  </m:oMathPara>
                </a14:m>
                <a:endParaRPr lang="fr-FR" sz="6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844824"/>
                <a:ext cx="9144000" cy="22322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127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545</Words>
  <Application>Microsoft Office PowerPoint</Application>
  <PresentationFormat>Affichage à l'écran (4:3)</PresentationFormat>
  <Paragraphs>76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26</vt:i4>
      </vt:variant>
    </vt:vector>
  </HeadingPairs>
  <TitlesOfParts>
    <vt:vector size="28" baseType="lpstr">
      <vt:lpstr>Thème Office</vt:lpstr>
      <vt:lpstr>1_Thème Office</vt:lpstr>
      <vt:lpstr>Intervalles Série 4</vt:lpstr>
      <vt:lpstr>Simplifier les intersections  et réunions d’intervalles suivantes, lorsque c’est possible.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"Si" x≤5 "alors" x&gt;π</dc:title>
  <dc:creator>auderi</dc:creator>
  <cp:lastModifiedBy>auderi</cp:lastModifiedBy>
  <cp:revision>79</cp:revision>
  <dcterms:created xsi:type="dcterms:W3CDTF">2014-03-03T11:36:43Z</dcterms:created>
  <dcterms:modified xsi:type="dcterms:W3CDTF">2016-07-06T08:31:43Z</dcterms:modified>
</cp:coreProperties>
</file>