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8" r:id="rId5"/>
    <p:sldId id="283" r:id="rId6"/>
    <p:sldId id="261" r:id="rId7"/>
    <p:sldId id="263" r:id="rId8"/>
    <p:sldId id="265" r:id="rId9"/>
    <p:sldId id="266" r:id="rId10"/>
    <p:sldId id="269" r:id="rId11"/>
    <p:sldId id="272" r:id="rId12"/>
    <p:sldId id="270" r:id="rId13"/>
    <p:sldId id="273" r:id="rId14"/>
    <p:sldId id="274" r:id="rId15"/>
    <p:sldId id="275" r:id="rId16"/>
    <p:sldId id="271" r:id="rId17"/>
    <p:sldId id="260" r:id="rId18"/>
    <p:sldId id="264" r:id="rId19"/>
    <p:sldId id="267" r:id="rId20"/>
    <p:sldId id="268" r:id="rId21"/>
    <p:sldId id="287" r:id="rId22"/>
    <p:sldId id="276" r:id="rId23"/>
    <p:sldId id="278" r:id="rId24"/>
    <p:sldId id="285" r:id="rId25"/>
    <p:sldId id="280" r:id="rId26"/>
    <p:sldId id="281" r:id="rId27"/>
    <p:sldId id="286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281AD-B0BE-4239-B4CE-32700244D227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769B9-0F0D-4961-B169-7912A8A56B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397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769B9-0F0D-4961-B169-7912A8A56B9B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5080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096276"/>
      </p:ext>
    </p:extLst>
  </p:cSld>
  <p:clrMapOvr>
    <a:masterClrMapping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508175"/>
      </p:ext>
    </p:extLst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024749"/>
      </p:ext>
    </p:extLst>
  </p:cSld>
  <p:clrMapOvr>
    <a:masterClrMapping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576443"/>
      </p:ext>
    </p:extLst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251028"/>
      </p:ext>
    </p:extLst>
  </p:cSld>
  <p:clrMapOvr>
    <a:masterClrMapping/>
  </p:clrMapOvr>
  <p:transition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834798"/>
      </p:ext>
    </p:extLst>
  </p:cSld>
  <p:clrMapOvr>
    <a:masterClrMapping/>
  </p:clrMapOvr>
  <p:transition spd="slow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547665"/>
      </p:ext>
    </p:extLst>
  </p:cSld>
  <p:clrMapOvr>
    <a:masterClrMapping/>
  </p:clrMapOvr>
  <p:transition spd="slow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786824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096733"/>
      </p:ext>
    </p:extLst>
  </p:cSld>
  <p:clrMapOvr>
    <a:masterClrMapping/>
  </p:clrMapOvr>
  <p:transition spd="slow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057141"/>
      </p:ext>
    </p:extLst>
  </p:cSld>
  <p:clrMapOvr>
    <a:masterClrMapping/>
  </p:clrMapOvr>
  <p:transition spd="slow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850771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789C-CE04-4B85-AFD3-E7F32E625267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6AA7-B5E1-461B-8835-11903AB8FB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3789C-CE04-4B85-AFD3-E7F32E625267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D6AA7-B5E1-461B-8835-11903AB8FB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3789C-CE04-4B85-AFD3-E7F32E62526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D6AA7-B5E1-461B-8835-11903AB8FB9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75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1.pn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1.pn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3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png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5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7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1785926"/>
            <a:ext cx="9134249" cy="2357454"/>
          </a:xfrm>
        </p:spPr>
        <p:txBody>
          <a:bodyPr>
            <a:normAutofit/>
          </a:bodyPr>
          <a:lstStyle/>
          <a:p>
            <a:r>
              <a:rPr lang="fr-FR" sz="7200" b="1" dirty="0" smtClean="0"/>
              <a:t>Intervalles</a:t>
            </a:r>
            <a:br>
              <a:rPr lang="fr-FR" sz="7200" b="1" dirty="0" smtClean="0"/>
            </a:br>
            <a:r>
              <a:rPr lang="fr-FR" sz="7200" b="1" dirty="0" smtClean="0"/>
              <a:t>Série 2</a:t>
            </a:r>
            <a:endParaRPr lang="fr-FR" sz="7200" b="1" dirty="0"/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-9751" y="4378925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N°6 </a:t>
            </a:r>
            <a:endParaRPr lang="fr-FR" sz="6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ZoneTexte 4"/>
              <p:cNvSpPr txBox="1"/>
              <p:nvPr/>
            </p:nvSpPr>
            <p:spPr>
              <a:xfrm>
                <a:off x="-36512" y="2708920"/>
                <a:ext cx="9324528" cy="1558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000" b="0" i="0" smtClean="0">
                          <a:latin typeface="Cambria Math"/>
                        </a:rPr>
                        <m:t>Si</m:t>
                      </m:r>
                      <m:r>
                        <a:rPr lang="fr-FR" sz="5000" b="0" i="1" smtClean="0">
                          <a:latin typeface="Cambria Math"/>
                        </a:rPr>
                        <m:t> </m:t>
                      </m:r>
                      <m:r>
                        <a:rPr lang="fr-FR" sz="5000" b="0" i="1" smtClean="0">
                          <a:latin typeface="Cambria Math"/>
                        </a:rPr>
                        <m:t>𝑥</m:t>
                      </m:r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0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0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  <m:t>11</m:t>
                              </m:r>
                            </m:num>
                            <m:den>
                              <m: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den>
                          </m:f>
                          <m:r>
                            <a:rPr lang="fr-FR" sz="5000" b="0" i="1" smtClean="0">
                              <a:latin typeface="Cambria Math"/>
                              <a:ea typeface="Cambria Math"/>
                            </a:rPr>
                            <m:t>;</m:t>
                          </m:r>
                          <m:f>
                            <m:fPr>
                              <m:ctrlP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  <m:t>6</m:t>
                              </m:r>
                            </m:num>
                            <m:den>
                              <m: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den>
                          </m:f>
                        </m:e>
                      </m:d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0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0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</m:oMath>
                  </m:oMathPara>
                </a14:m>
                <a:endParaRPr lang="fr-FR" sz="5000" i="1" dirty="0"/>
              </a:p>
            </p:txBody>
          </p:sp>
        </mc:Choice>
        <mc:Fallback>
          <p:sp>
            <p:nvSpPr>
              <p:cNvPr id="11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2708920"/>
                <a:ext cx="9324528" cy="155856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713250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8" name="Rectangle 6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N°7 </a:t>
            </a:r>
            <a:endParaRPr lang="fr-FR" sz="6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4"/>
              <p:cNvSpPr txBox="1"/>
              <p:nvPr/>
            </p:nvSpPr>
            <p:spPr>
              <a:xfrm>
                <a:off x="0" y="2708920"/>
                <a:ext cx="9144000" cy="16133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4200" b="0" i="0" smtClean="0">
                          <a:latin typeface="Cambria Math"/>
                        </a:rPr>
                        <m:t>Si</m:t>
                      </m:r>
                      <m:r>
                        <a:rPr lang="fr-FR" sz="4200" b="0" i="1" smtClean="0">
                          <a:latin typeface="Cambria Math"/>
                        </a:rPr>
                        <m:t> </m:t>
                      </m:r>
                      <m:r>
                        <a:rPr lang="fr-FR" sz="4200" b="0" i="1" smtClean="0">
                          <a:latin typeface="Cambria Math"/>
                        </a:rPr>
                        <m:t>𝑥</m:t>
                      </m:r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4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42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2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4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42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4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fr-FR" sz="4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4200" b="0" i="1" smtClean="0">
                                      <a:latin typeface="Cambria Math"/>
                                      <a:ea typeface="Cambria Math"/>
                                    </a:rPr>
                                    <m:t>8</m:t>
                                  </m:r>
                                </m:e>
                              </m:rad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fr-FR" sz="4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4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e>
                              </m:rad>
                            </m:den>
                          </m:f>
                          <m:r>
                            <a:rPr lang="fr-FR" sz="4200" b="0" i="1" smtClean="0">
                              <a:latin typeface="Cambria Math"/>
                              <a:ea typeface="Cambria Math"/>
                            </a:rPr>
                            <m:t>;</m:t>
                          </m:r>
                          <m:rad>
                            <m:radPr>
                              <m:degHide m:val="on"/>
                              <m:ctrlPr>
                                <a:rPr lang="fr-FR" sz="4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4200" b="0" i="1" smtClean="0">
                                  <a:latin typeface="Cambria Math"/>
                                  <a:ea typeface="Cambria Math"/>
                                </a:rPr>
                                <m:t>9−8</m:t>
                              </m:r>
                            </m:e>
                          </m:rad>
                          <m:r>
                            <a:rPr lang="fr-FR" sz="42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fr-FR" sz="4200" i="1" dirty="0"/>
              </a:p>
            </p:txBody>
          </p:sp>
        </mc:Choice>
        <mc:Fallback>
          <p:sp>
            <p:nvSpPr>
              <p:cNvPr id="10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08920"/>
                <a:ext cx="9144000" cy="161339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084334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8" name="Rectangle 6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N°8 </a:t>
            </a:r>
            <a:endParaRPr lang="fr-FR" sz="6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4"/>
              <p:cNvSpPr txBox="1"/>
              <p:nvPr/>
            </p:nvSpPr>
            <p:spPr>
              <a:xfrm>
                <a:off x="0" y="2708920"/>
                <a:ext cx="9144000" cy="16133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4200" b="0" i="0" smtClean="0">
                          <a:latin typeface="Cambria Math"/>
                        </a:rPr>
                        <m:t>Si</m:t>
                      </m:r>
                      <m:r>
                        <a:rPr lang="fr-FR" sz="4200" b="0" i="1" smtClean="0">
                          <a:latin typeface="Cambria Math"/>
                        </a:rPr>
                        <m:t> </m:t>
                      </m:r>
                      <m:r>
                        <a:rPr lang="fr-FR" sz="4200" b="0" i="1" smtClean="0">
                          <a:latin typeface="Cambria Math"/>
                        </a:rPr>
                        <m:t>𝑥</m:t>
                      </m:r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4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42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4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fr-FR" sz="4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4200" b="0" i="1" smtClean="0">
                                      <a:latin typeface="Cambria Math"/>
                                      <a:ea typeface="Cambria Math"/>
                                    </a:rPr>
                                    <m:t>8</m:t>
                                  </m:r>
                                </m:e>
                              </m:rad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fr-FR" sz="4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4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e>
                              </m:rad>
                            </m:den>
                          </m:f>
                          <m:r>
                            <a:rPr lang="fr-FR" sz="4200" b="0" i="1" smtClean="0">
                              <a:latin typeface="Cambria Math"/>
                              <a:ea typeface="Cambria Math"/>
                            </a:rPr>
                            <m:t>;</m:t>
                          </m:r>
                          <m:rad>
                            <m:radPr>
                              <m:degHide m:val="on"/>
                              <m:ctrlPr>
                                <a:rPr lang="fr-FR" sz="4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4200" b="0" i="1" smtClean="0">
                                  <a:latin typeface="Cambria Math"/>
                                  <a:ea typeface="Cambria Math"/>
                                </a:rPr>
                                <m:t>9−8</m:t>
                              </m:r>
                            </m:e>
                          </m:rad>
                        </m:e>
                      </m:d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2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4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42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</m:oMath>
                  </m:oMathPara>
                </a14:m>
                <a:endParaRPr lang="fr-FR" sz="4200" i="1" dirty="0"/>
              </a:p>
            </p:txBody>
          </p:sp>
        </mc:Choice>
        <mc:Fallback>
          <p:sp>
            <p:nvSpPr>
              <p:cNvPr id="10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08920"/>
                <a:ext cx="9144000" cy="161339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66348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714620"/>
            <a:ext cx="9144000" cy="3411543"/>
          </a:xfrm>
        </p:spPr>
        <p:txBody>
          <a:bodyPr>
            <a:normAutofit/>
          </a:bodyPr>
          <a:lstStyle/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N°9 </a:t>
            </a:r>
            <a:endParaRPr lang="fr-FR" sz="6000" dirty="0"/>
          </a:p>
        </p:txBody>
      </p:sp>
      <p:sp>
        <p:nvSpPr>
          <p:cNvPr id="2" name="Rectangle 7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ZoneTexte 4"/>
              <p:cNvSpPr txBox="1"/>
              <p:nvPr/>
            </p:nvSpPr>
            <p:spPr>
              <a:xfrm>
                <a:off x="0" y="2866827"/>
                <a:ext cx="9144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</a:rPr>
                        <m:t>Si</m:t>
                      </m:r>
                      <m:r>
                        <a:rPr lang="fr-FR" sz="5400" b="0" i="1" smtClean="0">
                          <a:latin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</a:rPr>
                        <m:t>𝑥</m:t>
                      </m:r>
                      <m:r>
                        <a:rPr lang="fr-FR" sz="5400" i="1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54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]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</m:oMath>
                  </m:oMathPara>
                </a14:m>
                <a:endParaRPr lang="fr-FR" sz="5400" i="1" dirty="0"/>
              </a:p>
            </p:txBody>
          </p:sp>
        </mc:Choice>
        <mc:Fallback>
          <p:sp>
            <p:nvSpPr>
              <p:cNvPr id="11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66827"/>
                <a:ext cx="9144000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92436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N°10 </a:t>
            </a:r>
            <a:endParaRPr lang="fr-FR" sz="6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4"/>
              <p:cNvSpPr txBox="1"/>
              <p:nvPr/>
            </p:nvSpPr>
            <p:spPr>
              <a:xfrm>
                <a:off x="0" y="2866827"/>
                <a:ext cx="9144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</a:rPr>
                        <m:t>Si</m:t>
                      </m:r>
                      <m:r>
                        <a:rPr lang="fr-FR" sz="5400" b="0" i="1" smtClean="0">
                          <a:latin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</a:rPr>
                        <m:t>𝑥</m:t>
                      </m:r>
                      <m:r>
                        <a:rPr lang="fr-FR" sz="5400" i="1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]"/>
                          <m:endChr m:val="]"/>
                          <m:ctrlPr>
                            <a:rPr lang="fr-FR" sz="54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</m:oMath>
                  </m:oMathPara>
                </a14:m>
                <a:endParaRPr lang="fr-FR" sz="5400" i="1" dirty="0"/>
              </a:p>
            </p:txBody>
          </p:sp>
        </mc:Choice>
        <mc:Fallback>
          <p:sp>
            <p:nvSpPr>
              <p:cNvPr id="9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66827"/>
                <a:ext cx="9144000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892783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348881"/>
            <a:ext cx="9144000" cy="12961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7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Correction</a:t>
            </a:r>
            <a:endParaRPr lang="fr-FR" sz="72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111975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N°1</a:t>
            </a:r>
            <a:r>
              <a:rPr lang="fr-FR" sz="7200" dirty="0" smtClean="0"/>
              <a:t> </a:t>
            </a:r>
            <a:endParaRPr lang="fr-FR" sz="7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00B0F0"/>
                </a:solidFill>
              </a:rPr>
              <a:t>VRAIE</a:t>
            </a:r>
            <a:endParaRPr lang="fr-FR" sz="6000" b="1" dirty="0">
              <a:solidFill>
                <a:srgbClr val="00B0F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8" name="Connecteur droit 7"/>
          <p:cNvCxnSpPr>
            <a:stCxn id="21" idx="1"/>
            <a:endCxn id="12" idx="2"/>
          </p:cNvCxnSpPr>
          <p:nvPr/>
        </p:nvCxnSpPr>
        <p:spPr>
          <a:xfrm>
            <a:off x="3641551" y="4185148"/>
            <a:ext cx="4610411" cy="950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8180526" y="3536399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/>
          <p:cNvCxnSpPr>
            <a:stCxn id="17" idx="1"/>
          </p:cNvCxnSpPr>
          <p:nvPr/>
        </p:nvCxnSpPr>
        <p:spPr>
          <a:xfrm flipV="1">
            <a:off x="612530" y="3731854"/>
            <a:ext cx="7626275" cy="950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8180524" y="4016054"/>
            <a:ext cx="71438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777" name="Picture 57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940" y="3635350"/>
            <a:ext cx="9231349" cy="14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Parenthèse ouvrante 16"/>
          <p:cNvSpPr/>
          <p:nvPr/>
        </p:nvSpPr>
        <p:spPr>
          <a:xfrm>
            <a:off x="612530" y="3553259"/>
            <a:ext cx="65435" cy="376192"/>
          </a:xfrm>
          <a:prstGeom prst="leftBracket">
            <a:avLst/>
          </a:prstGeom>
          <a:noFill/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arenthèse ouvrante 20"/>
          <p:cNvSpPr/>
          <p:nvPr/>
        </p:nvSpPr>
        <p:spPr>
          <a:xfrm>
            <a:off x="3641551" y="3997052"/>
            <a:ext cx="65435" cy="376192"/>
          </a:xfrm>
          <a:prstGeom prst="leftBracke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4"/>
              <p:cNvSpPr txBox="1"/>
              <p:nvPr/>
            </p:nvSpPr>
            <p:spPr>
              <a:xfrm>
                <a:off x="0" y="1700808"/>
                <a:ext cx="9144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</a:rPr>
                        <m:t>Si</m:t>
                      </m:r>
                      <m:r>
                        <a:rPr lang="fr-FR" sz="5400" b="0" i="1" smtClean="0">
                          <a:latin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−1;2</m:t>
                          </m:r>
                        </m:e>
                      </m:d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−3;2</m:t>
                          </m:r>
                        </m:e>
                      </m:d>
                    </m:oMath>
                  </m:oMathPara>
                </a14:m>
                <a:endParaRPr lang="fr-FR" sz="5400" i="1" dirty="0"/>
              </a:p>
            </p:txBody>
          </p:sp>
        </mc:Choice>
        <mc:Fallback>
          <p:sp>
            <p:nvSpPr>
              <p:cNvPr id="13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00808"/>
                <a:ext cx="9144000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7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FF0000"/>
                </a:solidFill>
              </a:rPr>
              <a:t>FAUSSE</a:t>
            </a:r>
            <a:endParaRPr lang="fr-FR" sz="6000" b="1" dirty="0">
              <a:solidFill>
                <a:srgbClr val="FF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8" name="Connecteur droit 7"/>
          <p:cNvCxnSpPr>
            <a:stCxn id="20" idx="1"/>
          </p:cNvCxnSpPr>
          <p:nvPr/>
        </p:nvCxnSpPr>
        <p:spPr>
          <a:xfrm flipV="1">
            <a:off x="686569" y="3714182"/>
            <a:ext cx="7681442" cy="950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8296573" y="3535587"/>
            <a:ext cx="71438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/>
          <p:cNvCxnSpPr/>
          <p:nvPr/>
        </p:nvCxnSpPr>
        <p:spPr>
          <a:xfrm>
            <a:off x="3768211" y="3356992"/>
            <a:ext cx="4564081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8296573" y="3178397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57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4" y="3201191"/>
            <a:ext cx="9231349" cy="14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6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4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" name="Parenthèse ouvrante 18"/>
          <p:cNvSpPr/>
          <p:nvPr/>
        </p:nvSpPr>
        <p:spPr>
          <a:xfrm>
            <a:off x="3745945" y="3131605"/>
            <a:ext cx="65435" cy="376192"/>
          </a:xfrm>
          <a:prstGeom prst="leftBracket">
            <a:avLst/>
          </a:prstGeom>
          <a:noFill/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Parenthèse ouvrante 19"/>
          <p:cNvSpPr/>
          <p:nvPr/>
        </p:nvSpPr>
        <p:spPr>
          <a:xfrm>
            <a:off x="686569" y="3535587"/>
            <a:ext cx="65435" cy="376192"/>
          </a:xfrm>
          <a:prstGeom prst="leftBracke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N°2</a:t>
            </a:r>
            <a:r>
              <a:rPr lang="fr-FR" sz="7200" dirty="0" smtClean="0"/>
              <a:t> </a:t>
            </a:r>
            <a:endParaRPr lang="fr-FR" sz="7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4"/>
              <p:cNvSpPr txBox="1"/>
              <p:nvPr/>
            </p:nvSpPr>
            <p:spPr>
              <a:xfrm>
                <a:off x="0" y="1700808"/>
                <a:ext cx="9144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</a:rPr>
                        <m:t>Si</m:t>
                      </m:r>
                      <m:r>
                        <a:rPr lang="fr-FR" sz="5400" b="0" i="1" smtClean="0">
                          <a:latin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−3;2</m:t>
                          </m:r>
                        </m:e>
                      </m:d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−1;2</m:t>
                          </m:r>
                        </m:e>
                      </m:d>
                    </m:oMath>
                  </m:oMathPara>
                </a14:m>
                <a:endParaRPr lang="fr-FR" sz="5400" i="1" dirty="0"/>
              </a:p>
            </p:txBody>
          </p:sp>
        </mc:Choice>
        <mc:Fallback>
          <p:sp>
            <p:nvSpPr>
              <p:cNvPr id="18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00808"/>
                <a:ext cx="9144000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500301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9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FF0000"/>
                </a:solidFill>
              </a:rPr>
              <a:t>FAUSSE</a:t>
            </a:r>
            <a:endParaRPr lang="fr-FR" sz="6000" b="1" dirty="0">
              <a:solidFill>
                <a:srgbClr val="FF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1115616" y="3818758"/>
            <a:ext cx="5112568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6142375" y="3666634"/>
            <a:ext cx="71438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/>
          <p:cNvCxnSpPr/>
          <p:nvPr/>
        </p:nvCxnSpPr>
        <p:spPr>
          <a:xfrm flipV="1">
            <a:off x="2808535" y="3429000"/>
            <a:ext cx="5033975" cy="7712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7770056" y="3269123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5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81" y="3376748"/>
            <a:ext cx="8479107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arenthèse ouvrante 6"/>
          <p:cNvSpPr/>
          <p:nvPr/>
        </p:nvSpPr>
        <p:spPr>
          <a:xfrm>
            <a:off x="1095158" y="3666634"/>
            <a:ext cx="65435" cy="376192"/>
          </a:xfrm>
          <a:prstGeom prst="leftBracke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Parenthèse ouvrante 14"/>
          <p:cNvSpPr/>
          <p:nvPr/>
        </p:nvSpPr>
        <p:spPr>
          <a:xfrm>
            <a:off x="2799588" y="3248616"/>
            <a:ext cx="65435" cy="376192"/>
          </a:xfrm>
          <a:prstGeom prst="leftBracket">
            <a:avLst/>
          </a:prstGeom>
          <a:noFill/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N°3</a:t>
            </a:r>
            <a:r>
              <a:rPr lang="fr-FR" sz="7200" dirty="0" smtClean="0"/>
              <a:t> </a:t>
            </a:r>
            <a:endParaRPr lang="fr-FR" sz="7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4"/>
              <p:cNvSpPr txBox="1"/>
              <p:nvPr/>
            </p:nvSpPr>
            <p:spPr>
              <a:xfrm>
                <a:off x="0" y="1713582"/>
                <a:ext cx="9144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</a:rPr>
                        <m:t>Si</m:t>
                      </m:r>
                      <m:r>
                        <a:rPr lang="fr-FR" sz="5400" b="0" i="1" smtClean="0">
                          <a:latin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−1;2</m:t>
                          </m:r>
                        </m:e>
                      </m:d>
                    </m:oMath>
                  </m:oMathPara>
                </a14:m>
                <a:endParaRPr lang="fr-FR" sz="5400" i="1" dirty="0"/>
              </a:p>
            </p:txBody>
          </p:sp>
        </mc:Choice>
        <mc:Fallback>
          <p:sp>
            <p:nvSpPr>
              <p:cNvPr id="13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13582"/>
                <a:ext cx="9144000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563806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7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FF0000"/>
                </a:solidFill>
              </a:rPr>
              <a:t>FAUSSE</a:t>
            </a:r>
            <a:endParaRPr lang="fr-FR" sz="6000" b="1" dirty="0">
              <a:solidFill>
                <a:srgbClr val="00B0F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8" name="Connecteur droit 7"/>
          <p:cNvCxnSpPr>
            <a:endCxn id="9" idx="2"/>
          </p:cNvCxnSpPr>
          <p:nvPr/>
        </p:nvCxnSpPr>
        <p:spPr>
          <a:xfrm>
            <a:off x="1220341" y="3628129"/>
            <a:ext cx="4970984" cy="2330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6119887" y="3472835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/>
          <p:cNvCxnSpPr/>
          <p:nvPr/>
        </p:nvCxnSpPr>
        <p:spPr>
          <a:xfrm>
            <a:off x="2930205" y="3985646"/>
            <a:ext cx="4968552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7812930" y="3807051"/>
            <a:ext cx="71438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5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16" y="3472835"/>
            <a:ext cx="8479107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Parenthèse ouvrante 20"/>
          <p:cNvSpPr/>
          <p:nvPr/>
        </p:nvSpPr>
        <p:spPr>
          <a:xfrm>
            <a:off x="1187624" y="3416732"/>
            <a:ext cx="65435" cy="376192"/>
          </a:xfrm>
          <a:prstGeom prst="leftBracket">
            <a:avLst/>
          </a:prstGeom>
          <a:noFill/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Parenthèse ouvrante 21"/>
          <p:cNvSpPr/>
          <p:nvPr/>
        </p:nvSpPr>
        <p:spPr>
          <a:xfrm>
            <a:off x="2930205" y="3830025"/>
            <a:ext cx="65435" cy="376192"/>
          </a:xfrm>
          <a:prstGeom prst="leftBracke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N°4</a:t>
            </a:r>
            <a:r>
              <a:rPr lang="fr-FR" sz="7200" dirty="0" smtClean="0"/>
              <a:t> </a:t>
            </a:r>
            <a:endParaRPr lang="fr-FR" sz="7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4"/>
              <p:cNvSpPr txBox="1"/>
              <p:nvPr/>
            </p:nvSpPr>
            <p:spPr>
              <a:xfrm>
                <a:off x="0" y="1700808"/>
                <a:ext cx="9144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</a:rPr>
                        <m:t>Si</m:t>
                      </m:r>
                      <m:r>
                        <a:rPr lang="fr-FR" sz="5400" b="0" i="1" smtClean="0">
                          <a:latin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−1;2</m:t>
                          </m:r>
                        </m:e>
                      </m:d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</m:oMath>
                  </m:oMathPara>
                </a14:m>
                <a:endParaRPr lang="fr-FR" sz="5400" i="1" dirty="0"/>
              </a:p>
            </p:txBody>
          </p:sp>
        </mc:Choice>
        <mc:Fallback>
          <p:sp>
            <p:nvSpPr>
              <p:cNvPr id="13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00808"/>
                <a:ext cx="9144000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108328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21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928670"/>
            <a:ext cx="9144000" cy="4572032"/>
          </a:xfrm>
        </p:spPr>
        <p:txBody>
          <a:bodyPr>
            <a:normAutofit fontScale="90000"/>
          </a:bodyPr>
          <a:lstStyle/>
          <a:p>
            <a:r>
              <a:rPr lang="fr-FR" sz="6700" dirty="0" smtClean="0"/>
              <a:t>Dans chacun des cas suivants, indiquer si l’implication est</a:t>
            </a:r>
            <a:br>
              <a:rPr lang="fr-FR" sz="6700" dirty="0" smtClean="0"/>
            </a:br>
            <a:r>
              <a:rPr lang="fr-FR" sz="6700" b="1" dirty="0" smtClean="0">
                <a:solidFill>
                  <a:srgbClr val="00B0F0"/>
                </a:solidFill>
              </a:rPr>
              <a:t>VRAIE</a:t>
            </a:r>
            <a:r>
              <a:rPr lang="fr-FR" sz="6700" dirty="0" smtClean="0">
                <a:solidFill>
                  <a:srgbClr val="0070C0"/>
                </a:solidFill>
              </a:rPr>
              <a:t> </a:t>
            </a:r>
            <a:r>
              <a:rPr lang="fr-FR" sz="6700" dirty="0" smtClean="0"/>
              <a:t>ou </a:t>
            </a:r>
            <a:r>
              <a:rPr lang="fr-FR" sz="6700" b="1" dirty="0" smtClean="0">
                <a:solidFill>
                  <a:srgbClr val="CC0000"/>
                </a:solidFill>
              </a:rPr>
              <a:t>FAUSSE</a:t>
            </a:r>
            <a:r>
              <a:rPr lang="fr-FR" sz="6000" b="1" dirty="0" smtClean="0">
                <a:solidFill>
                  <a:srgbClr val="CC0000"/>
                </a:solidFill>
              </a:rPr>
              <a:t>.</a:t>
            </a:r>
            <a:r>
              <a:rPr lang="en-US" sz="6000" dirty="0" smtClean="0"/>
              <a:t/>
            </a:r>
            <a:br>
              <a:rPr lang="en-US" sz="6000" dirty="0" smtClean="0"/>
            </a:br>
            <a:endParaRPr lang="fr-FR" sz="60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00B0F0"/>
                </a:solidFill>
              </a:rPr>
              <a:t>VRAIE</a:t>
            </a:r>
            <a:endParaRPr lang="fr-FR" sz="6000" b="1" dirty="0">
              <a:solidFill>
                <a:srgbClr val="00B0F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893019" y="3645024"/>
            <a:ext cx="7063357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7884938" y="3471098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/>
          <p:cNvCxnSpPr/>
          <p:nvPr/>
        </p:nvCxnSpPr>
        <p:spPr>
          <a:xfrm>
            <a:off x="1259632" y="3995404"/>
            <a:ext cx="6264696" cy="966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7459345" y="3847429"/>
            <a:ext cx="71438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7718" name="Picture 70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64" y="3416233"/>
            <a:ext cx="9031936" cy="1381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Parenthèse ouvrante 13"/>
          <p:cNvSpPr/>
          <p:nvPr/>
        </p:nvSpPr>
        <p:spPr>
          <a:xfrm>
            <a:off x="1261442" y="3807308"/>
            <a:ext cx="65435" cy="376192"/>
          </a:xfrm>
          <a:prstGeom prst="leftBracke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Parenthèse ouvrante 16"/>
          <p:cNvSpPr/>
          <p:nvPr/>
        </p:nvSpPr>
        <p:spPr>
          <a:xfrm>
            <a:off x="893019" y="3471098"/>
            <a:ext cx="65435" cy="376192"/>
          </a:xfrm>
          <a:prstGeom prst="leftBracket">
            <a:avLst/>
          </a:prstGeom>
          <a:noFill/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ensées 17"/>
          <p:cNvSpPr/>
          <p:nvPr/>
        </p:nvSpPr>
        <p:spPr>
          <a:xfrm>
            <a:off x="323528" y="4653136"/>
            <a:ext cx="1656184" cy="936104"/>
          </a:xfrm>
          <a:prstGeom prst="cloudCallout">
            <a:avLst>
              <a:gd name="adj1" fmla="val -19791"/>
              <a:gd name="adj2" fmla="val -110606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----11/5</a:t>
            </a:r>
            <a:endParaRPr lang="fr-FR" dirty="0"/>
          </a:p>
        </p:txBody>
      </p:sp>
      <p:sp>
        <p:nvSpPr>
          <p:cNvPr id="5" name="Rectangle 8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4985711"/>
              </p:ext>
            </p:extLst>
          </p:nvPr>
        </p:nvGraphicFramePr>
        <p:xfrm>
          <a:off x="543545" y="4949738"/>
          <a:ext cx="1000125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29" name="Équation" r:id="rId4" imgW="1002865" imgH="342751" progId="Equation.3">
                  <p:embed/>
                </p:oleObj>
              </mc:Choice>
              <mc:Fallback>
                <p:oleObj name="Équation" r:id="rId4" imgW="1002865" imgH="34275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45" y="4949738"/>
                        <a:ext cx="1000125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ensées 9"/>
          <p:cNvSpPr/>
          <p:nvPr/>
        </p:nvSpPr>
        <p:spPr>
          <a:xfrm>
            <a:off x="7308304" y="4797300"/>
            <a:ext cx="1063104" cy="791940"/>
          </a:xfrm>
          <a:prstGeom prst="cloudCallout">
            <a:avLst>
              <a:gd name="adj1" fmla="val 14753"/>
              <a:gd name="adj2" fmla="val -931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8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5498160"/>
              </p:ext>
            </p:extLst>
          </p:nvPr>
        </p:nvGraphicFramePr>
        <p:xfrm>
          <a:off x="7495064" y="4949738"/>
          <a:ext cx="6096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30" name="Équation" r:id="rId6" imgW="609336" imgH="342751" progId="Equation.3">
                  <p:embed/>
                </p:oleObj>
              </mc:Choice>
              <mc:Fallback>
                <p:oleObj name="Équation" r:id="rId6" imgW="609336" imgH="34275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5064" y="4949738"/>
                        <a:ext cx="6096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N°5</a:t>
            </a:r>
            <a:r>
              <a:rPr lang="fr-FR" sz="7200" dirty="0" smtClean="0"/>
              <a:t> </a:t>
            </a:r>
            <a:endParaRPr lang="fr-FR" sz="7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ZoneTexte 4"/>
              <p:cNvSpPr txBox="1"/>
              <p:nvPr/>
            </p:nvSpPr>
            <p:spPr>
              <a:xfrm>
                <a:off x="0" y="1294368"/>
                <a:ext cx="9144000" cy="1558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000" b="0" i="0" smtClean="0">
                          <a:latin typeface="Cambria Math"/>
                        </a:rPr>
                        <m:t>Si</m:t>
                      </m:r>
                      <m:r>
                        <a:rPr lang="fr-FR" sz="5000" b="0" i="1" smtClean="0">
                          <a:latin typeface="Cambria Math"/>
                        </a:rPr>
                        <m:t> </m:t>
                      </m:r>
                      <m:r>
                        <a:rPr lang="fr-FR" sz="5000" b="0" i="1" smtClean="0">
                          <a:latin typeface="Cambria Math"/>
                        </a:rPr>
                        <m:t>𝑥</m:t>
                      </m:r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0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0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0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0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  <m:t>11</m:t>
                              </m:r>
                            </m:num>
                            <m:den>
                              <m: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den>
                          </m:f>
                          <m:r>
                            <a:rPr lang="fr-FR" sz="5000" b="0" i="1" smtClean="0">
                              <a:latin typeface="Cambria Math"/>
                              <a:ea typeface="Cambria Math"/>
                            </a:rPr>
                            <m:t>;</m:t>
                          </m:r>
                          <m:f>
                            <m:fPr>
                              <m:ctrlP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  <m:t>6</m:t>
                              </m:r>
                            </m:num>
                            <m:den>
                              <m: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fr-FR" sz="5000" i="1" dirty="0"/>
              </a:p>
            </p:txBody>
          </p:sp>
        </mc:Choice>
        <mc:Fallback>
          <p:sp>
            <p:nvSpPr>
              <p:cNvPr id="20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294368"/>
                <a:ext cx="9144000" cy="155856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906956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FF0000"/>
                </a:solidFill>
              </a:rPr>
              <a:t>FAUSSE</a:t>
            </a:r>
            <a:endParaRPr lang="fr-FR" sz="6000" b="1" dirty="0">
              <a:solidFill>
                <a:srgbClr val="00B0F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8" name="Connecteur droit 7"/>
          <p:cNvCxnSpPr>
            <a:stCxn id="17" idx="1"/>
            <a:endCxn id="9" idx="2"/>
          </p:cNvCxnSpPr>
          <p:nvPr/>
        </p:nvCxnSpPr>
        <p:spPr>
          <a:xfrm flipV="1">
            <a:off x="840926" y="3991242"/>
            <a:ext cx="7179275" cy="4162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7948763" y="3812647"/>
            <a:ext cx="71438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/>
          <p:cNvCxnSpPr>
            <a:endCxn id="12" idx="2"/>
          </p:cNvCxnSpPr>
          <p:nvPr/>
        </p:nvCxnSpPr>
        <p:spPr>
          <a:xfrm>
            <a:off x="1230368" y="3645024"/>
            <a:ext cx="6336134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7495064" y="3466429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7718" name="Picture 70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64" y="3409698"/>
            <a:ext cx="9031936" cy="1381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Parenthèse ouvrante 13"/>
          <p:cNvSpPr/>
          <p:nvPr/>
        </p:nvSpPr>
        <p:spPr>
          <a:xfrm>
            <a:off x="1261442" y="3476089"/>
            <a:ext cx="65435" cy="376192"/>
          </a:xfrm>
          <a:prstGeom prst="leftBracket">
            <a:avLst/>
          </a:prstGeom>
          <a:noFill/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Parenthèse ouvrante 16"/>
          <p:cNvSpPr/>
          <p:nvPr/>
        </p:nvSpPr>
        <p:spPr>
          <a:xfrm>
            <a:off x="840926" y="3807308"/>
            <a:ext cx="65435" cy="376192"/>
          </a:xfrm>
          <a:prstGeom prst="leftBracke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ensées 17"/>
          <p:cNvSpPr/>
          <p:nvPr/>
        </p:nvSpPr>
        <p:spPr>
          <a:xfrm>
            <a:off x="323528" y="4653136"/>
            <a:ext cx="1656184" cy="936104"/>
          </a:xfrm>
          <a:prstGeom prst="cloudCallout">
            <a:avLst>
              <a:gd name="adj1" fmla="val -19791"/>
              <a:gd name="adj2" fmla="val -110606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----11/5</a:t>
            </a:r>
            <a:endParaRPr lang="fr-FR" dirty="0"/>
          </a:p>
        </p:txBody>
      </p:sp>
      <p:sp>
        <p:nvSpPr>
          <p:cNvPr id="5" name="Rectangle 8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9631365"/>
              </p:ext>
            </p:extLst>
          </p:nvPr>
        </p:nvGraphicFramePr>
        <p:xfrm>
          <a:off x="543545" y="4949738"/>
          <a:ext cx="1000125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58" name="Équation" r:id="rId4" imgW="1002865" imgH="342751" progId="Equation.3">
                  <p:embed/>
                </p:oleObj>
              </mc:Choice>
              <mc:Fallback>
                <p:oleObj name="Équation" r:id="rId4" imgW="1002865" imgH="342751" progId="Equation.3">
                  <p:embed/>
                  <p:pic>
                    <p:nvPicPr>
                      <p:cNvPr id="0" name="Picture 1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45" y="4949738"/>
                        <a:ext cx="1000125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ensées 9"/>
          <p:cNvSpPr/>
          <p:nvPr/>
        </p:nvSpPr>
        <p:spPr>
          <a:xfrm>
            <a:off x="7308304" y="4797300"/>
            <a:ext cx="1063104" cy="791940"/>
          </a:xfrm>
          <a:prstGeom prst="cloudCallout">
            <a:avLst>
              <a:gd name="adj1" fmla="val 14753"/>
              <a:gd name="adj2" fmla="val -931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8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0187614"/>
              </p:ext>
            </p:extLst>
          </p:nvPr>
        </p:nvGraphicFramePr>
        <p:xfrm>
          <a:off x="7495064" y="4949738"/>
          <a:ext cx="6096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59" name="Équation" r:id="rId6" imgW="609336" imgH="342751" progId="Equation.3">
                  <p:embed/>
                </p:oleObj>
              </mc:Choice>
              <mc:Fallback>
                <p:oleObj name="Équation" r:id="rId6" imgW="609336" imgH="342751" progId="Equation.3">
                  <p:embed/>
                  <p:pic>
                    <p:nvPicPr>
                      <p:cNvPr id="0" name="Picture 1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5064" y="4949738"/>
                        <a:ext cx="6096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re 1"/>
          <p:cNvSpPr txBox="1">
            <a:spLocks/>
          </p:cNvSpPr>
          <p:nvPr/>
        </p:nvSpPr>
        <p:spPr>
          <a:xfrm>
            <a:off x="0" y="18864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000" dirty="0" smtClean="0"/>
              <a:t>N°6</a:t>
            </a:r>
            <a:r>
              <a:rPr lang="fr-FR" sz="7200" dirty="0" smtClean="0"/>
              <a:t> </a:t>
            </a:r>
            <a:endParaRPr lang="fr-FR" sz="7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ZoneTexte 4"/>
              <p:cNvSpPr txBox="1"/>
              <p:nvPr/>
            </p:nvSpPr>
            <p:spPr>
              <a:xfrm>
                <a:off x="-36512" y="1268760"/>
                <a:ext cx="9324528" cy="1558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000" b="0" i="0" smtClean="0">
                          <a:latin typeface="Cambria Math"/>
                        </a:rPr>
                        <m:t>Si</m:t>
                      </m:r>
                      <m:r>
                        <a:rPr lang="fr-FR" sz="5000" b="0" i="1" smtClean="0">
                          <a:latin typeface="Cambria Math"/>
                        </a:rPr>
                        <m:t> </m:t>
                      </m:r>
                      <m:r>
                        <a:rPr lang="fr-FR" sz="5000" b="0" i="1" smtClean="0">
                          <a:latin typeface="Cambria Math"/>
                        </a:rPr>
                        <m:t>𝑥</m:t>
                      </m:r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0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0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  <m:t>11</m:t>
                              </m:r>
                            </m:num>
                            <m:den>
                              <m: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den>
                          </m:f>
                          <m:r>
                            <a:rPr lang="fr-FR" sz="5000" b="0" i="1" smtClean="0">
                              <a:latin typeface="Cambria Math"/>
                              <a:ea typeface="Cambria Math"/>
                            </a:rPr>
                            <m:t>;</m:t>
                          </m:r>
                          <m:f>
                            <m:fPr>
                              <m:ctrlP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  <m:t>6</m:t>
                              </m:r>
                            </m:num>
                            <m:den>
                              <m: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den>
                          </m:f>
                        </m:e>
                      </m:d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0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0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</m:oMath>
                  </m:oMathPara>
                </a14:m>
                <a:endParaRPr lang="fr-FR" sz="5000" i="1" dirty="0"/>
              </a:p>
            </p:txBody>
          </p:sp>
        </mc:Choice>
        <mc:Fallback>
          <p:sp>
            <p:nvSpPr>
              <p:cNvPr id="20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1268760"/>
                <a:ext cx="9324528" cy="155856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637187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827557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00B0F0"/>
                </a:solidFill>
              </a:rPr>
              <a:t>VRAIE</a:t>
            </a:r>
            <a:endParaRPr lang="fr-FR" sz="6000" b="1" dirty="0">
              <a:solidFill>
                <a:srgbClr val="00B0F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1253058" y="3998822"/>
            <a:ext cx="4975126" cy="624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6159035" y="3820227"/>
            <a:ext cx="45719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>
            <a:stCxn id="14" idx="1"/>
          </p:cNvCxnSpPr>
          <p:nvPr/>
        </p:nvCxnSpPr>
        <p:spPr>
          <a:xfrm flipV="1">
            <a:off x="1230688" y="3589256"/>
            <a:ext cx="4997496" cy="222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6146176" y="3410660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5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45" y="3532331"/>
            <a:ext cx="8479107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Parenthèse ouvrante 13"/>
          <p:cNvSpPr/>
          <p:nvPr/>
        </p:nvSpPr>
        <p:spPr>
          <a:xfrm>
            <a:off x="1230688" y="3401382"/>
            <a:ext cx="65435" cy="376192"/>
          </a:xfrm>
          <a:prstGeom prst="leftBracket">
            <a:avLst/>
          </a:prstGeom>
          <a:noFill/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Parenthèse ouvrante 14"/>
          <p:cNvSpPr/>
          <p:nvPr/>
        </p:nvSpPr>
        <p:spPr>
          <a:xfrm>
            <a:off x="1220341" y="3830025"/>
            <a:ext cx="65435" cy="376192"/>
          </a:xfrm>
          <a:prstGeom prst="leftBracke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Pensées 18"/>
          <p:cNvSpPr/>
          <p:nvPr/>
        </p:nvSpPr>
        <p:spPr>
          <a:xfrm>
            <a:off x="546612" y="4756467"/>
            <a:ext cx="2081172" cy="1048797"/>
          </a:xfrm>
          <a:prstGeom prst="cloudCallout">
            <a:avLst>
              <a:gd name="adj1" fmla="val -15000"/>
              <a:gd name="adj2" fmla="val -7460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Pensées 19"/>
          <p:cNvSpPr/>
          <p:nvPr/>
        </p:nvSpPr>
        <p:spPr>
          <a:xfrm>
            <a:off x="6300192" y="4509120"/>
            <a:ext cx="1656184" cy="771745"/>
          </a:xfrm>
          <a:prstGeom prst="cloudCallout">
            <a:avLst>
              <a:gd name="adj1" fmla="val -46092"/>
              <a:gd name="adj2" fmla="val -660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7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2" name="Obje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46818"/>
              </p:ext>
            </p:extLst>
          </p:nvPr>
        </p:nvGraphicFramePr>
        <p:xfrm>
          <a:off x="755576" y="5049180"/>
          <a:ext cx="1419225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78" name="Équation" r:id="rId4" imgW="1422400" imgH="406400" progId="Equation.3">
                  <p:embed/>
                </p:oleObj>
              </mc:Choice>
              <mc:Fallback>
                <p:oleObj name="Équation" r:id="rId4" imgW="1422400" imgH="406400" progId="Equation.3">
                  <p:embed/>
                  <p:pic>
                    <p:nvPicPr>
                      <p:cNvPr id="0" name="Picture 1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049180"/>
                        <a:ext cx="1419225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7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4" name="Obje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0765216"/>
              </p:ext>
            </p:extLst>
          </p:nvPr>
        </p:nvGraphicFramePr>
        <p:xfrm>
          <a:off x="6516216" y="4690204"/>
          <a:ext cx="9906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79" name="Équation" r:id="rId6" imgW="990170" imgH="406224" progId="Equation.3">
                  <p:embed/>
                </p:oleObj>
              </mc:Choice>
              <mc:Fallback>
                <p:oleObj name="Équation" r:id="rId6" imgW="990170" imgH="406224" progId="Equation.3">
                  <p:embed/>
                  <p:pic>
                    <p:nvPicPr>
                      <p:cNvPr id="0" name="Picture 1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4690204"/>
                        <a:ext cx="990600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N°7</a:t>
            </a:r>
            <a:r>
              <a:rPr lang="fr-FR" sz="7200" dirty="0" smtClean="0"/>
              <a:t> </a:t>
            </a:r>
            <a:endParaRPr lang="fr-FR" sz="7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ZoneTexte 4"/>
              <p:cNvSpPr txBox="1"/>
              <p:nvPr/>
            </p:nvSpPr>
            <p:spPr>
              <a:xfrm>
                <a:off x="0" y="1167538"/>
                <a:ext cx="9144000" cy="16133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4200" b="0" i="0" smtClean="0">
                          <a:latin typeface="Cambria Math"/>
                        </a:rPr>
                        <m:t>Si</m:t>
                      </m:r>
                      <m:r>
                        <a:rPr lang="fr-FR" sz="4200" b="0" i="1" smtClean="0">
                          <a:latin typeface="Cambria Math"/>
                        </a:rPr>
                        <m:t> </m:t>
                      </m:r>
                      <m:r>
                        <a:rPr lang="fr-FR" sz="4200" b="0" i="1" smtClean="0">
                          <a:latin typeface="Cambria Math"/>
                        </a:rPr>
                        <m:t>𝑥</m:t>
                      </m:r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4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42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2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4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42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4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fr-FR" sz="4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4200" b="0" i="1" smtClean="0">
                                      <a:latin typeface="Cambria Math"/>
                                      <a:ea typeface="Cambria Math"/>
                                    </a:rPr>
                                    <m:t>8</m:t>
                                  </m:r>
                                </m:e>
                              </m:rad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fr-FR" sz="4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4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e>
                              </m:rad>
                            </m:den>
                          </m:f>
                          <m:r>
                            <a:rPr lang="fr-FR" sz="4200" b="0" i="1" smtClean="0">
                              <a:latin typeface="Cambria Math"/>
                              <a:ea typeface="Cambria Math"/>
                            </a:rPr>
                            <m:t>;</m:t>
                          </m:r>
                          <m:rad>
                            <m:radPr>
                              <m:degHide m:val="on"/>
                              <m:ctrlPr>
                                <a:rPr lang="fr-FR" sz="4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4200" b="0" i="1" smtClean="0">
                                  <a:latin typeface="Cambria Math"/>
                                  <a:ea typeface="Cambria Math"/>
                                </a:rPr>
                                <m:t>9−8</m:t>
                              </m:r>
                            </m:e>
                          </m:rad>
                          <m:r>
                            <a:rPr lang="fr-FR" sz="42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fr-FR" sz="4200" i="1" dirty="0"/>
              </a:p>
            </p:txBody>
          </p:sp>
        </mc:Choice>
        <mc:Fallback>
          <p:sp>
            <p:nvSpPr>
              <p:cNvPr id="26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67538"/>
                <a:ext cx="9144000" cy="161339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448318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827557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00B0F0"/>
                </a:solidFill>
              </a:rPr>
              <a:t>VRAIE</a:t>
            </a:r>
            <a:endParaRPr lang="fr-FR" sz="6000" b="1" dirty="0">
              <a:solidFill>
                <a:srgbClr val="00B0F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1253058" y="3998822"/>
            <a:ext cx="4975126" cy="624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6159035" y="3820227"/>
            <a:ext cx="45719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>
            <a:stCxn id="14" idx="1"/>
          </p:cNvCxnSpPr>
          <p:nvPr/>
        </p:nvCxnSpPr>
        <p:spPr>
          <a:xfrm flipV="1">
            <a:off x="1230688" y="3589256"/>
            <a:ext cx="4997496" cy="222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6146176" y="3410660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5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45" y="3532331"/>
            <a:ext cx="8479107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Parenthèse ouvrante 13"/>
          <p:cNvSpPr/>
          <p:nvPr/>
        </p:nvSpPr>
        <p:spPr>
          <a:xfrm>
            <a:off x="1230688" y="3401382"/>
            <a:ext cx="65435" cy="376192"/>
          </a:xfrm>
          <a:prstGeom prst="leftBracket">
            <a:avLst/>
          </a:prstGeom>
          <a:noFill/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Parenthèse ouvrante 14"/>
          <p:cNvSpPr/>
          <p:nvPr/>
        </p:nvSpPr>
        <p:spPr>
          <a:xfrm>
            <a:off x="1220341" y="3830025"/>
            <a:ext cx="65435" cy="376192"/>
          </a:xfrm>
          <a:prstGeom prst="leftBracke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Pensées 18"/>
          <p:cNvSpPr/>
          <p:nvPr/>
        </p:nvSpPr>
        <p:spPr>
          <a:xfrm>
            <a:off x="546612" y="4756467"/>
            <a:ext cx="2081172" cy="1048797"/>
          </a:xfrm>
          <a:prstGeom prst="cloudCallout">
            <a:avLst>
              <a:gd name="adj1" fmla="val -15000"/>
              <a:gd name="adj2" fmla="val -7460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Pensées 19"/>
          <p:cNvSpPr/>
          <p:nvPr/>
        </p:nvSpPr>
        <p:spPr>
          <a:xfrm>
            <a:off x="6300192" y="4509120"/>
            <a:ext cx="1656184" cy="771745"/>
          </a:xfrm>
          <a:prstGeom prst="cloudCallout">
            <a:avLst>
              <a:gd name="adj1" fmla="val -46092"/>
              <a:gd name="adj2" fmla="val -660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7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2" name="Obje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334558"/>
              </p:ext>
            </p:extLst>
          </p:nvPr>
        </p:nvGraphicFramePr>
        <p:xfrm>
          <a:off x="755576" y="5049180"/>
          <a:ext cx="1419225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59" name="Équation" r:id="rId4" imgW="1422400" imgH="406400" progId="Equation.3">
                  <p:embed/>
                </p:oleObj>
              </mc:Choice>
              <mc:Fallback>
                <p:oleObj name="Équation" r:id="rId4" imgW="1422400" imgH="406400" progId="Equation.3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049180"/>
                        <a:ext cx="1419225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7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4" name="Obje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0888899"/>
              </p:ext>
            </p:extLst>
          </p:nvPr>
        </p:nvGraphicFramePr>
        <p:xfrm>
          <a:off x="6516216" y="4690204"/>
          <a:ext cx="9906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0" name="Équation" r:id="rId6" imgW="990170" imgH="406224" progId="Equation.3">
                  <p:embed/>
                </p:oleObj>
              </mc:Choice>
              <mc:Fallback>
                <p:oleObj name="Équation" r:id="rId6" imgW="990170" imgH="406224" progId="Equation.3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4690204"/>
                        <a:ext cx="990600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N°8</a:t>
            </a:r>
            <a:r>
              <a:rPr lang="fr-FR" sz="7200" dirty="0" smtClean="0"/>
              <a:t> </a:t>
            </a:r>
            <a:endParaRPr lang="fr-FR" sz="7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ZoneTexte 4"/>
              <p:cNvSpPr txBox="1"/>
              <p:nvPr/>
            </p:nvSpPr>
            <p:spPr>
              <a:xfrm>
                <a:off x="0" y="1167538"/>
                <a:ext cx="9144000" cy="16133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4200" b="0" i="0" smtClean="0">
                          <a:latin typeface="Cambria Math"/>
                        </a:rPr>
                        <m:t>Si</m:t>
                      </m:r>
                      <m:r>
                        <a:rPr lang="fr-FR" sz="4200" b="0" i="1" smtClean="0">
                          <a:latin typeface="Cambria Math"/>
                        </a:rPr>
                        <m:t> </m:t>
                      </m:r>
                      <m:r>
                        <a:rPr lang="fr-FR" sz="4200" b="0" i="1" smtClean="0">
                          <a:latin typeface="Cambria Math"/>
                        </a:rPr>
                        <m:t>𝑥</m:t>
                      </m:r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4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42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4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fr-FR" sz="4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4200" b="0" i="1" smtClean="0">
                                      <a:latin typeface="Cambria Math"/>
                                      <a:ea typeface="Cambria Math"/>
                                    </a:rPr>
                                    <m:t>8</m:t>
                                  </m:r>
                                </m:e>
                              </m:rad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fr-FR" sz="4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4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e>
                              </m:rad>
                            </m:den>
                          </m:f>
                          <m:r>
                            <a:rPr lang="fr-FR" sz="4200" b="0" i="1" smtClean="0">
                              <a:latin typeface="Cambria Math"/>
                              <a:ea typeface="Cambria Math"/>
                            </a:rPr>
                            <m:t>;</m:t>
                          </m:r>
                          <m:rad>
                            <m:radPr>
                              <m:degHide m:val="on"/>
                              <m:ctrlPr>
                                <a:rPr lang="fr-FR" sz="4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4200" b="0" i="1" smtClean="0">
                                  <a:latin typeface="Cambria Math"/>
                                  <a:ea typeface="Cambria Math"/>
                                </a:rPr>
                                <m:t>9−8</m:t>
                              </m:r>
                            </m:e>
                          </m:rad>
                        </m:e>
                      </m:d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2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42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4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42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</m:oMath>
                  </m:oMathPara>
                </a14:m>
                <a:endParaRPr lang="fr-FR" sz="4200" i="1" dirty="0"/>
              </a:p>
            </p:txBody>
          </p:sp>
        </mc:Choice>
        <mc:Fallback>
          <p:sp>
            <p:nvSpPr>
              <p:cNvPr id="26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67538"/>
                <a:ext cx="9144000" cy="161339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451781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941494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FF0000"/>
                </a:solidFill>
              </a:rPr>
              <a:t>FAUSSE</a:t>
            </a:r>
            <a:endParaRPr lang="fr-FR" sz="6000" b="1" dirty="0">
              <a:solidFill>
                <a:srgbClr val="FF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1134193" y="3889400"/>
            <a:ext cx="5093991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1041470" y="3281600"/>
            <a:ext cx="117727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1134193" y="3495066"/>
            <a:ext cx="5068987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 flipH="1">
            <a:off x="6263902" y="3738677"/>
            <a:ext cx="54148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4" name="Picture 5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46" y="3455927"/>
            <a:ext cx="8479107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Parenthèse fermante 18"/>
          <p:cNvSpPr/>
          <p:nvPr/>
        </p:nvSpPr>
        <p:spPr>
          <a:xfrm>
            <a:off x="6156746" y="3281600"/>
            <a:ext cx="7143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Parenthèse fermante 19"/>
          <p:cNvSpPr/>
          <p:nvPr/>
        </p:nvSpPr>
        <p:spPr>
          <a:xfrm flipH="1">
            <a:off x="1130618" y="3710805"/>
            <a:ext cx="129013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N°9</a:t>
            </a:r>
            <a:r>
              <a:rPr lang="fr-FR" sz="7200" dirty="0" smtClean="0"/>
              <a:t> </a:t>
            </a:r>
            <a:endParaRPr lang="fr-FR" sz="7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ZoneTexte 4"/>
              <p:cNvSpPr txBox="1"/>
              <p:nvPr/>
            </p:nvSpPr>
            <p:spPr>
              <a:xfrm>
                <a:off x="0" y="1641574"/>
                <a:ext cx="9144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</a:rPr>
                        <m:t>Si</m:t>
                      </m:r>
                      <m:r>
                        <a:rPr lang="fr-FR" sz="5400" b="0" i="1" smtClean="0">
                          <a:latin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</a:rPr>
                        <m:t>𝑥</m:t>
                      </m:r>
                      <m:r>
                        <a:rPr lang="fr-FR" sz="5400" i="1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54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]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</m:oMath>
                  </m:oMathPara>
                </a14:m>
                <a:endParaRPr lang="fr-FR" sz="5400" i="1" dirty="0"/>
              </a:p>
            </p:txBody>
          </p:sp>
        </mc:Choice>
        <mc:Fallback>
          <p:sp>
            <p:nvSpPr>
              <p:cNvPr id="1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41574"/>
                <a:ext cx="9144000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725451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9" grpId="0" animBg="1"/>
      <p:bldP spid="2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827557"/>
            <a:ext cx="8229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algn="ctr">
              <a:buNone/>
            </a:pPr>
            <a:endParaRPr lang="fr-FR" dirty="0"/>
          </a:p>
          <a:p>
            <a:pPr>
              <a:buNone/>
            </a:pPr>
            <a:r>
              <a:rPr lang="fr-FR" sz="6000" b="1" dirty="0" smtClean="0">
                <a:solidFill>
                  <a:srgbClr val="00B050"/>
                </a:solidFill>
              </a:rPr>
              <a:t>                 </a:t>
            </a:r>
            <a:r>
              <a:rPr lang="fr-FR" sz="6000" b="1" dirty="0" smtClean="0">
                <a:solidFill>
                  <a:srgbClr val="FF0000"/>
                </a:solidFill>
              </a:rPr>
              <a:t>FAUSSE</a:t>
            </a:r>
            <a:endParaRPr lang="fr-FR" sz="6000" b="1" dirty="0">
              <a:solidFill>
                <a:srgbClr val="00B0F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1213559" y="3752283"/>
            <a:ext cx="5014625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enthèse fermante 8"/>
          <p:cNvSpPr/>
          <p:nvPr/>
        </p:nvSpPr>
        <p:spPr>
          <a:xfrm>
            <a:off x="6091297" y="3938406"/>
            <a:ext cx="137128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1187054" y="4106862"/>
            <a:ext cx="5041130" cy="10139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 fermante 11"/>
          <p:cNvSpPr/>
          <p:nvPr/>
        </p:nvSpPr>
        <p:spPr>
          <a:xfrm>
            <a:off x="1138888" y="3938406"/>
            <a:ext cx="71438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Picture 5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46" y="3675962"/>
            <a:ext cx="8479107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arenthèse fermante 14"/>
          <p:cNvSpPr/>
          <p:nvPr/>
        </p:nvSpPr>
        <p:spPr>
          <a:xfrm flipH="1">
            <a:off x="1213559" y="3545870"/>
            <a:ext cx="129013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Parenthèse ouvrante 16"/>
          <p:cNvSpPr/>
          <p:nvPr/>
        </p:nvSpPr>
        <p:spPr>
          <a:xfrm>
            <a:off x="6222844" y="3548116"/>
            <a:ext cx="65435" cy="376192"/>
          </a:xfrm>
          <a:prstGeom prst="leftBracket">
            <a:avLst/>
          </a:prstGeom>
          <a:noFill/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N°10</a:t>
            </a:r>
            <a:r>
              <a:rPr lang="fr-FR" sz="7200" dirty="0" smtClean="0"/>
              <a:t> </a:t>
            </a:r>
            <a:endParaRPr lang="fr-FR" sz="7200" dirty="0"/>
          </a:p>
        </p:txBody>
      </p:sp>
      <p:sp>
        <p:nvSpPr>
          <p:cNvPr id="2" name="Rectangle 10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ZoneTexte 4"/>
              <p:cNvSpPr txBox="1"/>
              <p:nvPr/>
            </p:nvSpPr>
            <p:spPr>
              <a:xfrm>
                <a:off x="0" y="1641574"/>
                <a:ext cx="9144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</a:rPr>
                        <m:t>Si</m:t>
                      </m:r>
                      <m:r>
                        <a:rPr lang="fr-FR" sz="5400" b="0" i="1" smtClean="0">
                          <a:latin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</a:rPr>
                        <m:t>𝑥</m:t>
                      </m:r>
                      <m:r>
                        <a:rPr lang="fr-FR" sz="5400" i="1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]"/>
                          <m:endChr m:val="]"/>
                          <m:ctrlPr>
                            <a:rPr lang="fr-FR" sz="54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</m:oMath>
                  </m:oMathPara>
                </a14:m>
                <a:endParaRPr lang="fr-FR" sz="5400" i="1" dirty="0"/>
              </a:p>
            </p:txBody>
          </p:sp>
        </mc:Choice>
        <mc:Fallback>
          <p:sp>
            <p:nvSpPr>
              <p:cNvPr id="16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41574"/>
                <a:ext cx="9144000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00524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5" grpId="0" animBg="1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348881"/>
            <a:ext cx="9144000" cy="12961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7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Fin</a:t>
            </a:r>
            <a:endParaRPr lang="fr-FR" sz="72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507281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N°0 </a:t>
            </a:r>
            <a:endParaRPr lang="fr-FR" sz="6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1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Rectangle 1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ZoneTexte 4"/>
              <p:cNvSpPr txBox="1"/>
              <p:nvPr/>
            </p:nvSpPr>
            <p:spPr>
              <a:xfrm>
                <a:off x="0" y="2866827"/>
                <a:ext cx="9144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</a:rPr>
                        <m:t>Si</m:t>
                      </m:r>
                      <m:r>
                        <a:rPr lang="fr-FR" sz="5400" b="0" i="1" smtClean="0">
                          <a:latin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−1;2</m:t>
                          </m:r>
                        </m:e>
                      </m:d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−1;0</m:t>
                          </m:r>
                        </m:e>
                      </m:d>
                    </m:oMath>
                  </m:oMathPara>
                </a14:m>
                <a:endParaRPr lang="fr-FR" sz="5400" i="1" dirty="0"/>
              </a:p>
            </p:txBody>
          </p:sp>
        </mc:Choice>
        <mc:Fallback>
          <p:sp>
            <p:nvSpPr>
              <p:cNvPr id="12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66827"/>
                <a:ext cx="9144000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N°0 </a:t>
            </a:r>
            <a:endParaRPr lang="fr-FR" sz="6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714620"/>
            <a:ext cx="9144000" cy="3411543"/>
          </a:xfrm>
        </p:spPr>
        <p:txBody>
          <a:bodyPr>
            <a:normAutofit/>
          </a:bodyPr>
          <a:lstStyle/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1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Rectangle 1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35845" name="Picture 5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40" y="4149080"/>
            <a:ext cx="8479107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Connecteur droit 8"/>
          <p:cNvCxnSpPr/>
          <p:nvPr/>
        </p:nvCxnSpPr>
        <p:spPr>
          <a:xfrm>
            <a:off x="2843808" y="4581128"/>
            <a:ext cx="504056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arenthèse fermante 14"/>
          <p:cNvSpPr/>
          <p:nvPr/>
        </p:nvSpPr>
        <p:spPr>
          <a:xfrm>
            <a:off x="7834931" y="4365104"/>
            <a:ext cx="45719" cy="396044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Parenthèse ouvrante 18"/>
          <p:cNvSpPr/>
          <p:nvPr/>
        </p:nvSpPr>
        <p:spPr>
          <a:xfrm>
            <a:off x="2843808" y="4365104"/>
            <a:ext cx="45719" cy="396044"/>
          </a:xfrm>
          <a:prstGeom prst="lef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Connecteur droit 20"/>
          <p:cNvCxnSpPr/>
          <p:nvPr/>
        </p:nvCxnSpPr>
        <p:spPr>
          <a:xfrm>
            <a:off x="2843808" y="4160765"/>
            <a:ext cx="1697126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arenthèse fermante 21"/>
          <p:cNvSpPr/>
          <p:nvPr/>
        </p:nvSpPr>
        <p:spPr>
          <a:xfrm>
            <a:off x="4500863" y="3933056"/>
            <a:ext cx="45719" cy="432048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Parenthèse ouvrante 22"/>
          <p:cNvSpPr/>
          <p:nvPr/>
        </p:nvSpPr>
        <p:spPr>
          <a:xfrm>
            <a:off x="2843808" y="3933056"/>
            <a:ext cx="45719" cy="432048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1403648" y="5280753"/>
            <a:ext cx="60486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fr-FR" sz="6000" b="1" dirty="0" smtClean="0">
                <a:solidFill>
                  <a:srgbClr val="FF0000"/>
                </a:solidFill>
              </a:rPr>
              <a:t>FAUSSE</a:t>
            </a:r>
            <a:endParaRPr lang="fr-FR" sz="6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ZoneTexte 4"/>
              <p:cNvSpPr txBox="1"/>
              <p:nvPr/>
            </p:nvSpPr>
            <p:spPr>
              <a:xfrm>
                <a:off x="0" y="2276872"/>
                <a:ext cx="9144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</a:rPr>
                        <m:t>Si</m:t>
                      </m:r>
                      <m:r>
                        <a:rPr lang="fr-FR" sz="5400" b="0" i="1" smtClean="0">
                          <a:latin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−1;2</m:t>
                          </m:r>
                        </m:e>
                      </m:d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−1;0</m:t>
                          </m:r>
                        </m:e>
                      </m:d>
                    </m:oMath>
                  </m:oMathPara>
                </a14:m>
                <a:endParaRPr lang="fr-FR" sz="5400" i="1" dirty="0"/>
              </a:p>
            </p:txBody>
          </p:sp>
        </mc:Choice>
        <mc:Fallback>
          <p:sp>
            <p:nvSpPr>
              <p:cNvPr id="20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276872"/>
                <a:ext cx="9144000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770026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2" grpId="0" animBg="1"/>
      <p:bldP spid="23" grpId="0" animBg="1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1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N°1 </a:t>
            </a:r>
            <a:endParaRPr lang="fr-FR" sz="6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4"/>
              <p:cNvSpPr txBox="1"/>
              <p:nvPr/>
            </p:nvSpPr>
            <p:spPr>
              <a:xfrm>
                <a:off x="0" y="2866827"/>
                <a:ext cx="9144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</a:rPr>
                        <m:t>Si</m:t>
                      </m:r>
                      <m:r>
                        <a:rPr lang="fr-FR" sz="5400" b="0" i="1" smtClean="0">
                          <a:latin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−1;2</m:t>
                          </m:r>
                        </m:e>
                      </m:d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−3;2</m:t>
                          </m:r>
                        </m:e>
                      </m:d>
                    </m:oMath>
                  </m:oMathPara>
                </a14:m>
                <a:endParaRPr lang="fr-FR" sz="5400" i="1" dirty="0"/>
              </a:p>
            </p:txBody>
          </p:sp>
        </mc:Choice>
        <mc:Fallback>
          <p:sp>
            <p:nvSpPr>
              <p:cNvPr id="7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66827"/>
                <a:ext cx="9144000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692002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714620"/>
            <a:ext cx="9144000" cy="3411543"/>
          </a:xfrm>
        </p:spPr>
        <p:txBody>
          <a:bodyPr>
            <a:normAutofit/>
          </a:bodyPr>
          <a:lstStyle/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10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1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N°2 </a:t>
            </a:r>
            <a:endParaRPr lang="fr-FR" sz="6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4"/>
              <p:cNvSpPr txBox="1"/>
              <p:nvPr/>
            </p:nvSpPr>
            <p:spPr>
              <a:xfrm>
                <a:off x="0" y="2866827"/>
                <a:ext cx="9144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</a:rPr>
                        <m:t>Si</m:t>
                      </m:r>
                      <m:r>
                        <a:rPr lang="fr-FR" sz="5400" b="0" i="1" smtClean="0">
                          <a:latin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−3;2</m:t>
                          </m:r>
                        </m:e>
                      </m:d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−1;2</m:t>
                          </m:r>
                        </m:e>
                      </m:d>
                    </m:oMath>
                  </m:oMathPara>
                </a14:m>
                <a:endParaRPr lang="fr-FR" sz="5400" i="1" dirty="0"/>
              </a:p>
            </p:txBody>
          </p:sp>
        </mc:Choice>
        <mc:Fallback>
          <p:sp>
            <p:nvSpPr>
              <p:cNvPr id="9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66827"/>
                <a:ext cx="9144000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568670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N°3 </a:t>
            </a:r>
            <a:endParaRPr lang="fr-FR" sz="6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714620"/>
            <a:ext cx="9144000" cy="3411543"/>
          </a:xfrm>
        </p:spPr>
        <p:txBody>
          <a:bodyPr>
            <a:normAutofit/>
          </a:bodyPr>
          <a:lstStyle/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4"/>
              <p:cNvSpPr txBox="1"/>
              <p:nvPr/>
            </p:nvSpPr>
            <p:spPr>
              <a:xfrm>
                <a:off x="0" y="2866827"/>
                <a:ext cx="9144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</a:rPr>
                        <m:t>Si</m:t>
                      </m:r>
                      <m:r>
                        <a:rPr lang="fr-FR" sz="5400" b="0" i="1" smtClean="0">
                          <a:latin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−1;2</m:t>
                          </m:r>
                        </m:e>
                      </m:d>
                    </m:oMath>
                  </m:oMathPara>
                </a14:m>
                <a:endParaRPr lang="fr-FR" sz="5400" i="1" dirty="0"/>
              </a:p>
            </p:txBody>
          </p:sp>
        </mc:Choice>
        <mc:Fallback>
          <p:sp>
            <p:nvSpPr>
              <p:cNvPr id="8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66827"/>
                <a:ext cx="9144000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579989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N°4 </a:t>
            </a:r>
            <a:endParaRPr lang="fr-FR" sz="6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714620"/>
            <a:ext cx="9144000" cy="3411543"/>
          </a:xfrm>
        </p:spPr>
        <p:txBody>
          <a:bodyPr>
            <a:normAutofit/>
          </a:bodyPr>
          <a:lstStyle/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" name="Rectangle 9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4"/>
              <p:cNvSpPr txBox="1"/>
              <p:nvPr/>
            </p:nvSpPr>
            <p:spPr>
              <a:xfrm>
                <a:off x="0" y="2866827"/>
                <a:ext cx="9144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</a:rPr>
                        <m:t>Si</m:t>
                      </m:r>
                      <m:r>
                        <a:rPr lang="fr-FR" sz="5400" b="0" i="1" smtClean="0">
                          <a:latin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−1;2</m:t>
                          </m:r>
                        </m:e>
                      </m:d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4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4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4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</m:oMath>
                  </m:oMathPara>
                </a14:m>
                <a:endParaRPr lang="fr-FR" sz="5400" i="1" dirty="0"/>
              </a:p>
            </p:txBody>
          </p:sp>
        </mc:Choice>
        <mc:Fallback>
          <p:sp>
            <p:nvSpPr>
              <p:cNvPr id="9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66827"/>
                <a:ext cx="9144000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637446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143000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N°5 </a:t>
            </a:r>
            <a:endParaRPr lang="fr-FR" sz="6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4"/>
              <p:cNvSpPr txBox="1"/>
              <p:nvPr/>
            </p:nvSpPr>
            <p:spPr>
              <a:xfrm>
                <a:off x="0" y="2708920"/>
                <a:ext cx="9144000" cy="1558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000" b="0" i="0" smtClean="0">
                          <a:latin typeface="Cambria Math"/>
                        </a:rPr>
                        <m:t>Si</m:t>
                      </m:r>
                      <m:r>
                        <a:rPr lang="fr-FR" sz="5000" b="0" i="1" smtClean="0">
                          <a:latin typeface="Cambria Math"/>
                        </a:rPr>
                        <m:t> </m:t>
                      </m:r>
                      <m:r>
                        <a:rPr lang="fr-FR" sz="5000" b="0" i="1" smtClean="0">
                          <a:latin typeface="Cambria Math"/>
                        </a:rPr>
                        <m:t>𝑥</m:t>
                      </m:r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0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000" b="0" i="1" smtClean="0">
                              <a:latin typeface="Cambria Math"/>
                              <a:ea typeface="Cambria Math"/>
                            </a:rPr>
                            <m:t>−2;1</m:t>
                          </m:r>
                        </m:e>
                      </m:d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5000" b="0" i="0" smtClean="0">
                          <a:latin typeface="Cambria Math"/>
                          <a:ea typeface="Cambria Math"/>
                        </a:rPr>
                        <m:t>alors</m:t>
                      </m:r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50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50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0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  <m:t>11</m:t>
                              </m:r>
                            </m:num>
                            <m:den>
                              <m: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den>
                          </m:f>
                          <m:r>
                            <a:rPr lang="fr-FR" sz="5000" b="0" i="1" smtClean="0">
                              <a:latin typeface="Cambria Math"/>
                              <a:ea typeface="Cambria Math"/>
                            </a:rPr>
                            <m:t>;</m:t>
                          </m:r>
                          <m:f>
                            <m:fPr>
                              <m:ctrlP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  <m:t>6</m:t>
                              </m:r>
                            </m:num>
                            <m:den>
                              <m:r>
                                <a:rPr lang="fr-FR" sz="5000" b="0" i="1" smtClean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fr-FR" sz="5000" i="1" dirty="0"/>
              </a:p>
            </p:txBody>
          </p:sp>
        </mc:Choice>
        <mc:Fallback>
          <p:sp>
            <p:nvSpPr>
              <p:cNvPr id="9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08920"/>
                <a:ext cx="9144000" cy="155856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17682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437</Words>
  <Application>Microsoft Office PowerPoint</Application>
  <PresentationFormat>Affichage à l'écran (4:3)</PresentationFormat>
  <Paragraphs>118</Paragraphs>
  <Slides>26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9" baseType="lpstr">
      <vt:lpstr>Thème Office</vt:lpstr>
      <vt:lpstr>1_Thème Office</vt:lpstr>
      <vt:lpstr>Équation</vt:lpstr>
      <vt:lpstr>Intervalles Série 2</vt:lpstr>
      <vt:lpstr>Dans chacun des cas suivants, indiquer si l’implication est VRAIE ou FAUSSE. </vt:lpstr>
      <vt:lpstr>N°0 </vt:lpstr>
      <vt:lpstr>N°0 </vt:lpstr>
      <vt:lpstr>N°1 </vt:lpstr>
      <vt:lpstr>N°2 </vt:lpstr>
      <vt:lpstr>N°3 </vt:lpstr>
      <vt:lpstr>N°4 </vt:lpstr>
      <vt:lpstr>N°5 </vt:lpstr>
      <vt:lpstr>N°6 </vt:lpstr>
      <vt:lpstr>N°7 </vt:lpstr>
      <vt:lpstr>N°8 </vt:lpstr>
      <vt:lpstr>N°9 </vt:lpstr>
      <vt:lpstr>N°10 </vt:lpstr>
      <vt:lpstr>Présentation PowerPoint</vt:lpstr>
      <vt:lpstr>N°1 </vt:lpstr>
      <vt:lpstr>N°2 </vt:lpstr>
      <vt:lpstr>N°3 </vt:lpstr>
      <vt:lpstr>N°4 </vt:lpstr>
      <vt:lpstr>N°5 </vt:lpstr>
      <vt:lpstr>Présentation PowerPoint</vt:lpstr>
      <vt:lpstr>N°7 </vt:lpstr>
      <vt:lpstr>N°8 </vt:lpstr>
      <vt:lpstr>N°9 </vt:lpstr>
      <vt:lpstr>N°10 </vt:lpstr>
      <vt:lpstr>Présentation PowerPoint</vt:lpstr>
    </vt:vector>
  </TitlesOfParts>
  <Company>Lycée Blaise Pascal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Intervalles série n°1</dc:title>
  <dc:creator>User</dc:creator>
  <cp:lastModifiedBy>auderi</cp:lastModifiedBy>
  <cp:revision>137</cp:revision>
  <dcterms:created xsi:type="dcterms:W3CDTF">2013-12-16T15:06:15Z</dcterms:created>
  <dcterms:modified xsi:type="dcterms:W3CDTF">2016-07-06T09:57:58Z</dcterms:modified>
</cp:coreProperties>
</file>