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2" r:id="rId3"/>
    <p:sldId id="273" r:id="rId4"/>
    <p:sldId id="278" r:id="rId5"/>
    <p:sldId id="284" r:id="rId6"/>
    <p:sldId id="286" r:id="rId7"/>
    <p:sldId id="287" r:id="rId8"/>
    <p:sldId id="279" r:id="rId9"/>
    <p:sldId id="285" r:id="rId10"/>
    <p:sldId id="289" r:id="rId11"/>
    <p:sldId id="290" r:id="rId12"/>
    <p:sldId id="291" r:id="rId13"/>
    <p:sldId id="292" r:id="rId14"/>
    <p:sldId id="293" r:id="rId15"/>
    <p:sldId id="295" r:id="rId16"/>
    <p:sldId id="294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6" autoAdjust="0"/>
    <p:restoredTop sz="94660"/>
  </p:normalViewPr>
  <p:slideViewPr>
    <p:cSldViewPr>
      <p:cViewPr varScale="1">
        <p:scale>
          <a:sx n="69" d="100"/>
          <a:sy n="69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39834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971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62632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41135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4808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56055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67918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09543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68165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39452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62078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44CA-33B2-4E24-8F6A-48D33141DA3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3997-6C39-4124-A3BA-487EFB4767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40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png"/><Relationship Id="rId4" Type="http://schemas.openxmlformats.org/officeDocument/2006/relationships/image" Target="../media/image1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5.png"/><Relationship Id="rId4" Type="http://schemas.openxmlformats.org/officeDocument/2006/relationships/image" Target="../media/image1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102224"/>
            <a:ext cx="9144000" cy="1343000"/>
          </a:xfrm>
        </p:spPr>
        <p:txBody>
          <a:bodyPr>
            <a:noAutofit/>
          </a:bodyPr>
          <a:lstStyle/>
          <a:p>
            <a:r>
              <a:rPr lang="fr-FR" sz="6000" cap="small" dirty="0" smtClean="0"/>
              <a:t>Implication - Réciproque </a:t>
            </a:r>
            <a:endParaRPr lang="fr-FR" sz="6000" cap="small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566124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Calcul mental et automatismes – IREM de Clermont-Ferrand</a:t>
            </a: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978297"/>
            <a:ext cx="9144000" cy="12985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LOGIQUE</a:t>
            </a:r>
            <a:endParaRPr kumimoji="0" lang="fr-FR" sz="8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re 6"/>
          <p:cNvSpPr txBox="1">
            <a:spLocks noGrp="1"/>
          </p:cNvSpPr>
          <p:nvPr>
            <p:ph type="ctrTitle"/>
          </p:nvPr>
        </p:nvSpPr>
        <p:spPr>
          <a:xfrm>
            <a:off x="0" y="2516703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cap="small" dirty="0" smtClean="0"/>
              <a:t>Série 2</a:t>
            </a:r>
            <a:endParaRPr lang="fr-FR" sz="7200" cap="sm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92696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N°8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4849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et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fr-FR" dirty="0" smtClean="0"/>
              <a:t> deux réels.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</a:t>
            </a:r>
            <a:r>
              <a:rPr lang="fr-FR" i="1" dirty="0" err="1" smtClean="0"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fr-FR" dirty="0" smtClean="0"/>
              <a:t> </a:t>
            </a:r>
            <a:r>
              <a:rPr lang="fr-FR" dirty="0" smtClean="0">
                <a:sym typeface="Nombre"/>
              </a:rPr>
              <a:t>= </a:t>
            </a:r>
            <a:r>
              <a:rPr lang="fr-FR" dirty="0" smtClean="0"/>
              <a:t>0 » ;</a:t>
            </a:r>
          </a:p>
          <a:p>
            <a:pPr algn="just">
              <a:buNone/>
            </a:pPr>
            <a:r>
              <a:rPr lang="fr-FR" dirty="0" smtClean="0"/>
              <a:t>Q :  «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= 0 et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fr-FR" dirty="0" smtClean="0"/>
              <a:t> = 0 ».</a:t>
            </a:r>
          </a:p>
          <a:p>
            <a:pPr marL="514350" indent="-514350">
              <a:buNone/>
            </a:pPr>
            <a:endParaRPr lang="fr-FR" dirty="0" smtClean="0"/>
          </a:p>
          <a:p>
            <a:pPr marL="514350" indent="-514350" algn="ctr">
              <a:buNone/>
            </a:pPr>
            <a:r>
              <a:rPr lang="fr-FR" b="1" dirty="0" smtClean="0"/>
              <a:t>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P est-elle vraie ?</a:t>
            </a:r>
          </a:p>
          <a:p>
            <a:pPr algn="ctr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92696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N°9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484984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fr-FR" sz="3800" dirty="0" smtClean="0"/>
              <a:t>Soit </a:t>
            </a:r>
            <a:r>
              <a:rPr lang="fr-FR" sz="3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800" dirty="0" smtClean="0"/>
              <a:t> un réel. On considère les propositions suivantes :</a:t>
            </a:r>
          </a:p>
          <a:p>
            <a:pPr algn="just">
              <a:lnSpc>
                <a:spcPct val="120000"/>
              </a:lnSpc>
              <a:spcAft>
                <a:spcPts val="3000"/>
              </a:spcAft>
              <a:buNone/>
            </a:pPr>
            <a:r>
              <a:rPr lang="fr-FR" sz="3500" dirty="0" smtClean="0"/>
              <a:t>P :  « 2</a:t>
            </a:r>
            <a:r>
              <a:rPr lang="fr-FR" sz="35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500" dirty="0" smtClean="0"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fr-FR" sz="3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500" dirty="0" smtClean="0">
                <a:cs typeface="Times New Roman" pitchFamily="18" charset="0"/>
              </a:rPr>
              <a:t>+ </a:t>
            </a:r>
            <a:r>
              <a:rPr lang="fr-FR" sz="35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500" dirty="0" smtClean="0"/>
              <a:t> </a:t>
            </a:r>
            <a:r>
              <a:rPr lang="fr-FR" sz="3500" dirty="0" smtClean="0">
                <a:sym typeface="Nombre"/>
              </a:rPr>
              <a:t>= </a:t>
            </a:r>
            <a:r>
              <a:rPr lang="fr-FR" sz="3500" dirty="0" smtClean="0"/>
              <a:t>0 » ;</a:t>
            </a:r>
          </a:p>
          <a:p>
            <a:pPr algn="just">
              <a:buNone/>
            </a:pPr>
            <a:r>
              <a:rPr lang="fr-FR" sz="3500" dirty="0" smtClean="0"/>
              <a:t>Q :  «                   = 0 ».</a:t>
            </a:r>
          </a:p>
          <a:p>
            <a:pPr marL="514350" indent="-514350" algn="just">
              <a:buNone/>
            </a:pPr>
            <a:endParaRPr lang="fr-FR" sz="3500" dirty="0" smtClean="0"/>
          </a:p>
          <a:p>
            <a:pPr marL="514350" indent="-514350" algn="ctr">
              <a:buNone/>
            </a:pPr>
            <a:r>
              <a:rPr lang="fr-FR" sz="3500" b="1" dirty="0" smtClean="0"/>
              <a:t>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sz="3500" b="1" dirty="0" smtClean="0"/>
              <a:t> Q est-elle vraie ?</a:t>
            </a:r>
          </a:p>
          <a:p>
            <a:pPr algn="ctr">
              <a:buNone/>
            </a:pPr>
            <a:endParaRPr lang="fr-FR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270000" y="3933825"/>
          <a:ext cx="1362075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Équation" r:id="rId3" imgW="495000" imgH="393480" progId="Equation.3">
                  <p:embed/>
                </p:oleObj>
              </mc:Choice>
              <mc:Fallback>
                <p:oleObj name="Équation" r:id="rId3" imgW="4950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3933825"/>
                        <a:ext cx="1362075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92696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N°10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484984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fr-FR" sz="3800" dirty="0" smtClean="0"/>
              <a:t>Soit </a:t>
            </a:r>
            <a:r>
              <a:rPr lang="fr-FR" sz="3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800" dirty="0" smtClean="0"/>
              <a:t> un réel. On considère les propositions suivantes :</a:t>
            </a:r>
          </a:p>
          <a:p>
            <a:pPr algn="just">
              <a:lnSpc>
                <a:spcPct val="120000"/>
              </a:lnSpc>
              <a:spcAft>
                <a:spcPts val="3000"/>
              </a:spcAft>
              <a:buNone/>
            </a:pPr>
            <a:r>
              <a:rPr lang="fr-FR" sz="3500" dirty="0" smtClean="0"/>
              <a:t>P :  « 2</a:t>
            </a:r>
            <a:r>
              <a:rPr lang="fr-FR" sz="35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500" dirty="0" smtClean="0"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fr-FR" sz="3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500" dirty="0" smtClean="0">
                <a:cs typeface="Times New Roman" pitchFamily="18" charset="0"/>
              </a:rPr>
              <a:t>+ </a:t>
            </a:r>
            <a:r>
              <a:rPr lang="fr-FR" sz="35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500" dirty="0" smtClean="0"/>
              <a:t> </a:t>
            </a:r>
            <a:r>
              <a:rPr lang="fr-FR" sz="3500" dirty="0" smtClean="0">
                <a:sym typeface="Nombre"/>
              </a:rPr>
              <a:t>= </a:t>
            </a:r>
            <a:r>
              <a:rPr lang="fr-FR" sz="3500" dirty="0" smtClean="0"/>
              <a:t>0 » ;</a:t>
            </a:r>
          </a:p>
          <a:p>
            <a:pPr algn="just">
              <a:buNone/>
            </a:pPr>
            <a:r>
              <a:rPr lang="fr-FR" sz="3500" dirty="0" smtClean="0"/>
              <a:t>Q :  «                   = 0 ».</a:t>
            </a:r>
          </a:p>
          <a:p>
            <a:pPr marL="514350" indent="-514350" algn="just">
              <a:buNone/>
            </a:pPr>
            <a:endParaRPr lang="fr-FR" sz="3500" dirty="0" smtClean="0"/>
          </a:p>
          <a:p>
            <a:pPr marL="514350" indent="-514350" algn="ctr">
              <a:buNone/>
            </a:pPr>
            <a:r>
              <a:rPr lang="fr-FR" sz="3500" b="1" dirty="0" smtClean="0"/>
              <a:t>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sz="3500" b="1" dirty="0" smtClean="0"/>
              <a:t> P est-elle vraie ?</a:t>
            </a:r>
          </a:p>
          <a:p>
            <a:pPr algn="ctr">
              <a:buNone/>
            </a:pPr>
            <a:endParaRPr lang="fr-FR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1270000" y="3933825"/>
          <a:ext cx="1362075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3" name="Équation" r:id="rId3" imgW="495000" imgH="393480" progId="Equation.3">
                  <p:embed/>
                </p:oleObj>
              </mc:Choice>
              <mc:Fallback>
                <p:oleObj name="Équation" r:id="rId3" imgW="49500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3933825"/>
                        <a:ext cx="1362075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7200" dirty="0" smtClean="0"/>
              <a:t>C</a:t>
            </a:r>
            <a:r>
              <a:rPr lang="fr-FR" sz="7200" cap="small" dirty="0" smtClean="0"/>
              <a:t>orrection</a:t>
            </a:r>
            <a:endParaRPr lang="fr-FR" sz="7200" cap="smal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92088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2880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/>
              <a:t> </a:t>
            </a:r>
            <a:r>
              <a:rPr lang="fr-FR" dirty="0" smtClean="0"/>
              <a:t>un réel.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= 2 » ;</a:t>
            </a:r>
          </a:p>
          <a:p>
            <a:pPr algn="just">
              <a:buNone/>
            </a:pPr>
            <a:r>
              <a:rPr lang="fr-FR" dirty="0" smtClean="0"/>
              <a:t>Q :  «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² = 4 ».</a:t>
            </a:r>
          </a:p>
          <a:p>
            <a:pPr marL="514350" indent="-514350">
              <a:buNone/>
            </a:pPr>
            <a:r>
              <a:rPr lang="fr-FR" b="1" dirty="0" smtClean="0"/>
              <a:t>	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Q est-elle vraie ?</a:t>
            </a:r>
          </a:p>
          <a:p>
            <a:pPr marL="514350" indent="-514350">
              <a:buNone/>
            </a:pPr>
            <a:endParaRPr lang="fr-FR" dirty="0" smtClean="0"/>
          </a:p>
        </p:txBody>
      </p:sp>
      <p:sp>
        <p:nvSpPr>
          <p:cNvPr id="4" name="Rectangle à coins arrondis 3"/>
          <p:cNvSpPr/>
          <p:nvPr/>
        </p:nvSpPr>
        <p:spPr>
          <a:xfrm>
            <a:off x="611560" y="4797152"/>
            <a:ext cx="216024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OUI</a:t>
            </a:r>
            <a:endParaRPr lang="fr-FR" sz="5400" b="1" dirty="0">
              <a:solidFill>
                <a:srgbClr val="00B05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995936" y="4932457"/>
            <a:ext cx="4320480" cy="58477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B050"/>
                </a:solidFill>
              </a:rPr>
              <a:t>Si </a:t>
            </a:r>
            <a:r>
              <a:rPr lang="fr-FR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200" b="1" dirty="0" smtClean="0">
                <a:solidFill>
                  <a:srgbClr val="00B050"/>
                </a:solidFill>
              </a:rPr>
              <a:t> = 2 alors  </a:t>
            </a:r>
            <a:r>
              <a:rPr lang="fr-FR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x²</a:t>
            </a:r>
            <a:r>
              <a:rPr lang="fr-FR" sz="3200" b="1" dirty="0" smtClean="0">
                <a:solidFill>
                  <a:srgbClr val="00B050"/>
                </a:solidFill>
              </a:rPr>
              <a:t> = 2² = 4.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92088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2880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un réel.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= 2 » ;</a:t>
            </a:r>
          </a:p>
          <a:p>
            <a:pPr algn="just">
              <a:buNone/>
            </a:pPr>
            <a:r>
              <a:rPr lang="fr-FR" dirty="0" smtClean="0"/>
              <a:t>Q :  «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² = 4 ».</a:t>
            </a:r>
          </a:p>
          <a:p>
            <a:pPr marL="514350" indent="-514350">
              <a:buNone/>
            </a:pPr>
            <a:r>
              <a:rPr lang="fr-FR" b="1" dirty="0"/>
              <a:t> </a:t>
            </a:r>
            <a:r>
              <a:rPr lang="fr-FR" b="1" dirty="0" smtClean="0"/>
              <a:t>    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P est-elle vraie ?</a:t>
            </a:r>
          </a:p>
          <a:p>
            <a:pPr marL="514350" indent="-514350">
              <a:buNone/>
            </a:pPr>
            <a:endParaRPr lang="fr-FR" dirty="0" smtClean="0"/>
          </a:p>
        </p:txBody>
      </p:sp>
      <p:sp>
        <p:nvSpPr>
          <p:cNvPr id="4" name="Rectangle à coins arrondis 3"/>
          <p:cNvSpPr/>
          <p:nvPr/>
        </p:nvSpPr>
        <p:spPr>
          <a:xfrm>
            <a:off x="611560" y="4797152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NON</a:t>
            </a:r>
            <a:endParaRPr lang="fr-FR" sz="5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131840" y="4932457"/>
                <a:ext cx="5832648" cy="584775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b="1" dirty="0" smtClean="0">
                    <a:solidFill>
                      <a:srgbClr val="00B050"/>
                    </a:solidFill>
                  </a:rPr>
                  <a:t>Si </a:t>
                </a:r>
                <a:r>
                  <a:rPr lang="fr-FR" sz="3200" b="1" i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x </a:t>
                </a:r>
                <a:r>
                  <a:rPr lang="fr-FR" sz="3200" b="1" dirty="0" smtClean="0">
                    <a:solidFill>
                      <a:srgbClr val="00B050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3200" b="1" dirty="0" smtClean="0">
                    <a:solidFill>
                      <a:srgbClr val="00B050"/>
                    </a:solidFill>
                  </a:rPr>
                  <a:t>2 alors  </a:t>
                </a:r>
                <a:r>
                  <a:rPr lang="fr-FR" sz="3200" b="1" i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sz="3200" b="1" dirty="0" smtClean="0">
                    <a:solidFill>
                      <a:srgbClr val="00B050"/>
                    </a:solidFill>
                  </a:rPr>
                  <a:t>² = 4 et  </a:t>
                </a:r>
                <a:r>
                  <a:rPr lang="fr-FR" sz="3200" b="1" i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sz="3200" b="1" dirty="0" smtClean="0">
                    <a:solidFill>
                      <a:srgbClr val="00B050"/>
                    </a:solidFill>
                  </a:rPr>
                  <a:t> ≠ 2.</a:t>
                </a: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4932457"/>
                <a:ext cx="5832648" cy="584775"/>
              </a:xfrm>
              <a:prstGeom prst="rect">
                <a:avLst/>
              </a:prstGeom>
              <a:blipFill rotWithShape="1">
                <a:blip r:embed="rId2"/>
                <a:stretch>
                  <a:fillRect t="-11765" b="-29412"/>
                </a:stretch>
              </a:blipFill>
              <a:ln w="381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92088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556792"/>
                <a:ext cx="8640960" cy="2880320"/>
              </a:xfrm>
            </p:spPr>
            <p:txBody>
              <a:bodyPr>
                <a:normAutofit lnSpcReduction="10000"/>
              </a:bodyPr>
              <a:lstStyle/>
              <a:p>
                <a:pPr marL="0" indent="0" algn="just">
                  <a:lnSpc>
                    <a:spcPct val="110000"/>
                  </a:lnSpc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un réel. On considère les propositions suivantes :</a:t>
                </a:r>
              </a:p>
              <a:p>
                <a:pPr algn="just">
                  <a:lnSpc>
                    <a:spcPct val="110000"/>
                  </a:lnSpc>
                  <a:buNone/>
                </a:pPr>
                <a:r>
                  <a:rPr lang="fr-FR" dirty="0" smtClean="0"/>
                  <a:t>P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1 » ;</a:t>
                </a:r>
              </a:p>
              <a:p>
                <a:pPr algn="just">
                  <a:lnSpc>
                    <a:spcPct val="110000"/>
                  </a:lnSpc>
                  <a:buNone/>
                </a:pPr>
                <a:r>
                  <a:rPr lang="fr-FR" dirty="0" smtClean="0"/>
                  <a:t>Q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1 ou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dirty="0" smtClean="0"/>
                  <a:t>1 ».</a:t>
                </a:r>
              </a:p>
              <a:p>
                <a:pPr marL="514350" indent="-514350">
                  <a:lnSpc>
                    <a:spcPct val="110000"/>
                  </a:lnSpc>
                  <a:buNone/>
                </a:pPr>
                <a:r>
                  <a:rPr lang="fr-FR" b="1" dirty="0" smtClean="0"/>
                  <a:t>	P </a:t>
                </a:r>
                <a:r>
                  <a:rPr lang="fr-FR" b="1" dirty="0" smtClean="0">
                    <a:latin typeface="Symbol" pitchFamily="18" charset="2"/>
                    <a:ea typeface="OpenSymbol"/>
                    <a:sym typeface="Symbol"/>
                  </a:rPr>
                  <a:t></a:t>
                </a:r>
                <a:r>
                  <a:rPr lang="fr-FR" b="1" dirty="0" smtClean="0"/>
                  <a:t> Q est-elle vraie ?</a:t>
                </a:r>
              </a:p>
              <a:p>
                <a:pPr marL="514350" indent="-514350">
                  <a:buNone/>
                </a:pPr>
                <a:endParaRPr lang="fr-FR" dirty="0" smtClean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556792"/>
                <a:ext cx="8640960" cy="2880320"/>
              </a:xfrm>
              <a:blipFill rotWithShape="1">
                <a:blip r:embed="rId2"/>
                <a:stretch>
                  <a:fillRect l="-1763" t="-3171" r="-1763" b="-50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à coins arrondis 3"/>
          <p:cNvSpPr/>
          <p:nvPr/>
        </p:nvSpPr>
        <p:spPr>
          <a:xfrm>
            <a:off x="611560" y="4674840"/>
            <a:ext cx="216024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OUI</a:t>
            </a:r>
            <a:endParaRPr lang="fr-FR" sz="54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4283968" y="4797152"/>
                <a:ext cx="2880320" cy="584775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b="1" dirty="0" smtClean="0">
                    <a:solidFill>
                      <a:srgbClr val="00B050"/>
                    </a:solidFill>
                  </a:rPr>
                  <a:t>1</a:t>
                </a:r>
                <a:r>
                  <a:rPr lang="fr-FR" sz="3200" b="1" dirty="0" smtClean="0">
                    <a:solidFill>
                      <a:srgbClr val="00B050"/>
                    </a:solidFill>
                    <a:sym typeface="Symbol"/>
                  </a:rPr>
                  <a:t>{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/>
                      </a:rPr>
                      <m:t>−</m:t>
                    </m:r>
                  </m:oMath>
                </a14:m>
                <a:r>
                  <a:rPr lang="fr-FR" sz="3200" b="1" dirty="0" smtClean="0">
                    <a:solidFill>
                      <a:srgbClr val="00B050"/>
                    </a:solidFill>
                    <a:sym typeface="Symbol"/>
                  </a:rPr>
                  <a:t>1 ; 1}</a:t>
                </a:r>
                <a:endParaRPr lang="fr-FR" sz="32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4797152"/>
                <a:ext cx="2880320" cy="584775"/>
              </a:xfrm>
              <a:prstGeom prst="rect">
                <a:avLst/>
              </a:prstGeom>
              <a:blipFill rotWithShape="1">
                <a:blip r:embed="rId3"/>
                <a:stretch>
                  <a:fillRect t="-11765" b="-29412"/>
                </a:stretch>
              </a:blipFill>
              <a:ln w="381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92088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556792"/>
                <a:ext cx="8640960" cy="2880320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un réel. On considère les propositions suivantes :</a:t>
                </a:r>
              </a:p>
              <a:p>
                <a:pPr algn="just">
                  <a:buNone/>
                </a:pPr>
                <a:r>
                  <a:rPr lang="fr-FR" dirty="0" smtClean="0"/>
                  <a:t>P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1 » ;</a:t>
                </a:r>
              </a:p>
              <a:p>
                <a:pPr algn="just">
                  <a:buNone/>
                </a:pPr>
                <a:r>
                  <a:rPr lang="fr-FR" dirty="0" smtClean="0"/>
                  <a:t>Q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1 ou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dirty="0" smtClean="0"/>
                  <a:t>1 ».</a:t>
                </a:r>
              </a:p>
              <a:p>
                <a:pPr marL="514350" indent="-514350">
                  <a:buNone/>
                </a:pPr>
                <a:r>
                  <a:rPr lang="fr-FR" b="1" dirty="0" smtClean="0"/>
                  <a:t>	Q </a:t>
                </a:r>
                <a:r>
                  <a:rPr lang="fr-FR" b="1" dirty="0" smtClean="0">
                    <a:latin typeface="Symbol" pitchFamily="18" charset="2"/>
                    <a:ea typeface="OpenSymbol"/>
                    <a:sym typeface="Symbol"/>
                  </a:rPr>
                  <a:t></a:t>
                </a:r>
                <a:r>
                  <a:rPr lang="fr-FR" b="1" dirty="0" smtClean="0"/>
                  <a:t> P est-elle vraie ?</a:t>
                </a:r>
              </a:p>
              <a:p>
                <a:pPr marL="514350" indent="-514350">
                  <a:buNone/>
                </a:pPr>
                <a:endParaRPr lang="fr-FR" dirty="0" smtClean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556792"/>
                <a:ext cx="8640960" cy="2880320"/>
              </a:xfrm>
              <a:blipFill rotWithShape="1">
                <a:blip r:embed="rId2"/>
                <a:stretch>
                  <a:fillRect l="-1763" t="-3171" r="-1763" b="-50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à coins arrondis 3"/>
          <p:cNvSpPr/>
          <p:nvPr/>
        </p:nvSpPr>
        <p:spPr>
          <a:xfrm>
            <a:off x="611560" y="4674840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NON</a:t>
            </a:r>
            <a:endParaRPr lang="fr-FR" sz="5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4067944" y="4777988"/>
                <a:ext cx="3312368" cy="523220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solidFill>
                      <a:srgbClr val="00B050"/>
                    </a:solidFill>
                  </a:rPr>
                  <a:t>Si </a:t>
                </a:r>
                <a:r>
                  <a:rPr lang="fr-FR" sz="2800" b="1" i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sz="2800" b="1" dirty="0" smtClean="0">
                    <a:solidFill>
                      <a:srgbClr val="00B050"/>
                    </a:solidFill>
                  </a:rPr>
                  <a:t> = </a:t>
                </a:r>
                <a14:m>
                  <m:oMath xmlns:m="http://schemas.openxmlformats.org/officeDocument/2006/math">
                    <m:r>
                      <a:rPr lang="fr-FR" sz="28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2800" b="1" dirty="0" smtClean="0">
                    <a:solidFill>
                      <a:srgbClr val="00B050"/>
                    </a:solidFill>
                  </a:rPr>
                  <a:t>1 alors </a:t>
                </a:r>
                <a:r>
                  <a:rPr lang="fr-FR" sz="2800" b="1" dirty="0" smtClean="0">
                    <a:solidFill>
                      <a:srgbClr val="00B050"/>
                    </a:solidFill>
                    <a:sym typeface="Symbol"/>
                  </a:rPr>
                  <a:t> </a:t>
                </a:r>
                <a:r>
                  <a:rPr lang="fr-FR" sz="2800" b="1" i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sz="2800" b="1" dirty="0" smtClean="0">
                    <a:solidFill>
                      <a:srgbClr val="00B050"/>
                    </a:solidFill>
                  </a:rPr>
                  <a:t> ≠ 1.</a:t>
                </a:r>
                <a:r>
                  <a:rPr lang="fr-FR" sz="2800" b="1" dirty="0" smtClean="0">
                    <a:solidFill>
                      <a:srgbClr val="00B050"/>
                    </a:solidFill>
                    <a:sym typeface="StarMath"/>
                  </a:rPr>
                  <a:t>  </a:t>
                </a:r>
                <a:r>
                  <a:rPr lang="fr-FR" sz="2800" b="1" dirty="0" smtClean="0">
                    <a:solidFill>
                      <a:srgbClr val="00B05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4777988"/>
                <a:ext cx="3312368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1818" t="-8696" r="-1818" b="-27174"/>
                </a:stretch>
              </a:blipFill>
              <a:ln w="381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556792"/>
                <a:ext cx="8640960" cy="2880320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un réel. On considère les propositions suivantes :</a:t>
                </a:r>
              </a:p>
              <a:p>
                <a:pPr algn="just">
                  <a:buNone/>
                </a:pPr>
                <a:r>
                  <a:rPr lang="fr-FR" dirty="0" smtClean="0"/>
                  <a:t>P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dirty="0" smtClean="0"/>
                  <a:t>3 » ;</a:t>
                </a:r>
              </a:p>
              <a:p>
                <a:pPr algn="just">
                  <a:buNone/>
                </a:pPr>
                <a:r>
                  <a:rPr lang="fr-FR" dirty="0" smtClean="0"/>
                  <a:t>Q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baseline="30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fr-FR" dirty="0" smtClean="0"/>
                  <a:t> = 27 ».</a:t>
                </a:r>
              </a:p>
              <a:p>
                <a:pPr marL="514350" indent="-514350">
                  <a:buNone/>
                </a:pPr>
                <a:r>
                  <a:rPr lang="fr-FR" b="1" dirty="0" smtClean="0"/>
                  <a:t>	P </a:t>
                </a:r>
                <a:r>
                  <a:rPr lang="fr-FR" b="1" dirty="0" smtClean="0">
                    <a:latin typeface="Symbol" pitchFamily="18" charset="2"/>
                    <a:ea typeface="OpenSymbol"/>
                    <a:sym typeface="Symbol"/>
                  </a:rPr>
                  <a:t></a:t>
                </a:r>
                <a:r>
                  <a:rPr lang="fr-FR" b="1" dirty="0" smtClean="0"/>
                  <a:t> Q est-elle vraie ?</a:t>
                </a:r>
              </a:p>
              <a:p>
                <a:pPr algn="ctr">
                  <a:buNone/>
                </a:pPr>
                <a:endParaRPr lang="fr-FR" dirty="0" smtClean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556792"/>
                <a:ext cx="8640960" cy="2880320"/>
              </a:xfrm>
              <a:blipFill rotWithShape="1">
                <a:blip r:embed="rId2"/>
                <a:stretch>
                  <a:fillRect l="-1763" t="-3171" r="-1763" b="-50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re 1"/>
          <p:cNvSpPr txBox="1">
            <a:spLocks/>
          </p:cNvSpPr>
          <p:nvPr/>
        </p:nvSpPr>
        <p:spPr>
          <a:xfrm>
            <a:off x="0" y="692696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N°5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611560" y="4674840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NON</a:t>
            </a:r>
            <a:endParaRPr lang="fr-FR" sz="5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995936" y="4581128"/>
                <a:ext cx="4536504" cy="1077218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b="1" dirty="0" smtClean="0">
                    <a:solidFill>
                      <a:srgbClr val="00B050"/>
                    </a:solidFill>
                  </a:rPr>
                  <a:t>Si </a:t>
                </a:r>
                <a:r>
                  <a:rPr lang="fr-FR" sz="3200" b="1" i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sz="3200" b="1" dirty="0" smtClean="0">
                    <a:solidFill>
                      <a:srgbClr val="00B050"/>
                    </a:solidFill>
                  </a:rPr>
                  <a:t> =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3200" b="1" dirty="0" smtClean="0">
                    <a:solidFill>
                      <a:srgbClr val="00B050"/>
                    </a:solidFill>
                  </a:rPr>
                  <a:t>3 alors </a:t>
                </a:r>
                <a:r>
                  <a:rPr lang="fr-FR" sz="3200" b="1" i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sz="3200" baseline="30000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fr-FR" sz="3200" b="1" dirty="0" smtClean="0">
                    <a:solidFill>
                      <a:srgbClr val="00B050"/>
                    </a:solidFill>
                    <a:sym typeface="Symbol"/>
                  </a:rPr>
                  <a:t>=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/>
                      </a:rPr>
                      <m:t>−</m:t>
                    </m:r>
                  </m:oMath>
                </a14:m>
                <a:r>
                  <a:rPr lang="fr-FR" sz="3200" b="1" dirty="0" smtClean="0">
                    <a:solidFill>
                      <a:srgbClr val="00B050"/>
                    </a:solidFill>
                    <a:sym typeface="Symbol"/>
                  </a:rPr>
                  <a:t>27 </a:t>
                </a:r>
              </a:p>
              <a:p>
                <a:pPr algn="ctr"/>
                <a:r>
                  <a:rPr lang="fr-FR" sz="3200" b="1" dirty="0" smtClean="0">
                    <a:solidFill>
                      <a:srgbClr val="00B050"/>
                    </a:solidFill>
                    <a:sym typeface="Symbol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/>
                      </a:rPr>
                      <m:t>−</m:t>
                    </m:r>
                  </m:oMath>
                </a14:m>
                <a:r>
                  <a:rPr lang="fr-FR" sz="3200" b="1" dirty="0" smtClean="0">
                    <a:solidFill>
                      <a:srgbClr val="00B050"/>
                    </a:solidFill>
                    <a:sym typeface="Symbol"/>
                  </a:rPr>
                  <a:t>27 ≠ 27.</a:t>
                </a:r>
                <a:r>
                  <a:rPr lang="fr-FR" sz="3200" b="1" dirty="0" smtClean="0">
                    <a:solidFill>
                      <a:srgbClr val="00B050"/>
                    </a:solidFill>
                  </a:rPr>
                  <a:t> </a:t>
                </a:r>
                <a:r>
                  <a:rPr lang="fr-FR" sz="3200" b="1" dirty="0" smtClean="0">
                    <a:solidFill>
                      <a:srgbClr val="00B050"/>
                    </a:solidFill>
                    <a:sym typeface="StarMath"/>
                  </a:rPr>
                  <a:t>   </a:t>
                </a:r>
                <a:r>
                  <a:rPr lang="fr-FR" sz="3200" b="1" dirty="0" smtClean="0">
                    <a:solidFill>
                      <a:srgbClr val="00B05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4581128"/>
                <a:ext cx="4536504" cy="1077218"/>
              </a:xfrm>
              <a:prstGeom prst="rect">
                <a:avLst/>
              </a:prstGeom>
              <a:blipFill rotWithShape="0">
                <a:blip r:embed="rId3"/>
                <a:stretch>
                  <a:fillRect t="-6557" b="-15847"/>
                </a:stretch>
              </a:blipFill>
              <a:ln w="381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92696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N°6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611560" y="4674840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NON</a:t>
            </a:r>
            <a:endParaRPr lang="fr-FR" sz="5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3779912" y="4788441"/>
                <a:ext cx="3024336" cy="584775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b="1" dirty="0" smtClean="0">
                    <a:solidFill>
                      <a:srgbClr val="00B05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3200" b="1" dirty="0" smtClean="0">
                    <a:solidFill>
                      <a:srgbClr val="00B050"/>
                    </a:solidFill>
                  </a:rPr>
                  <a:t>3)</a:t>
                </a:r>
                <a:r>
                  <a:rPr lang="fr-FR" sz="3200" b="1" baseline="30000" dirty="0" smtClean="0">
                    <a:solidFill>
                      <a:srgbClr val="00B050"/>
                    </a:solidFill>
                  </a:rPr>
                  <a:t>3 </a:t>
                </a:r>
                <a:r>
                  <a:rPr lang="fr-FR" sz="3200" b="1" dirty="0" smtClean="0">
                    <a:solidFill>
                      <a:srgbClr val="00B050"/>
                    </a:solidFill>
                    <a:latin typeface="OpenSymbol"/>
                    <a:ea typeface="OpenSymbol"/>
                  </a:rPr>
                  <a:t>≠ </a:t>
                </a:r>
                <a:r>
                  <a:rPr lang="fr-FR" sz="3200" b="1" dirty="0" smtClean="0">
                    <a:solidFill>
                      <a:srgbClr val="00B050"/>
                    </a:solidFill>
                    <a:latin typeface="+mj-lt"/>
                    <a:ea typeface="OpenSymbol"/>
                  </a:rPr>
                  <a:t>27</a:t>
                </a:r>
                <a:r>
                  <a:rPr lang="fr-FR" sz="3200" b="1" dirty="0" smtClean="0">
                    <a:solidFill>
                      <a:srgbClr val="00B050"/>
                    </a:solidFill>
                    <a:latin typeface="+mj-lt"/>
                  </a:rPr>
                  <a:t> </a:t>
                </a:r>
                <a:r>
                  <a:rPr lang="fr-FR" sz="3200" b="1" dirty="0" smtClean="0">
                    <a:solidFill>
                      <a:srgbClr val="00B050"/>
                    </a:solidFill>
                    <a:sym typeface="StarMath"/>
                  </a:rPr>
                  <a:t>   </a:t>
                </a:r>
                <a:r>
                  <a:rPr lang="fr-FR" sz="3200" b="1" dirty="0" smtClean="0">
                    <a:solidFill>
                      <a:srgbClr val="00B05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4788441"/>
                <a:ext cx="3024336" cy="584775"/>
              </a:xfrm>
              <a:prstGeom prst="rect">
                <a:avLst/>
              </a:prstGeom>
              <a:blipFill rotWithShape="1">
                <a:blip r:embed="rId2"/>
                <a:stretch>
                  <a:fillRect t="-11881" b="-30693"/>
                </a:stretch>
              </a:blipFill>
              <a:ln w="381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556792"/>
                <a:ext cx="8640960" cy="2880320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un réel. On considère les propositions suivantes :</a:t>
                </a:r>
              </a:p>
              <a:p>
                <a:pPr algn="just">
                  <a:buNone/>
                </a:pPr>
                <a:r>
                  <a:rPr lang="fr-FR" dirty="0" smtClean="0"/>
                  <a:t>P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dirty="0" smtClean="0"/>
                  <a:t>3 » ;</a:t>
                </a:r>
              </a:p>
              <a:p>
                <a:pPr algn="just">
                  <a:buNone/>
                </a:pPr>
                <a:r>
                  <a:rPr lang="fr-FR" dirty="0" smtClean="0"/>
                  <a:t>Q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baseline="30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fr-FR" dirty="0" smtClean="0"/>
                  <a:t> = 27 ».</a:t>
                </a:r>
              </a:p>
              <a:p>
                <a:pPr marL="514350" indent="-514350">
                  <a:buNone/>
                </a:pPr>
                <a:r>
                  <a:rPr lang="fr-FR" b="1" dirty="0" smtClean="0"/>
                  <a:t>	Q </a:t>
                </a:r>
                <a:r>
                  <a:rPr lang="fr-FR" b="1" dirty="0" smtClean="0">
                    <a:latin typeface="Symbol" pitchFamily="18" charset="2"/>
                    <a:ea typeface="OpenSymbol"/>
                    <a:sym typeface="Symbol"/>
                  </a:rPr>
                  <a:t></a:t>
                </a:r>
                <a:r>
                  <a:rPr lang="fr-FR" b="1" dirty="0" smtClean="0"/>
                  <a:t> P est-elle vraie ?</a:t>
                </a:r>
              </a:p>
              <a:p>
                <a:pPr algn="ctr">
                  <a:buNone/>
                </a:pPr>
                <a:endParaRPr lang="fr-FR" dirty="0" smtClean="0"/>
              </a:p>
            </p:txBody>
          </p:sp>
        </mc:Choice>
        <mc:Fallback xmlns="">
          <p:sp>
            <p:nvSpPr>
              <p:cNvPr id="7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556792"/>
                <a:ext cx="8640960" cy="2880320"/>
              </a:xfrm>
              <a:blipFill rotWithShape="1">
                <a:blip r:embed="rId3"/>
                <a:stretch>
                  <a:fillRect l="-1763" t="-3171" r="-1763" b="-50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8800" dirty="0" smtClean="0"/>
              <a:t>Oui ou Non ?</a:t>
            </a:r>
            <a:endParaRPr lang="fr-FR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92696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N°7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273630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fr-FR" dirty="0" smtClean="0"/>
              <a:t>Soit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et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fr-FR" dirty="0" smtClean="0"/>
              <a:t> deux réels. On considère les propositions suivantes :</a:t>
            </a:r>
          </a:p>
          <a:p>
            <a:pPr algn="just">
              <a:lnSpc>
                <a:spcPct val="110000"/>
              </a:lnSpc>
              <a:buNone/>
            </a:pPr>
            <a:r>
              <a:rPr lang="fr-FR" dirty="0" smtClean="0"/>
              <a:t>P :  « </a:t>
            </a:r>
            <a:r>
              <a:rPr lang="fr-FR" i="1" dirty="0" err="1" smtClean="0"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fr-FR" dirty="0" smtClean="0"/>
              <a:t> </a:t>
            </a:r>
            <a:r>
              <a:rPr lang="fr-FR" dirty="0" smtClean="0">
                <a:sym typeface="Nombre"/>
              </a:rPr>
              <a:t>= </a:t>
            </a:r>
            <a:r>
              <a:rPr lang="fr-FR" dirty="0" smtClean="0"/>
              <a:t>0 » ;</a:t>
            </a:r>
          </a:p>
          <a:p>
            <a:pPr algn="just">
              <a:lnSpc>
                <a:spcPct val="110000"/>
              </a:lnSpc>
              <a:buNone/>
            </a:pPr>
            <a:r>
              <a:rPr lang="fr-FR" dirty="0" smtClean="0"/>
              <a:t>Q :  «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= 0 et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fr-FR" dirty="0" smtClean="0"/>
              <a:t> = 0 ».</a:t>
            </a:r>
          </a:p>
          <a:p>
            <a:pPr marL="514350" indent="-514350">
              <a:lnSpc>
                <a:spcPct val="110000"/>
              </a:lnSpc>
              <a:buNone/>
            </a:pPr>
            <a:r>
              <a:rPr lang="fr-FR" b="1" dirty="0" smtClean="0"/>
              <a:t>	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Q est-elle vraie ?</a:t>
            </a:r>
          </a:p>
          <a:p>
            <a:pPr algn="ctr">
              <a:buNone/>
            </a:pPr>
            <a:endParaRPr lang="fr-FR" dirty="0" smtClean="0"/>
          </a:p>
        </p:txBody>
      </p:sp>
      <p:sp>
        <p:nvSpPr>
          <p:cNvPr id="5" name="Rectangle à coins arrondis 4"/>
          <p:cNvSpPr/>
          <p:nvPr/>
        </p:nvSpPr>
        <p:spPr>
          <a:xfrm>
            <a:off x="611560" y="4653136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NON</a:t>
            </a:r>
            <a:endParaRPr lang="fr-FR" sz="5400" b="1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275856" y="4777988"/>
            <a:ext cx="5616624" cy="5232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2800" b="1" dirty="0" smtClean="0">
                <a:solidFill>
                  <a:srgbClr val="00B050"/>
                </a:solidFill>
              </a:rPr>
              <a:t>Si </a:t>
            </a:r>
            <a:r>
              <a:rPr lang="fr-FR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fr-FR" sz="2800" b="1" dirty="0" smtClean="0">
                <a:solidFill>
                  <a:srgbClr val="00B050"/>
                </a:solidFill>
              </a:rPr>
              <a:t>= 0 et </a:t>
            </a:r>
            <a:r>
              <a:rPr lang="fr-FR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fr-FR" sz="2800" b="1" dirty="0" smtClean="0">
                <a:solidFill>
                  <a:srgbClr val="00B050"/>
                </a:solidFill>
              </a:rPr>
              <a:t>= 5 on a </a:t>
            </a:r>
            <a:r>
              <a:rPr lang="fr-FR" sz="28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fr-FR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b="1" dirty="0" smtClean="0">
                <a:solidFill>
                  <a:srgbClr val="00B050"/>
                </a:solidFill>
              </a:rPr>
              <a:t>= 0 et </a:t>
            </a:r>
            <a:r>
              <a:rPr lang="fr-FR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fr-FR" sz="2800" b="1" dirty="0" smtClean="0">
                <a:solidFill>
                  <a:srgbClr val="00B050"/>
                </a:solidFill>
              </a:rPr>
              <a:t>≠ 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92696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N°8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611560" y="4653136"/>
            <a:ext cx="216024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OUI</a:t>
            </a:r>
            <a:endParaRPr lang="fr-FR" sz="5400" b="1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851920" y="4653136"/>
            <a:ext cx="4536504" cy="9541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B050"/>
                </a:solidFill>
              </a:rPr>
              <a:t>Si </a:t>
            </a:r>
            <a:r>
              <a:rPr lang="fr-FR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fr-FR" sz="2800" b="1" dirty="0" smtClean="0">
                <a:solidFill>
                  <a:srgbClr val="00B050"/>
                </a:solidFill>
              </a:rPr>
              <a:t>= 0 et </a:t>
            </a:r>
            <a:r>
              <a:rPr lang="fr-FR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fr-FR" sz="2800" b="1" dirty="0" smtClean="0">
                <a:solidFill>
                  <a:srgbClr val="00B050"/>
                </a:solidFill>
              </a:rPr>
              <a:t>= 0 , </a:t>
            </a:r>
          </a:p>
          <a:p>
            <a:pPr algn="ctr"/>
            <a:r>
              <a:rPr lang="fr-FR" sz="2800" b="1" dirty="0" smtClean="0">
                <a:solidFill>
                  <a:srgbClr val="00B050"/>
                </a:solidFill>
              </a:rPr>
              <a:t>on a </a:t>
            </a:r>
            <a:r>
              <a:rPr lang="fr-FR" sz="28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fr-FR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b="1" dirty="0" smtClean="0">
                <a:solidFill>
                  <a:srgbClr val="00B050"/>
                </a:solidFill>
              </a:rPr>
              <a:t>= 0×0 = 0.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273630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fr-FR" dirty="0" smtClean="0"/>
              <a:t>Soit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et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fr-FR" dirty="0" smtClean="0"/>
              <a:t> deux réels. On considère les propositions suivantes :</a:t>
            </a:r>
          </a:p>
          <a:p>
            <a:pPr algn="just">
              <a:lnSpc>
                <a:spcPct val="110000"/>
              </a:lnSpc>
              <a:buNone/>
            </a:pPr>
            <a:r>
              <a:rPr lang="fr-FR" dirty="0" smtClean="0"/>
              <a:t>P :  « </a:t>
            </a:r>
            <a:r>
              <a:rPr lang="fr-FR" i="1" dirty="0" err="1" smtClean="0"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fr-FR" dirty="0" smtClean="0"/>
              <a:t> </a:t>
            </a:r>
            <a:r>
              <a:rPr lang="fr-FR" dirty="0" smtClean="0">
                <a:sym typeface="Nombre"/>
              </a:rPr>
              <a:t>= </a:t>
            </a:r>
            <a:r>
              <a:rPr lang="fr-FR" dirty="0" smtClean="0"/>
              <a:t>0 » ;</a:t>
            </a:r>
          </a:p>
          <a:p>
            <a:pPr algn="just">
              <a:lnSpc>
                <a:spcPct val="110000"/>
              </a:lnSpc>
              <a:buNone/>
            </a:pPr>
            <a:r>
              <a:rPr lang="fr-FR" dirty="0" smtClean="0"/>
              <a:t>Q :  «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= 0 et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fr-FR" dirty="0" smtClean="0"/>
              <a:t> = 0 ».</a:t>
            </a:r>
          </a:p>
          <a:p>
            <a:pPr marL="514350" indent="-514350">
              <a:lnSpc>
                <a:spcPct val="110000"/>
              </a:lnSpc>
              <a:buNone/>
            </a:pPr>
            <a:r>
              <a:rPr lang="fr-FR" b="1" dirty="0" smtClean="0"/>
              <a:t>	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P est-elle vraie ?</a:t>
            </a:r>
          </a:p>
          <a:p>
            <a:pPr algn="ctr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92696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N°9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348498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fr-FR" sz="3500" dirty="0" smtClean="0"/>
              <a:t>Soit </a:t>
            </a:r>
            <a:r>
              <a:rPr lang="fr-FR" sz="35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500" dirty="0" smtClean="0"/>
              <a:t> un réel. On considère les propositions suivantes :</a:t>
            </a:r>
          </a:p>
          <a:p>
            <a:pPr algn="just">
              <a:lnSpc>
                <a:spcPct val="120000"/>
              </a:lnSpc>
              <a:spcAft>
                <a:spcPts val="3000"/>
              </a:spcAft>
              <a:buNone/>
            </a:pPr>
            <a:r>
              <a:rPr lang="fr-FR" sz="3500" dirty="0" smtClean="0"/>
              <a:t>P :  « 2</a:t>
            </a:r>
            <a:r>
              <a:rPr lang="fr-FR" sz="35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500" dirty="0" smtClean="0"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fr-FR" sz="3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500" dirty="0" smtClean="0">
                <a:cs typeface="Times New Roman" pitchFamily="18" charset="0"/>
              </a:rPr>
              <a:t>+ </a:t>
            </a:r>
            <a:r>
              <a:rPr lang="fr-FR" sz="35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500" dirty="0" smtClean="0"/>
              <a:t> </a:t>
            </a:r>
            <a:r>
              <a:rPr lang="fr-FR" sz="3500" dirty="0" smtClean="0">
                <a:sym typeface="Nombre"/>
              </a:rPr>
              <a:t>= </a:t>
            </a:r>
            <a:r>
              <a:rPr lang="fr-FR" sz="3500" dirty="0" smtClean="0"/>
              <a:t>0 »</a:t>
            </a:r>
          </a:p>
          <a:p>
            <a:pPr algn="just">
              <a:buNone/>
            </a:pPr>
            <a:r>
              <a:rPr lang="fr-FR" sz="3500" dirty="0" smtClean="0"/>
              <a:t>Q :  «                 = 0 »</a:t>
            </a:r>
          </a:p>
          <a:p>
            <a:pPr marL="514350" indent="-514350" algn="just">
              <a:buNone/>
            </a:pPr>
            <a:r>
              <a:rPr lang="fr-FR" sz="2100" dirty="0" smtClean="0"/>
              <a:t> </a:t>
            </a:r>
          </a:p>
          <a:p>
            <a:pPr marL="514350" indent="-514350">
              <a:buNone/>
            </a:pPr>
            <a:r>
              <a:rPr lang="fr-FR" sz="3500" b="1" dirty="0" smtClean="0"/>
              <a:t>	P </a:t>
            </a:r>
            <a:r>
              <a:rPr lang="fr-FR" sz="3500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sz="3500" b="1" dirty="0" smtClean="0"/>
              <a:t> Q est-elle vraie ?</a:t>
            </a:r>
          </a:p>
          <a:p>
            <a:pPr algn="ctr">
              <a:buNone/>
            </a:pPr>
            <a:endParaRPr lang="fr-FR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1631603"/>
              </p:ext>
            </p:extLst>
          </p:nvPr>
        </p:nvGraphicFramePr>
        <p:xfrm>
          <a:off x="1259632" y="3140968"/>
          <a:ext cx="1362075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5" name="Équation" r:id="rId3" imgW="495000" imgH="393480" progId="Equation.3">
                  <p:embed/>
                </p:oleObj>
              </mc:Choice>
              <mc:Fallback>
                <p:oleObj name="Équation" r:id="rId3" imgW="4950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140968"/>
                        <a:ext cx="1362075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3995936" y="4725144"/>
            <a:ext cx="4464496" cy="144016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noAutofit/>
          </a:bodyPr>
          <a:lstStyle/>
          <a:p>
            <a:pPr algn="just"/>
            <a:r>
              <a:rPr lang="fr-FR" sz="2800" b="1" dirty="0" smtClean="0">
                <a:solidFill>
                  <a:srgbClr val="00B050"/>
                </a:solidFill>
              </a:rPr>
              <a:t>Si </a:t>
            </a:r>
            <a:r>
              <a:rPr lang="fr-FR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fr-FR" sz="2800" b="1" dirty="0" smtClean="0">
                <a:solidFill>
                  <a:srgbClr val="00B050"/>
                </a:solidFill>
              </a:rPr>
              <a:t>= 0 alors 2</a:t>
            </a:r>
            <a:r>
              <a:rPr lang="fr-FR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fr-FR" sz="2800" b="1" dirty="0" smtClean="0">
                <a:solidFill>
                  <a:srgbClr val="00B050"/>
                </a:solidFill>
              </a:rPr>
              <a:t>+ </a:t>
            </a:r>
            <a:r>
              <a:rPr lang="fr-FR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2800" b="1" dirty="0" smtClean="0">
                <a:solidFill>
                  <a:srgbClr val="00B050"/>
                </a:solidFill>
              </a:rPr>
              <a:t> = 0 et</a:t>
            </a:r>
          </a:p>
          <a:p>
            <a:pPr algn="just">
              <a:spcBef>
                <a:spcPts val="1800"/>
              </a:spcBef>
            </a:pPr>
            <a:r>
              <a:rPr lang="fr-FR" sz="2800" b="1" dirty="0" smtClean="0">
                <a:solidFill>
                  <a:srgbClr val="00B050"/>
                </a:solidFill>
              </a:rPr>
              <a:t>                  n’est pas défini.  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5178896"/>
            <a:ext cx="1190625" cy="914400"/>
          </a:xfrm>
          <a:prstGeom prst="rect">
            <a:avLst/>
          </a:prstGeom>
          <a:noFill/>
        </p:spPr>
      </p:pic>
      <p:sp>
        <p:nvSpPr>
          <p:cNvPr id="16" name="Rectangle à coins arrondis 15"/>
          <p:cNvSpPr/>
          <p:nvPr/>
        </p:nvSpPr>
        <p:spPr>
          <a:xfrm>
            <a:off x="611560" y="4941168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NON</a:t>
            </a:r>
            <a:endParaRPr lang="fr-FR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92696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N°10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3851920" y="4725144"/>
            <a:ext cx="4752528" cy="100811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noAutofit/>
          </a:bodyPr>
          <a:lstStyle/>
          <a:p>
            <a:pPr algn="just">
              <a:spcBef>
                <a:spcPts val="3000"/>
              </a:spcBef>
            </a:pPr>
            <a:endParaRPr lang="fr-FR" sz="1400" b="1" dirty="0" smtClean="0">
              <a:solidFill>
                <a:srgbClr val="00B050"/>
              </a:solidFill>
            </a:endParaRPr>
          </a:p>
          <a:p>
            <a:pPr algn="ctr"/>
            <a:r>
              <a:rPr lang="fr-FR" sz="2800" b="1" dirty="0" smtClean="0">
                <a:solidFill>
                  <a:srgbClr val="00B050"/>
                </a:solidFill>
              </a:rPr>
              <a:t>Si       = 0 alors A = 0 et B</a:t>
            </a:r>
            <a:r>
              <a:rPr lang="fr-FR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b="1" dirty="0" smtClean="0">
                <a:solidFill>
                  <a:srgbClr val="00B050"/>
                </a:solidFill>
              </a:rPr>
              <a:t>≠ 0.</a:t>
            </a:r>
          </a:p>
        </p:txBody>
      </p:sp>
      <p:graphicFrame>
        <p:nvGraphicFramePr>
          <p:cNvPr id="266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3180763"/>
              </p:ext>
            </p:extLst>
          </p:nvPr>
        </p:nvGraphicFramePr>
        <p:xfrm>
          <a:off x="1331640" y="3068960"/>
          <a:ext cx="1362075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2" name="Équation" r:id="rId3" imgW="495000" imgH="393480" progId="Equation.3">
                  <p:embed/>
                </p:oleObj>
              </mc:Choice>
              <mc:Fallback>
                <p:oleObj name="Équation" r:id="rId3" imgW="4950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068960"/>
                        <a:ext cx="1362075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à coins arrondis 12"/>
          <p:cNvSpPr/>
          <p:nvPr/>
        </p:nvSpPr>
        <p:spPr>
          <a:xfrm>
            <a:off x="683568" y="4869160"/>
            <a:ext cx="216024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OUI</a:t>
            </a:r>
            <a:endParaRPr lang="fr-FR" sz="5400" b="1" dirty="0">
              <a:solidFill>
                <a:srgbClr val="00B050"/>
              </a:solidFill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962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0" y="962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0" y="962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41" name="Picture 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798665"/>
            <a:ext cx="3143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Espace réservé du contenu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348498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fr-FR" sz="3500" dirty="0" smtClean="0"/>
              <a:t>Soit </a:t>
            </a:r>
            <a:r>
              <a:rPr lang="fr-FR" sz="35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500" dirty="0" smtClean="0"/>
              <a:t> un réel. On considère les propositions suivantes :</a:t>
            </a:r>
          </a:p>
          <a:p>
            <a:pPr algn="just">
              <a:lnSpc>
                <a:spcPct val="120000"/>
              </a:lnSpc>
              <a:spcAft>
                <a:spcPts val="3000"/>
              </a:spcAft>
              <a:buNone/>
            </a:pPr>
            <a:r>
              <a:rPr lang="fr-FR" sz="3500" dirty="0" smtClean="0"/>
              <a:t>P :  « 2</a:t>
            </a:r>
            <a:r>
              <a:rPr lang="fr-FR" sz="35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500" dirty="0" smtClean="0"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fr-FR" sz="3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500" dirty="0" smtClean="0">
                <a:cs typeface="Times New Roman" pitchFamily="18" charset="0"/>
              </a:rPr>
              <a:t>+ </a:t>
            </a:r>
            <a:r>
              <a:rPr lang="fr-FR" sz="35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500" dirty="0" smtClean="0"/>
              <a:t> </a:t>
            </a:r>
            <a:r>
              <a:rPr lang="fr-FR" sz="3500" dirty="0" smtClean="0">
                <a:sym typeface="Nombre"/>
              </a:rPr>
              <a:t>= </a:t>
            </a:r>
            <a:r>
              <a:rPr lang="fr-FR" sz="3500" dirty="0" smtClean="0"/>
              <a:t>0 »</a:t>
            </a:r>
          </a:p>
          <a:p>
            <a:pPr algn="just">
              <a:buNone/>
            </a:pPr>
            <a:r>
              <a:rPr lang="fr-FR" sz="3500" dirty="0" smtClean="0"/>
              <a:t>Q :  «                 = 0 »</a:t>
            </a:r>
          </a:p>
          <a:p>
            <a:pPr marL="514350" indent="-514350" algn="just">
              <a:buNone/>
            </a:pPr>
            <a:r>
              <a:rPr lang="fr-FR" sz="2100" dirty="0" smtClean="0"/>
              <a:t> </a:t>
            </a:r>
          </a:p>
          <a:p>
            <a:pPr marL="514350" indent="-514350">
              <a:buNone/>
            </a:pPr>
            <a:r>
              <a:rPr lang="fr-FR" sz="3500" b="1" dirty="0" smtClean="0"/>
              <a:t>	</a:t>
            </a:r>
            <a:r>
              <a:rPr lang="fr-FR" sz="3500" b="1" dirty="0" smtClean="0"/>
              <a:t>Q </a:t>
            </a:r>
            <a:r>
              <a:rPr lang="fr-FR" sz="3500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sz="3500" b="1" dirty="0" smtClean="0"/>
              <a:t> </a:t>
            </a:r>
            <a:r>
              <a:rPr lang="fr-FR" sz="3500" b="1" dirty="0" smtClean="0"/>
              <a:t>P </a:t>
            </a:r>
            <a:r>
              <a:rPr lang="fr-FR" sz="3500" b="1" dirty="0" smtClean="0"/>
              <a:t>est-elle vraie ?</a:t>
            </a:r>
          </a:p>
          <a:p>
            <a:pPr algn="ctr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7200" dirty="0"/>
              <a:t>F</a:t>
            </a:r>
            <a:r>
              <a:rPr lang="fr-FR" sz="7200" cap="small" dirty="0" smtClean="0"/>
              <a:t>in</a:t>
            </a:r>
            <a:endParaRPr lang="fr-FR" sz="7200" cap="small" dirty="0"/>
          </a:p>
        </p:txBody>
      </p:sp>
    </p:spTree>
    <p:extLst>
      <p:ext uri="{BB962C8B-B14F-4D97-AF65-F5344CB8AC3E}">
        <p14:creationId xmlns:p14="http://schemas.microsoft.com/office/powerpoint/2010/main" val="39026858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92088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4129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un réel.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= 2 »;</a:t>
            </a:r>
          </a:p>
          <a:p>
            <a:pPr algn="just">
              <a:buNone/>
            </a:pPr>
            <a:r>
              <a:rPr lang="fr-FR" dirty="0" smtClean="0"/>
              <a:t>Q :  «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² = 4 ».</a:t>
            </a:r>
          </a:p>
          <a:p>
            <a:pPr marL="514350" indent="-514350">
              <a:buNone/>
            </a:pPr>
            <a:endParaRPr lang="fr-FR" dirty="0" smtClean="0"/>
          </a:p>
          <a:p>
            <a:pPr marL="514350" indent="-514350" algn="ctr">
              <a:buNone/>
            </a:pPr>
            <a:r>
              <a:rPr lang="fr-FR" b="1" dirty="0" smtClean="0"/>
              <a:t>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Q est-elle vraie ?</a:t>
            </a:r>
          </a:p>
          <a:p>
            <a:pPr marL="514350" indent="-514350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92088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4129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un réel.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= 2 »;</a:t>
            </a:r>
          </a:p>
          <a:p>
            <a:pPr algn="just">
              <a:buNone/>
            </a:pPr>
            <a:r>
              <a:rPr lang="fr-FR" dirty="0" smtClean="0"/>
              <a:t>Q :  «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² = 4 ».</a:t>
            </a:r>
          </a:p>
          <a:p>
            <a:pPr marL="514350" indent="-514350">
              <a:buNone/>
            </a:pPr>
            <a:endParaRPr lang="fr-FR" dirty="0" smtClean="0"/>
          </a:p>
          <a:p>
            <a:pPr marL="514350" indent="-514350" algn="ctr">
              <a:buNone/>
            </a:pPr>
            <a:r>
              <a:rPr lang="fr-FR" b="1" dirty="0" smtClean="0"/>
              <a:t>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P est-elle vraie ?</a:t>
            </a:r>
          </a:p>
          <a:p>
            <a:pPr marL="514350" indent="-514350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92088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276872"/>
                <a:ext cx="8640960" cy="341297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un réel. On considère les propositions suivantes :</a:t>
                </a:r>
              </a:p>
              <a:p>
                <a:pPr algn="just">
                  <a:buNone/>
                </a:pPr>
                <a:r>
                  <a:rPr lang="fr-FR" dirty="0" smtClean="0"/>
                  <a:t>P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1 » ;</a:t>
                </a:r>
              </a:p>
              <a:p>
                <a:pPr algn="just">
                  <a:buNone/>
                </a:pPr>
                <a:r>
                  <a:rPr lang="fr-FR" dirty="0" smtClean="0"/>
                  <a:t>Q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1 ou 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dirty="0" smtClean="0"/>
                  <a:t>1 ».</a:t>
                </a:r>
              </a:p>
              <a:p>
                <a:pPr marL="514350" indent="-514350">
                  <a:buNone/>
                </a:pPr>
                <a:endParaRPr lang="fr-FR" dirty="0" smtClean="0"/>
              </a:p>
              <a:p>
                <a:pPr marL="514350" indent="-514350" algn="ctr">
                  <a:buNone/>
                </a:pPr>
                <a:r>
                  <a:rPr lang="fr-FR" b="1" dirty="0" smtClean="0"/>
                  <a:t>P </a:t>
                </a:r>
                <a:r>
                  <a:rPr lang="fr-FR" b="1" dirty="0" smtClean="0">
                    <a:latin typeface="Symbol" pitchFamily="18" charset="2"/>
                    <a:ea typeface="OpenSymbol"/>
                    <a:sym typeface="Symbol"/>
                  </a:rPr>
                  <a:t></a:t>
                </a:r>
                <a:r>
                  <a:rPr lang="fr-FR" b="1" dirty="0" smtClean="0"/>
                  <a:t> Q est-elle vraie ?</a:t>
                </a:r>
              </a:p>
              <a:p>
                <a:pPr marL="514350" indent="-514350">
                  <a:buNone/>
                </a:pPr>
                <a:endParaRPr lang="fr-FR" dirty="0" smtClean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276872"/>
                <a:ext cx="8640960" cy="3412976"/>
              </a:xfrm>
              <a:blipFill rotWithShape="1">
                <a:blip r:embed="rId2"/>
                <a:stretch>
                  <a:fillRect l="-1763" t="-2683" r="-1763" b="-60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92088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276872"/>
                <a:ext cx="8640960" cy="341297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un réel. On considère les propositions suivantes :</a:t>
                </a:r>
              </a:p>
              <a:p>
                <a:pPr algn="just">
                  <a:buNone/>
                </a:pPr>
                <a:r>
                  <a:rPr lang="fr-FR" dirty="0" smtClean="0"/>
                  <a:t>P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1 » ;</a:t>
                </a:r>
              </a:p>
              <a:p>
                <a:pPr algn="just">
                  <a:buNone/>
                </a:pPr>
                <a:r>
                  <a:rPr lang="fr-FR" dirty="0" smtClean="0"/>
                  <a:t>Q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1 ou 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dirty="0" smtClean="0"/>
                  <a:t>1 ».</a:t>
                </a:r>
              </a:p>
              <a:p>
                <a:pPr marL="514350" indent="-514350">
                  <a:buNone/>
                </a:pPr>
                <a:endParaRPr lang="fr-FR" dirty="0" smtClean="0"/>
              </a:p>
              <a:p>
                <a:pPr marL="514350" indent="-514350" algn="ctr">
                  <a:buNone/>
                </a:pPr>
                <a:r>
                  <a:rPr lang="fr-FR" b="1" dirty="0" smtClean="0"/>
                  <a:t>Q </a:t>
                </a:r>
                <a:r>
                  <a:rPr lang="fr-FR" b="1" dirty="0" smtClean="0">
                    <a:latin typeface="Symbol" pitchFamily="18" charset="2"/>
                    <a:ea typeface="OpenSymbol"/>
                    <a:sym typeface="Symbol"/>
                  </a:rPr>
                  <a:t></a:t>
                </a:r>
                <a:r>
                  <a:rPr lang="fr-FR" b="1" dirty="0" smtClean="0"/>
                  <a:t> P est-elle vraie ?</a:t>
                </a:r>
              </a:p>
              <a:p>
                <a:pPr marL="514350" indent="-514350">
                  <a:buNone/>
                </a:pPr>
                <a:endParaRPr lang="fr-FR" dirty="0" smtClean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276872"/>
                <a:ext cx="8640960" cy="3412976"/>
              </a:xfrm>
              <a:blipFill rotWithShape="1">
                <a:blip r:embed="rId2"/>
                <a:stretch>
                  <a:fillRect l="-1763" t="-2683" r="-1763" b="-60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276872"/>
                <a:ext cx="8640960" cy="3484984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un réel. On considère les propositions suivantes :</a:t>
                </a:r>
              </a:p>
              <a:p>
                <a:pPr algn="just">
                  <a:buNone/>
                </a:pPr>
                <a:r>
                  <a:rPr lang="fr-FR" dirty="0" smtClean="0"/>
                  <a:t>P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dirty="0" smtClean="0"/>
                  <a:t>3 » ;</a:t>
                </a:r>
              </a:p>
              <a:p>
                <a:pPr algn="just">
                  <a:buNone/>
                </a:pPr>
                <a:r>
                  <a:rPr lang="fr-FR" dirty="0" smtClean="0"/>
                  <a:t>Q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baseline="30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fr-FR" dirty="0" smtClean="0"/>
                  <a:t> = 27 ».</a:t>
                </a:r>
              </a:p>
              <a:p>
                <a:pPr marL="514350" indent="-514350">
                  <a:buNone/>
                </a:pPr>
                <a:endParaRPr lang="fr-FR" dirty="0" smtClean="0"/>
              </a:p>
              <a:p>
                <a:pPr marL="514350" indent="-514350" algn="ctr">
                  <a:buNone/>
                </a:pPr>
                <a:r>
                  <a:rPr lang="fr-FR" b="1" dirty="0" smtClean="0"/>
                  <a:t>P </a:t>
                </a:r>
                <a:r>
                  <a:rPr lang="fr-FR" b="1" dirty="0" smtClean="0">
                    <a:latin typeface="Symbol" pitchFamily="18" charset="2"/>
                    <a:ea typeface="OpenSymbol"/>
                    <a:sym typeface="Symbol"/>
                  </a:rPr>
                  <a:t></a:t>
                </a:r>
                <a:r>
                  <a:rPr lang="fr-FR" b="1" dirty="0" smtClean="0"/>
                  <a:t> Q est-elle vraie ?</a:t>
                </a:r>
              </a:p>
              <a:p>
                <a:pPr algn="ctr">
                  <a:buNone/>
                </a:pPr>
                <a:endParaRPr lang="fr-FR" dirty="0" smtClean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276872"/>
                <a:ext cx="8640960" cy="3484984"/>
              </a:xfrm>
              <a:blipFill rotWithShape="0">
                <a:blip r:embed="rId2"/>
                <a:stretch>
                  <a:fillRect l="-1763" t="-2627" r="-1763" b="-38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re 1"/>
          <p:cNvSpPr txBox="1">
            <a:spLocks/>
          </p:cNvSpPr>
          <p:nvPr/>
        </p:nvSpPr>
        <p:spPr>
          <a:xfrm>
            <a:off x="0" y="692696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N°5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276872"/>
                <a:ext cx="8640960" cy="3484984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un réel. On considère les propositions suivantes :</a:t>
                </a:r>
              </a:p>
              <a:p>
                <a:pPr algn="just">
                  <a:buNone/>
                </a:pPr>
                <a:r>
                  <a:rPr lang="fr-FR" dirty="0" smtClean="0"/>
                  <a:t>P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=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dirty="0" smtClean="0"/>
                  <a:t>3 » ;</a:t>
                </a:r>
              </a:p>
              <a:p>
                <a:pPr algn="just">
                  <a:buNone/>
                </a:pPr>
                <a:r>
                  <a:rPr lang="fr-FR" dirty="0" smtClean="0"/>
                  <a:t>Q :  «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fr-FR" baseline="30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fr-FR" dirty="0" smtClean="0"/>
                  <a:t> = 27 ».</a:t>
                </a:r>
              </a:p>
              <a:p>
                <a:pPr marL="514350" indent="-514350">
                  <a:buNone/>
                </a:pPr>
                <a:endParaRPr lang="fr-FR" dirty="0" smtClean="0"/>
              </a:p>
              <a:p>
                <a:pPr marL="514350" indent="-514350" algn="ctr">
                  <a:buNone/>
                </a:pPr>
                <a:r>
                  <a:rPr lang="fr-FR" b="1" dirty="0" smtClean="0"/>
                  <a:t>Q </a:t>
                </a:r>
                <a:r>
                  <a:rPr lang="fr-FR" b="1" dirty="0" smtClean="0">
                    <a:latin typeface="Symbol" pitchFamily="18" charset="2"/>
                    <a:ea typeface="OpenSymbol"/>
                    <a:sym typeface="Symbol"/>
                  </a:rPr>
                  <a:t></a:t>
                </a:r>
                <a:r>
                  <a:rPr lang="fr-FR" b="1" dirty="0" smtClean="0"/>
                  <a:t> P est-elle vraie ?</a:t>
                </a:r>
              </a:p>
              <a:p>
                <a:pPr algn="ctr">
                  <a:buNone/>
                </a:pPr>
                <a:endParaRPr lang="fr-FR" dirty="0" smtClean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276872"/>
                <a:ext cx="8640960" cy="3484984"/>
              </a:xfrm>
              <a:blipFill rotWithShape="0">
                <a:blip r:embed="rId2"/>
                <a:stretch>
                  <a:fillRect l="-1763" t="-2627" r="-1763" b="-38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re 1"/>
          <p:cNvSpPr txBox="1">
            <a:spLocks/>
          </p:cNvSpPr>
          <p:nvPr/>
        </p:nvSpPr>
        <p:spPr>
          <a:xfrm>
            <a:off x="0" y="692696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N°6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92696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N°7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4849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et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fr-FR" dirty="0" smtClean="0"/>
              <a:t> deux réels.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</a:t>
            </a:r>
            <a:r>
              <a:rPr lang="fr-FR" i="1" dirty="0" err="1" smtClean="0"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fr-FR" dirty="0" smtClean="0"/>
              <a:t> </a:t>
            </a:r>
            <a:r>
              <a:rPr lang="fr-FR" dirty="0" smtClean="0">
                <a:sym typeface="Nombre"/>
              </a:rPr>
              <a:t>= </a:t>
            </a:r>
            <a:r>
              <a:rPr lang="fr-FR" dirty="0" smtClean="0"/>
              <a:t>0 » ;</a:t>
            </a:r>
          </a:p>
          <a:p>
            <a:pPr algn="just">
              <a:buNone/>
            </a:pPr>
            <a:r>
              <a:rPr lang="fr-FR" dirty="0" smtClean="0"/>
              <a:t>Q :  «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/>
              <a:t> = 0 et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fr-FR" dirty="0" smtClean="0"/>
              <a:t> = 0 ».</a:t>
            </a:r>
          </a:p>
          <a:p>
            <a:pPr marL="514350" indent="-514350">
              <a:buNone/>
            </a:pPr>
            <a:endParaRPr lang="fr-FR" dirty="0" smtClean="0"/>
          </a:p>
          <a:p>
            <a:pPr marL="514350" indent="-514350" algn="ctr">
              <a:buNone/>
            </a:pPr>
            <a:r>
              <a:rPr lang="fr-FR" b="1" dirty="0" smtClean="0"/>
              <a:t>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Q est-elle vraie ?</a:t>
            </a:r>
          </a:p>
          <a:p>
            <a:pPr algn="ctr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440</Words>
  <Application>Microsoft Office PowerPoint</Application>
  <PresentationFormat>Affichage à l'écran (4:3)</PresentationFormat>
  <Paragraphs>143</Paragraphs>
  <Slides>24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7" baseType="lpstr">
      <vt:lpstr>Thème Office</vt:lpstr>
      <vt:lpstr>1_Thème Office</vt:lpstr>
      <vt:lpstr>Équation</vt:lpstr>
      <vt:lpstr>Série 2</vt:lpstr>
      <vt:lpstr>Oui ou Non ?</vt:lpstr>
      <vt:lpstr>N°1</vt:lpstr>
      <vt:lpstr>N°2</vt:lpstr>
      <vt:lpstr>N°3</vt:lpstr>
      <vt:lpstr>N°4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N°1</vt:lpstr>
      <vt:lpstr>N°2</vt:lpstr>
      <vt:lpstr>N°3</vt:lpstr>
      <vt:lpstr>N°4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LOGIQUE</dc:title>
  <dc:creator>BASTIDE Christine</dc:creator>
  <cp:lastModifiedBy>auderi</cp:lastModifiedBy>
  <cp:revision>77</cp:revision>
  <dcterms:created xsi:type="dcterms:W3CDTF">2014-04-12T08:02:15Z</dcterms:created>
  <dcterms:modified xsi:type="dcterms:W3CDTF">2016-07-06T12:38:28Z</dcterms:modified>
</cp:coreProperties>
</file>