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sldIdLst>
    <p:sldId id="358" r:id="rId2"/>
    <p:sldId id="257" r:id="rId3"/>
    <p:sldId id="337" r:id="rId4"/>
    <p:sldId id="397" r:id="rId5"/>
    <p:sldId id="394" r:id="rId6"/>
    <p:sldId id="413" r:id="rId7"/>
    <p:sldId id="395" r:id="rId8"/>
    <p:sldId id="399" r:id="rId9"/>
    <p:sldId id="393" r:id="rId10"/>
    <p:sldId id="391" r:id="rId11"/>
    <p:sldId id="414" r:id="rId12"/>
    <p:sldId id="415" r:id="rId13"/>
    <p:sldId id="285" r:id="rId14"/>
    <p:sldId id="428" r:id="rId15"/>
    <p:sldId id="427" r:id="rId16"/>
    <p:sldId id="418" r:id="rId17"/>
    <p:sldId id="416" r:id="rId18"/>
    <p:sldId id="420" r:id="rId19"/>
    <p:sldId id="421" r:id="rId20"/>
    <p:sldId id="422" r:id="rId21"/>
    <p:sldId id="423" r:id="rId22"/>
    <p:sldId id="429" r:id="rId23"/>
    <p:sldId id="430" r:id="rId24"/>
    <p:sldId id="426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00"/>
    <a:srgbClr val="6600FF"/>
    <a:srgbClr val="009900"/>
    <a:srgbClr val="7030A0"/>
    <a:srgbClr val="B4142B"/>
    <a:srgbClr val="D60093"/>
    <a:srgbClr val="9933FF"/>
    <a:srgbClr val="660066"/>
    <a:srgbClr val="FF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-828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55754C-E2FF-4274-BCFB-CE21D64FA077}" type="datetimeFigureOut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4A1CCD-C998-47B3-AB4B-AB4ECC53C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8012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FA876-A3B0-4717-8392-EED66599D890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94367-1951-46C8-8FEB-0522E33669E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B58294-646F-4F1A-9D83-170885FA32D9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D63-0016-4928-B46A-6B88792772A7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827B-4FF6-422E-BF88-B397CD58E9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054D-B0B9-4179-9B59-D4431A00B914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DD3-AE56-42F0-9D32-CFC79DEE9E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520DB-E0FD-4376-9F49-793053B20851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B05D-C0EF-43FF-9160-043A71AEB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07D-93F5-4691-B68B-98E639B2014E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671A-349B-4226-9285-AA9640C136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58C0-5F82-4C8B-A913-C9B02EBB6AC0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BC2D-6FF8-46B8-B464-468FA8E40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7744-47DB-41C4-AE3E-46F581B38AB7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3954-8100-4A72-BA85-6ACBB1BE40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82A2-1304-4FF0-AB07-9C60BA133F10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824C-62EB-4EB5-94D6-FFA3C60FE8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1E88-B3B2-4431-8DAF-4D3110E3C07E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2C22-D961-4E6A-9F6B-6ACFD89ACF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3048-D1D0-4190-A815-689BE401AF5B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CD3-7E62-48E9-9411-F902A06FD5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23-0EDF-47FA-B84C-2E3910A172E3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37AA-4617-45E4-8FB1-B90F1C315B5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D85-5AB3-421B-97B5-1EB29AC90362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E12B-DAE9-416B-A1D8-303C334612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09D1F-EB49-4B54-B49A-615250A204AF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AE273-FA65-4CE4-A628-4D3C076B0A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23528" y="1628775"/>
            <a:ext cx="846000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Méli-mélo</a:t>
            </a:r>
          </a:p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 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764704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Voici un triangle rectangle :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43711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Déterminer la</a:t>
            </a:r>
            <a:r>
              <a:rPr kumimoji="0" lang="fr-FR" sz="6000" b="0" i="0" u="none" strike="noStrike" kern="1200" cap="none" spc="0" normalizeH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valeur de </a:t>
            </a:r>
            <a:r>
              <a:rPr kumimoji="0" lang="fr-FR" sz="6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x.</a:t>
            </a:r>
            <a:endParaRPr kumimoji="0" lang="fr-FR" sz="6000" b="0" i="0" u="none" strike="noStrike" kern="1200" cap="none" spc="0" normalizeH="0" baseline="0" noProof="0" dirty="0" smtClean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2843511" y="2348880"/>
            <a:ext cx="3096641" cy="2525655"/>
            <a:chOff x="2843511" y="2708920"/>
            <a:chExt cx="3096641" cy="2525655"/>
          </a:xfrm>
        </p:grpSpPr>
        <p:grpSp>
          <p:nvGrpSpPr>
            <p:cNvPr id="14" name="Groupe 13"/>
            <p:cNvGrpSpPr/>
            <p:nvPr/>
          </p:nvGrpSpPr>
          <p:grpSpPr>
            <a:xfrm rot="8623199">
              <a:off x="2843511" y="3074335"/>
              <a:ext cx="2880000" cy="2160240"/>
              <a:chOff x="2627784" y="2420888"/>
              <a:chExt cx="2880000" cy="2160240"/>
            </a:xfrm>
          </p:grpSpPr>
          <p:sp>
            <p:nvSpPr>
              <p:cNvPr id="9" name="Triangle rectangle 8"/>
              <p:cNvSpPr/>
              <p:nvPr/>
            </p:nvSpPr>
            <p:spPr>
              <a:xfrm>
                <a:off x="2627784" y="2420888"/>
                <a:ext cx="2880000" cy="2160000"/>
              </a:xfrm>
              <a:prstGeom prst="rtTriangl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627784" y="4293096"/>
                <a:ext cx="288032" cy="28803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" name="ZoneTexte 10"/>
            <p:cNvSpPr txBox="1"/>
            <p:nvPr/>
          </p:nvSpPr>
          <p:spPr>
            <a:xfrm>
              <a:off x="5436870" y="2708920"/>
              <a:ext cx="5032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fr-FR" sz="4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275856" y="2721114"/>
              <a:ext cx="5032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i="1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4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211960" y="4089266"/>
              <a:ext cx="5032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fr-FR" sz="4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944216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Utiliser </a:t>
            </a:r>
            <a:r>
              <a:rPr lang="fr-FR" sz="6600" dirty="0" smtClean="0">
                <a:solidFill>
                  <a:srgbClr val="0048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les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intervalles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pour décrire l’ensemble des nombres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tels que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rgbClr val="0048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36512" y="458112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≥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 6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et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&gt; 2. 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Résoudre dans ℝ l’équation suivante :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789040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fr-FR" sz="66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² = 4</a:t>
            </a:r>
            <a:r>
              <a:rPr lang="fr-FR" sz="66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656184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Dans ℝ, l’équation</a:t>
            </a:r>
          </a:p>
          <a:p>
            <a:pPr algn="ctr">
              <a:defRPr/>
            </a:pP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6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 + 5 = 5</a:t>
            </a:r>
            <a:r>
              <a:rPr lang="fr-FR" sz="6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 – 7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86104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admet une solution : 6.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944216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000" noProof="0" dirty="0"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’ensemble 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nombres </a:t>
            </a:r>
            <a:r>
              <a:rPr kumimoji="0" lang="fr-FR" sz="6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tels </a:t>
            </a:r>
            <a:r>
              <a:rPr kumimoji="0" lang="fr-FR" sz="6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que</a:t>
            </a:r>
          </a:p>
          <a:p>
            <a:pPr lvl="0" algn="ctr">
              <a:defRPr/>
            </a:pPr>
            <a:r>
              <a:rPr kumimoji="0" lang="fr-FR" sz="6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kumimoji="0" lang="fr-FR" sz="6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r>
              <a:rPr lang="fr-FR" sz="6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 &gt; 1 ou </a:t>
            </a:r>
            <a:r>
              <a:rPr lang="fr-FR" sz="6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000" dirty="0" smtClean="0">
                <a:latin typeface="Times New Roman"/>
                <a:cs typeface="Times New Roman"/>
              </a:rPr>
              <a:t>≤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 –1 », 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54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36512" y="422108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]– </a:t>
            </a:r>
            <a:r>
              <a:rPr lang="fr-FR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</a:t>
            </a:r>
            <a:r>
              <a:rPr lang="fr-FR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; –1] </a:t>
            </a:r>
            <a:r>
              <a:rPr lang="fr-FR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 ]1 ; + [</a:t>
            </a:r>
            <a:endParaRPr lang="fr-FR" sz="8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-36512" y="1152128"/>
            <a:ext cx="9324528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²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–3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 +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22108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000" dirty="0" smtClean="0">
                <a:solidFill>
                  <a:srgbClr val="00808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’image</a:t>
            </a:r>
            <a:r>
              <a:rPr kumimoji="0" lang="fr-FR" sz="6000" b="0" i="0" u="none" strike="noStrike" kern="1200" cap="none" spc="0" normalizeH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 –1 est </a:t>
            </a:r>
            <a:r>
              <a:rPr kumimoji="0" lang="fr-FR" sz="6000" b="0" i="1" u="none" strike="noStrike" kern="1200" cap="none" spc="0" normalizeH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000" b="0" u="none" strike="noStrike" kern="1200" cap="none" spc="0" normalizeH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(–1) = </a:t>
            </a:r>
            <a:r>
              <a:rPr lang="fr-FR" sz="6000" smtClean="0">
                <a:solidFill>
                  <a:srgbClr val="00808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9</a:t>
            </a:r>
            <a:r>
              <a:rPr kumimoji="0" lang="fr-FR" sz="6000" b="0" i="1" u="none" strike="noStrike" kern="1200" cap="none" spc="0" normalizeH="0" baseline="0" noProof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000" b="0" i="1" u="none" strike="noStrike" kern="1200" cap="none" spc="0" normalizeH="0" baseline="0" noProof="0" dirty="0" smtClean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656184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Dans ℝ, l’équation</a:t>
            </a:r>
          </a:p>
          <a:p>
            <a:pPr algn="ctr">
              <a:defRPr/>
            </a:pPr>
            <a:r>
              <a:rPr lang="fr-FR" sz="6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² + 4² = 5²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86104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6600" dirty="0" smtClean="0">
                <a:solidFill>
                  <a:srgbClr val="0099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admet deux solutions :</a:t>
            </a:r>
          </a:p>
          <a:p>
            <a:pPr algn="ctr">
              <a:defRPr/>
            </a:pPr>
            <a:r>
              <a:rPr lang="fr-FR" sz="6600" dirty="0" smtClean="0">
                <a:solidFill>
                  <a:srgbClr val="0099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 et –3.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07707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 est</a:t>
            </a:r>
            <a:r>
              <a:rPr kumimoji="0" lang="fr-FR" sz="6000" b="0" i="0" u="none" strike="noStrike" kern="1200" cap="none" spc="0" normalizeH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bien 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 antécédent de 0 car</a:t>
            </a:r>
            <a:r>
              <a:rPr kumimoji="0" lang="fr-FR" sz="6000" b="0" i="0" u="none" strike="noStrike" kern="1200" cap="none" spc="0" normalizeH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000" b="0" i="1" u="none" strike="noStrike" kern="1200" cap="none" spc="0" normalizeH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000" b="0" u="none" strike="noStrike" kern="1200" cap="none" spc="0" normalizeH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(3) = 0.</a:t>
            </a:r>
            <a:endParaRPr kumimoji="0" lang="fr-FR" sz="6000" b="0" i="0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</a:t>
            </a:r>
            <a:r>
              <a:rPr lang="fr-FR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²</a:t>
            </a:r>
            <a:r>
              <a:rPr lang="fr-FR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 4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 – 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3407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VRAI ou FAUX ?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009650" y="3068638"/>
          <a:ext cx="6926263" cy="233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78" name="Équation" r:id="rId4" imgW="1091726" imgH="368140" progId="Equation.3">
                  <p:embed/>
                </p:oleObj>
              </mc:Choice>
              <mc:Fallback>
                <p:oleObj name="Équation" r:id="rId4" imgW="1091726" imgH="3681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650" y="3068638"/>
                        <a:ext cx="6926263" cy="2335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roix 7"/>
          <p:cNvSpPr/>
          <p:nvPr/>
        </p:nvSpPr>
        <p:spPr>
          <a:xfrm rot="2679104">
            <a:off x="1811915" y="1244762"/>
            <a:ext cx="1628088" cy="1635889"/>
          </a:xfrm>
          <a:prstGeom prst="plus">
            <a:avLst>
              <a:gd name="adj" fmla="val 471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Bouée 8"/>
          <p:cNvSpPr/>
          <p:nvPr/>
        </p:nvSpPr>
        <p:spPr>
          <a:xfrm>
            <a:off x="4572000" y="1412776"/>
            <a:ext cx="2664296" cy="1368152"/>
          </a:xfrm>
          <a:prstGeom prst="donut">
            <a:avLst>
              <a:gd name="adj" fmla="val 80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9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R</a:t>
            </a:r>
            <a:r>
              <a:rPr lang="fr-FR" sz="9600" dirty="0" smtClean="0">
                <a:solidFill>
                  <a:srgbClr val="C008AA"/>
                </a:solidFill>
                <a:latin typeface="Georgia" pitchFamily="18" charset="0"/>
                <a:cs typeface="Arial" pitchFamily="34" charset="0"/>
              </a:rPr>
              <a:t>é</a:t>
            </a:r>
            <a:r>
              <a:rPr lang="fr-FR" sz="9600" dirty="0" smtClean="0">
                <a:solidFill>
                  <a:srgbClr val="00B050"/>
                </a:solidFill>
                <a:latin typeface="Georgia" pitchFamily="18" charset="0"/>
                <a:cs typeface="Arial" pitchFamily="34" charset="0"/>
              </a:rPr>
              <a:t>p</a:t>
            </a:r>
            <a:r>
              <a:rPr lang="fr-FR" sz="9600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o</a:t>
            </a:r>
            <a:r>
              <a:rPr lang="fr-FR" sz="9600" dirty="0" smtClean="0">
                <a:solidFill>
                  <a:srgbClr val="CC9900"/>
                </a:solidFill>
                <a:latin typeface="Georgia" pitchFamily="18" charset="0"/>
                <a:cs typeface="Arial" pitchFamily="34" charset="0"/>
              </a:rPr>
              <a:t>n</a:t>
            </a:r>
            <a:r>
              <a:rPr lang="fr-FR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Arial" pitchFamily="34" charset="0"/>
              </a:rPr>
              <a:t>d</a:t>
            </a:r>
            <a:r>
              <a:rPr lang="fr-FR" sz="9600" dirty="0" smtClean="0">
                <a:solidFill>
                  <a:srgbClr val="660066"/>
                </a:solidFill>
                <a:latin typeface="Georgia" pitchFamily="18" charset="0"/>
                <a:cs typeface="Arial" pitchFamily="34" charset="0"/>
              </a:rPr>
              <a:t>r</a:t>
            </a:r>
            <a:r>
              <a:rPr lang="fr-FR" sz="9600" dirty="0" smtClean="0">
                <a:solidFill>
                  <a:srgbClr val="008000"/>
                </a:solidFill>
                <a:latin typeface="Georgia" pitchFamily="18" charset="0"/>
                <a:cs typeface="Arial" pitchFamily="34" charset="0"/>
              </a:rPr>
              <a:t>e </a:t>
            </a:r>
            <a:r>
              <a:rPr lang="fr-FR" sz="9600" dirty="0" smtClean="0">
                <a:solidFill>
                  <a:srgbClr val="FFC000"/>
                </a:solidFill>
                <a:latin typeface="Georgia" pitchFamily="18" charset="0"/>
                <a:cs typeface="Arial" pitchFamily="34" charset="0"/>
              </a:rPr>
              <a:t>a</a:t>
            </a:r>
            <a:r>
              <a:rPr lang="fr-FR" sz="9600" dirty="0" smtClean="0">
                <a:solidFill>
                  <a:srgbClr val="B4142B"/>
                </a:solidFill>
                <a:latin typeface="Georgia" pitchFamily="18" charset="0"/>
                <a:cs typeface="Arial" pitchFamily="34" charset="0"/>
              </a:rPr>
              <a:t>u</a:t>
            </a:r>
            <a:r>
              <a:rPr lang="fr-FR" sz="9600" dirty="0" smtClean="0">
                <a:solidFill>
                  <a:srgbClr val="00FFFF"/>
                </a:solidFill>
                <a:latin typeface="Georgia" pitchFamily="18" charset="0"/>
                <a:cs typeface="Arial" pitchFamily="34" charset="0"/>
              </a:rPr>
              <a:t>x</a:t>
            </a:r>
            <a:r>
              <a:rPr lang="fr-FR" sz="9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9600" dirty="0" smtClean="0">
                <a:solidFill>
                  <a:srgbClr val="FF6699"/>
                </a:solidFill>
                <a:latin typeface="Georgia" pitchFamily="18" charset="0"/>
                <a:cs typeface="Arial" pitchFamily="34" charset="0"/>
              </a:rPr>
              <a:t>q</a:t>
            </a:r>
            <a:r>
              <a:rPr lang="fr-FR" sz="9600" dirty="0" smtClean="0">
                <a:solidFill>
                  <a:srgbClr val="008080"/>
                </a:solidFill>
                <a:latin typeface="Georgia" pitchFamily="18" charset="0"/>
                <a:cs typeface="Arial" pitchFamily="34" charset="0"/>
              </a:rPr>
              <a:t>u</a:t>
            </a:r>
            <a:r>
              <a:rPr lang="fr-FR" sz="9600" dirty="0" smtClean="0">
                <a:solidFill>
                  <a:srgbClr val="A50021"/>
                </a:solidFill>
                <a:latin typeface="Georgia" pitchFamily="18" charset="0"/>
                <a:cs typeface="Arial" pitchFamily="34" charset="0"/>
              </a:rPr>
              <a:t>e</a:t>
            </a:r>
            <a:r>
              <a:rPr lang="fr-FR" sz="9600" dirty="0" smtClean="0">
                <a:solidFill>
                  <a:srgbClr val="808000"/>
                </a:solidFill>
                <a:latin typeface="Georgia" pitchFamily="18" charset="0"/>
                <a:cs typeface="Arial" pitchFamily="34" charset="0"/>
              </a:rPr>
              <a:t>s</a:t>
            </a:r>
            <a:r>
              <a:rPr lang="fr-FR" sz="9600" dirty="0" smtClean="0">
                <a:solidFill>
                  <a:srgbClr val="000099"/>
                </a:solidFill>
                <a:latin typeface="Georgia" pitchFamily="18" charset="0"/>
                <a:cs typeface="Arial" pitchFamily="34" charset="0"/>
              </a:rPr>
              <a:t>t</a:t>
            </a:r>
            <a:r>
              <a:rPr lang="fr-FR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Arial" pitchFamily="34" charset="0"/>
              </a:rPr>
              <a:t>i</a:t>
            </a:r>
            <a:r>
              <a:rPr lang="fr-FR" sz="9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Georgia" pitchFamily="18" charset="0"/>
                <a:cs typeface="Arial" pitchFamily="34" charset="0"/>
              </a:rPr>
              <a:t>o</a:t>
            </a:r>
            <a:r>
              <a:rPr lang="fr-FR" sz="9600" dirty="0" smtClean="0">
                <a:solidFill>
                  <a:srgbClr val="663300"/>
                </a:solidFill>
                <a:latin typeface="Georgia" pitchFamily="18" charset="0"/>
                <a:cs typeface="Arial" pitchFamily="34" charset="0"/>
              </a:rPr>
              <a:t>n</a:t>
            </a:r>
            <a:r>
              <a:rPr lang="fr-FR" sz="96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rial" pitchFamily="34" charset="0"/>
              </a:rPr>
              <a:t>s</a:t>
            </a:r>
            <a:r>
              <a:rPr lang="fr-FR" sz="9600" dirty="0" smtClean="0">
                <a:latin typeface="Georgia" pitchFamily="18" charset="0"/>
                <a:cs typeface="Arial" pitchFamily="34" charset="0"/>
              </a:rPr>
              <a:t>.</a:t>
            </a:r>
            <a:endParaRPr lang="fr-FR" sz="9600" dirty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54868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Voici un résultat donné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 une calculatrice : </a:t>
            </a:r>
            <a:endParaRPr kumimoji="0" lang="fr-F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58112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5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valeur arrondie </a:t>
            </a:r>
            <a:r>
              <a:rPr lang="fr-FR" sz="5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à l’unité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ce nombre est 4.</a:t>
            </a:r>
            <a:endParaRPr kumimoji="0" lang="fr-FR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 t="66983" b="9375"/>
          <a:stretch>
            <a:fillRect/>
          </a:stretch>
        </p:blipFill>
        <p:spPr bwMode="auto">
          <a:xfrm>
            <a:off x="539552" y="2852936"/>
            <a:ext cx="808897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764704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Voici un triangle rectangle :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58112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 valeur de </a:t>
            </a:r>
            <a:r>
              <a:rPr kumimoji="0" lang="fr-FR" sz="6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 </a:t>
            </a:r>
            <a:r>
              <a:rPr kumimoji="0" lang="fr-FR" sz="6000" b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</a:t>
            </a:r>
            <a:r>
              <a:rPr kumimoji="0" lang="fr-FR" sz="6000" b="0" u="none" strike="noStrike" kern="1200" cap="none" spc="0" normalizeH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4</a:t>
            </a:r>
            <a:r>
              <a:rPr kumimoji="0" lang="fr-FR" sz="6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000" b="0" i="0" u="none" strike="noStrike" kern="1200" cap="none" spc="0" normalizeH="0" baseline="0" noProof="0" dirty="0" smtClean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2" name="Groupe 14"/>
          <p:cNvGrpSpPr/>
          <p:nvPr/>
        </p:nvGrpSpPr>
        <p:grpSpPr>
          <a:xfrm>
            <a:off x="2843511" y="2348880"/>
            <a:ext cx="3096641" cy="2525655"/>
            <a:chOff x="2843511" y="2708920"/>
            <a:chExt cx="3096641" cy="2525655"/>
          </a:xfrm>
        </p:grpSpPr>
        <p:grpSp>
          <p:nvGrpSpPr>
            <p:cNvPr id="3" name="Groupe 13"/>
            <p:cNvGrpSpPr/>
            <p:nvPr/>
          </p:nvGrpSpPr>
          <p:grpSpPr>
            <a:xfrm rot="8623199">
              <a:off x="2843511" y="3074335"/>
              <a:ext cx="2880000" cy="2160240"/>
              <a:chOff x="2627784" y="2420888"/>
              <a:chExt cx="2880000" cy="2160240"/>
            </a:xfrm>
          </p:grpSpPr>
          <p:sp>
            <p:nvSpPr>
              <p:cNvPr id="9" name="Triangle rectangle 8"/>
              <p:cNvSpPr/>
              <p:nvPr/>
            </p:nvSpPr>
            <p:spPr>
              <a:xfrm>
                <a:off x="2627784" y="2420888"/>
                <a:ext cx="2880000" cy="2160000"/>
              </a:xfrm>
              <a:prstGeom prst="rtTriangl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627784" y="4293096"/>
                <a:ext cx="288032" cy="28803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" name="ZoneTexte 10"/>
            <p:cNvSpPr txBox="1"/>
            <p:nvPr/>
          </p:nvSpPr>
          <p:spPr>
            <a:xfrm>
              <a:off x="5436870" y="2708920"/>
              <a:ext cx="5032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fr-FR" sz="4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275856" y="2721114"/>
              <a:ext cx="5032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i="1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4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211960" y="4089266"/>
              <a:ext cx="5032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fr-FR" sz="4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944216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000" noProof="0" dirty="0"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’ensemble 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nombres </a:t>
            </a:r>
            <a:r>
              <a:rPr kumimoji="0" lang="fr-FR" sz="6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endParaRPr lang="fr-FR" sz="60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defRPr/>
            </a:pPr>
            <a:r>
              <a:rPr kumimoji="0" lang="fr-FR" sz="6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tels </a:t>
            </a:r>
            <a:r>
              <a:rPr kumimoji="0" lang="fr-FR" sz="6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que </a:t>
            </a:r>
          </a:p>
          <a:p>
            <a:pPr algn="ctr">
              <a:defRPr/>
            </a:pPr>
            <a:r>
              <a:rPr kumimoji="0" lang="fr-FR" sz="6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 </a:t>
            </a:r>
            <a:r>
              <a:rPr lang="fr-FR" sz="6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000" dirty="0" smtClean="0">
                <a:latin typeface="Times New Roman"/>
                <a:cs typeface="Times New Roman"/>
              </a:rPr>
              <a:t>≥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 6 et </a:t>
            </a:r>
            <a:r>
              <a:rPr lang="fr-FR" sz="6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 &gt; 2 », 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6000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54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36512" y="422108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8000" dirty="0" smtClean="0">
                <a:solidFill>
                  <a:srgbClr val="004800"/>
                </a:solidFill>
                <a:latin typeface="Times New Roman" pitchFamily="18" charset="0"/>
                <a:ea typeface="+mj-ea"/>
                <a:cs typeface="Times New Roman" pitchFamily="18" charset="0"/>
                <a:sym typeface="Symbol"/>
              </a:rPr>
              <a:t>[6 ; + [</a:t>
            </a:r>
            <a:endParaRPr lang="fr-FR" sz="8000" dirty="0" smtClean="0">
              <a:solidFill>
                <a:srgbClr val="0048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656184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Dans ℝ, l’équation</a:t>
            </a:r>
          </a:p>
          <a:p>
            <a:pPr algn="ctr">
              <a:defRPr/>
            </a:pP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6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cs typeface="Times New Roman" pitchFamily="18" charset="0"/>
              </a:rPr>
              <a:t>² = 4</a:t>
            </a:r>
            <a:r>
              <a:rPr lang="fr-FR" sz="6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fr-FR" sz="6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86104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6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admet deux solutions :  </a:t>
            </a:r>
          </a:p>
          <a:p>
            <a:pPr algn="ctr">
              <a:defRPr/>
            </a:pPr>
            <a:r>
              <a:rPr lang="fr-FR" sz="6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0 et 2.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Résoudre dans ℝ l’équation suivante :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789040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fr-FR" sz="66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 + 5 = 5</a:t>
            </a:r>
            <a:r>
              <a:rPr lang="fr-FR" sz="66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 – 7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944216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Utiliser </a:t>
            </a:r>
            <a:r>
              <a:rPr lang="fr-FR" sz="66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les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intervalles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pour décrire l’ensemble des nombres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tels que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36512" y="458112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&gt; 1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ou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≤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–1 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-36512" y="1152128"/>
            <a:ext cx="9324528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²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–3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 + 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22108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Calculer l’image</a:t>
            </a:r>
            <a:r>
              <a:rPr kumimoji="0" lang="fr-FR" sz="6600" b="0" i="0" u="none" strike="noStrike" kern="1200" cap="none" spc="0" normalizeH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 –1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Résoudre dans ℝ l’équation suivante :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3789040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66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6600" dirty="0" smtClean="0">
                <a:latin typeface="Times New Roman" pitchFamily="18" charset="0"/>
                <a:ea typeface="+mj-ea"/>
                <a:cs typeface="Times New Roman" pitchFamily="18" charset="0"/>
              </a:rPr>
              <a:t>² + 4² = 5²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07707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 est-il un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antécédent de 0 ? 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</a:t>
            </a:r>
            <a:r>
              <a:rPr lang="fr-FR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²</a:t>
            </a:r>
            <a:r>
              <a:rPr lang="fr-FR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 4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 – </a:t>
            </a:r>
            <a:r>
              <a:rPr kumimoji="0" lang="fr-FR" sz="6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</a:t>
            </a:r>
            <a:r>
              <a:rPr kumimoji="0" lang="fr-FR" sz="6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3407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VRAI ou FAUX ?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009650" y="3068638"/>
          <a:ext cx="6926263" cy="233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Équation" r:id="rId4" imgW="1091726" imgH="368140" progId="Equation.3">
                  <p:embed/>
                </p:oleObj>
              </mc:Choice>
              <mc:Fallback>
                <p:oleObj name="Équation" r:id="rId4" imgW="1091726" imgH="3681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650" y="3068638"/>
                        <a:ext cx="6926263" cy="2335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54868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Voici un résultat donné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 une calculatrice : </a:t>
            </a:r>
            <a:endParaRPr kumimoji="0" lang="fr-F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58112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Donner la valeur arrondie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5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à l’unité </a:t>
            </a:r>
            <a:r>
              <a:rPr kumimoji="0" lang="fr-FR" sz="5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ce nombre.</a:t>
            </a:r>
            <a:endParaRPr kumimoji="0" lang="fr-FR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 t="66983" b="9375"/>
          <a:stretch>
            <a:fillRect/>
          </a:stretch>
        </p:blipFill>
        <p:spPr bwMode="auto">
          <a:xfrm>
            <a:off x="539552" y="2852936"/>
            <a:ext cx="808897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1011</TotalTime>
  <Words>399</Words>
  <Application>Microsoft Office PowerPoint</Application>
  <PresentationFormat>Affichage à l'écran (4:3)</PresentationFormat>
  <Paragraphs>115</Paragraphs>
  <Slides>24</Slides>
  <Notes>24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6" baseType="lpstr">
      <vt:lpstr>Thème Office</vt:lpstr>
      <vt:lpstr>Équation</vt:lpstr>
      <vt:lpstr>Présentation PowerPoint</vt:lpstr>
      <vt:lpstr>Répondre aux questions.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269</cp:revision>
  <dcterms:created xsi:type="dcterms:W3CDTF">2008-11-15T15:38:50Z</dcterms:created>
  <dcterms:modified xsi:type="dcterms:W3CDTF">2016-06-08T20:43:06Z</dcterms:modified>
</cp:coreProperties>
</file>