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81" r:id="rId4"/>
    <p:sldId id="260" r:id="rId5"/>
    <p:sldId id="261" r:id="rId6"/>
    <p:sldId id="262" r:id="rId7"/>
    <p:sldId id="263" r:id="rId8"/>
    <p:sldId id="264" r:id="rId9"/>
    <p:sldId id="266" r:id="rId10"/>
    <p:sldId id="284" r:id="rId11"/>
    <p:sldId id="285" r:id="rId12"/>
    <p:sldId id="268" r:id="rId13"/>
    <p:sldId id="270" r:id="rId14"/>
    <p:sldId id="283" r:id="rId15"/>
    <p:sldId id="271" r:id="rId16"/>
    <p:sldId id="272" r:id="rId17"/>
    <p:sldId id="273" r:id="rId18"/>
    <p:sldId id="274" r:id="rId19"/>
    <p:sldId id="288" r:id="rId20"/>
    <p:sldId id="277" r:id="rId21"/>
    <p:sldId id="286" r:id="rId22"/>
    <p:sldId id="287" r:id="rId23"/>
    <p:sldId id="279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15A75-12FE-4E97-B5F9-B077EAC61995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18D01-100E-4802-911E-EECE262A5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627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2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6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81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9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02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67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42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63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37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67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62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CEB4B-369D-46C3-8645-97F54C2B7271}" type="datetimeFigureOut">
              <a:rPr lang="fr-FR" smtClean="0"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8FD78-5079-4285-9F20-7A011AB55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77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6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Calcul </a:t>
            </a:r>
            <a:r>
              <a:rPr lang="fr-FR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mental et automatismes – IREM de Clermont-Ferrand</a:t>
            </a:r>
          </a:p>
          <a:p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2880320"/>
          </a:xfrm>
          <a:prstGeom prst="round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defRPr/>
            </a:pP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Méli-mélo</a:t>
            </a:r>
            <a:r>
              <a:rPr lang="fr-FR" sz="6000" b="1" cap="small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fr-FR" sz="6000" b="1" cap="small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000" b="1" cap="small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1</a:t>
            </a:r>
            <a:b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Géométrie plane</a:t>
            </a:r>
            <a:endParaRPr lang="fr-FR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2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1259632" y="260648"/>
            <a:ext cx="64807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N°9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755576" y="1268760"/>
                <a:ext cx="770485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>
                    <a:latin typeface="Cambria" panose="02040503050406030204" pitchFamily="18" charset="0"/>
                  </a:rPr>
                  <a:t>Sur la figure ci-dessous, B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3200" dirty="0">
                    <a:latin typeface="Cambria" panose="02040503050406030204" pitchFamily="18" charset="0"/>
                  </a:rPr>
                  <a:t>[AC], D</a:t>
                </a:r>
                <a:r>
                  <a:rPr lang="fr-FR" sz="32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fr-FR" sz="3200" dirty="0">
                    <a:latin typeface="Cambria" panose="02040503050406030204" pitchFamily="18" charset="0"/>
                  </a:rPr>
                  <a:t> [AE], (BD)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  <a:ea typeface="Cambria Math"/>
                      </a:rPr>
                      <m:t>∕∕</m:t>
                    </m:r>
                  </m:oMath>
                </a14:m>
                <a:r>
                  <a:rPr lang="fr-FR" sz="3200" dirty="0">
                    <a:latin typeface="Cambria" panose="02040503050406030204" pitchFamily="18" charset="0"/>
                  </a:rPr>
                  <a:t>(CE).</a:t>
                </a:r>
                <a:endParaRPr lang="fr-FR" sz="3200" dirty="0"/>
              </a:p>
              <a:p>
                <a:pPr algn="ctr"/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268760"/>
                <a:ext cx="7704856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1028" t="-5814" r="-19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40647"/>
            <a:ext cx="2764526" cy="434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Connecteur droit avec flèche 21"/>
          <p:cNvCxnSpPr/>
          <p:nvPr/>
        </p:nvCxnSpPr>
        <p:spPr>
          <a:xfrm flipH="1">
            <a:off x="590395" y="2172811"/>
            <a:ext cx="2013868" cy="3795673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187624" y="3775289"/>
            <a:ext cx="648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5</a:t>
            </a:r>
            <a:endParaRPr lang="fr-FR" sz="2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799824" y="5692606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2,5</a:t>
            </a:r>
            <a:endParaRPr lang="fr-FR" sz="2200" dirty="0"/>
          </a:p>
        </p:txBody>
      </p:sp>
      <p:sp>
        <p:nvSpPr>
          <p:cNvPr id="3" name="Explosion 1 2"/>
          <p:cNvSpPr/>
          <p:nvPr/>
        </p:nvSpPr>
        <p:spPr>
          <a:xfrm>
            <a:off x="4283968" y="2838420"/>
            <a:ext cx="4608512" cy="2750820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latin typeface="Cambria" panose="02040503050406030204" pitchFamily="18" charset="0"/>
              </a:rPr>
              <a:t>Calculer la longueur BD.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745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23" grpId="0"/>
      <p:bldP spid="30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1259632" y="260648"/>
            <a:ext cx="64807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683568" y="1139260"/>
                <a:ext cx="769804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Sur la figure ci-dessous, B </a:t>
                </a:r>
                <a14:m>
                  <m:oMath xmlns:m="http://schemas.openxmlformats.org/officeDocument/2006/math">
                    <m:r>
                      <a:rPr lang="fr-FR" sz="3200" i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3200" dirty="0" smtClean="0">
                    <a:latin typeface="Cambria" panose="02040503050406030204" pitchFamily="18" charset="0"/>
                  </a:rPr>
                  <a:t>[AC], D</a:t>
                </a:r>
                <a:r>
                  <a:rPr lang="fr-FR" sz="32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fr-FR" sz="3200" dirty="0" smtClean="0">
                    <a:latin typeface="Cambria" panose="02040503050406030204" pitchFamily="18" charset="0"/>
                  </a:rPr>
                  <a:t> [AE], (BD) </a:t>
                </a:r>
                <a14:m>
                  <m:oMath xmlns:m="http://schemas.openxmlformats.org/officeDocument/2006/math">
                    <m:r>
                      <a:rPr lang="fr-FR" sz="3200" i="1" smtClean="0">
                        <a:latin typeface="Cambria Math"/>
                        <a:ea typeface="Cambria Math"/>
                      </a:rPr>
                      <m:t>∕∕</m:t>
                    </m:r>
                  </m:oMath>
                </a14:m>
                <a:r>
                  <a:rPr lang="fr-FR" sz="3200" dirty="0" smtClean="0">
                    <a:latin typeface="Cambria" panose="02040503050406030204" pitchFamily="18" charset="0"/>
                  </a:rPr>
                  <a:t>(CE).</a:t>
                </a:r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139260"/>
                <a:ext cx="7698048" cy="1077218"/>
              </a:xfrm>
              <a:prstGeom prst="rect">
                <a:avLst/>
              </a:prstGeom>
              <a:blipFill rotWithShape="1">
                <a:blip r:embed="rId2"/>
                <a:stretch>
                  <a:fillRect l="-950" t="-8475" r="-2138" b="-163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23309"/>
            <a:ext cx="2631993" cy="439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xplosion 1 5"/>
          <p:cNvSpPr/>
          <p:nvPr/>
        </p:nvSpPr>
        <p:spPr>
          <a:xfrm>
            <a:off x="4067944" y="2647405"/>
            <a:ext cx="4608512" cy="2750820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latin typeface="Cambria" panose="02040503050406030204" pitchFamily="18" charset="0"/>
              </a:rPr>
              <a:t>Calculer la longueur CE.</a:t>
            </a:r>
          </a:p>
        </p:txBody>
      </p:sp>
    </p:spTree>
    <p:extLst>
      <p:ext uri="{BB962C8B-B14F-4D97-AF65-F5344CB8AC3E}">
        <p14:creationId xmlns:p14="http://schemas.microsoft.com/office/powerpoint/2010/main" val="69994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319015"/>
            <a:ext cx="9144000" cy="1470025"/>
          </a:xfrm>
        </p:spPr>
        <p:txBody>
          <a:bodyPr>
            <a:normAutofit/>
          </a:bodyPr>
          <a:lstStyle/>
          <a:p>
            <a:r>
              <a:rPr lang="fr-FR" sz="8000" b="1" cap="small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90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8579" y="880484"/>
            <a:ext cx="9144000" cy="1008112"/>
          </a:xfrm>
        </p:spPr>
        <p:txBody>
          <a:bodyPr>
            <a:normAutofit/>
          </a:bodyPr>
          <a:lstStyle/>
          <a:p>
            <a:r>
              <a:rPr lang="fr-FR" sz="2200" dirty="0" smtClean="0">
                <a:latin typeface="Cambria" panose="02040503050406030204" pitchFamily="18" charset="0"/>
              </a:rPr>
              <a:t>Sur la figure ci-dessous, B et D sont deux points du cercle de diamètre [AC].</a:t>
            </a:r>
            <a:endParaRPr lang="fr-FR" sz="2200" dirty="0">
              <a:latin typeface="Cambria" panose="02040503050406030204" pitchFamily="18" charset="0"/>
            </a:endParaRPr>
          </a:p>
        </p:txBody>
      </p:sp>
      <p:pic>
        <p:nvPicPr>
          <p:cNvPr id="7" name="Image 6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21" y="3333736"/>
            <a:ext cx="57158" cy="190527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403648" y="260648"/>
            <a:ext cx="626469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742678" y="1631569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latin typeface="Cambria" panose="02040503050406030204" pitchFamily="18" charset="0"/>
              </a:rPr>
              <a:t>Calculer la longueur AC</a:t>
            </a:r>
            <a:r>
              <a:rPr lang="fr-FR" sz="2400" b="1" dirty="0" smtClean="0">
                <a:latin typeface="Cambria" panose="02040503050406030204" pitchFamily="18" charset="0"/>
              </a:rPr>
              <a:t>.</a:t>
            </a:r>
            <a:endParaRPr lang="fr-FR" sz="2400" b="1" dirty="0">
              <a:latin typeface="Cambria" panose="02040503050406030204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772281" y="2235619"/>
            <a:ext cx="45336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Le triangle ABC étant inscrit dans le cercle de diamètre [AC], il est  rectangle en B.</a:t>
            </a:r>
            <a:endParaRPr lang="fr-FR" sz="22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772281" y="3428999"/>
                <a:ext cx="525793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En appliquant le théorème de Pythagore dans le triangle ABC rectangle en B, on obtient 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AC</m:t>
                    </m:r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²=</m:t>
                    </m:r>
                    <m:r>
                      <m:rPr>
                        <m:sty m:val="p"/>
                      </m:rP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AB</m:t>
                    </m:r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²+</m:t>
                    </m:r>
                    <m:r>
                      <m:rPr>
                        <m:sty m:val="p"/>
                      </m:rP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BC</m:t>
                    </m:r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²=3²+4²=</m:t>
                    </m:r>
                  </m:oMath>
                </a14:m>
                <a:r>
                  <a:rPr lang="fr-FR" sz="2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25</a:t>
                </a:r>
                <a:endParaRPr lang="fr-FR" sz="2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281" y="3428999"/>
                <a:ext cx="5257938" cy="1446550"/>
              </a:xfrm>
              <a:prstGeom prst="rect">
                <a:avLst/>
              </a:prstGeom>
              <a:blipFill rotWithShape="1">
                <a:blip r:embed="rId3"/>
                <a:stretch>
                  <a:fillRect l="-1508" t="-2101" b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779912" y="4993123"/>
                <a:ext cx="3690688" cy="636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D’où  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𝐀𝐂</m:t>
                    </m:r>
                    <m:r>
                      <a:rPr lang="fr-FR" sz="32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3200" b="1" i="1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32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fr-FR" sz="32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</m:t>
                    </m:r>
                    <m:r>
                      <a:rPr lang="fr-FR" sz="32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𝟓</m:t>
                    </m:r>
                  </m:oMath>
                </a14:m>
                <a:endParaRPr lang="fr-FR" sz="3200" b="1" dirty="0">
                  <a:solidFill>
                    <a:srgbClr val="0070C0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993123"/>
                <a:ext cx="3690688" cy="636200"/>
              </a:xfrm>
              <a:prstGeom prst="rect">
                <a:avLst/>
              </a:prstGeom>
              <a:blipFill rotWithShape="1">
                <a:blip r:embed="rId4"/>
                <a:stretch>
                  <a:fillRect l="-1983" b="-13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7995"/>
            <a:ext cx="3422692" cy="3382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1111779" y="2288092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3</a:t>
            </a:r>
            <a:endParaRPr lang="fr-FR" sz="2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466239" y="2888257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4</a:t>
            </a:r>
            <a:endParaRPr lang="fr-FR" sz="2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80784" y="3274973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2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2617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0" grpId="0"/>
      <p:bldP spid="3" grpId="0"/>
      <p:bldP spid="4" grpId="0"/>
      <p:bldP spid="5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8579" y="880484"/>
            <a:ext cx="9144000" cy="1008112"/>
          </a:xfrm>
        </p:spPr>
        <p:txBody>
          <a:bodyPr>
            <a:normAutofit/>
          </a:bodyPr>
          <a:lstStyle/>
          <a:p>
            <a:r>
              <a:rPr lang="fr-FR" sz="2200" dirty="0" smtClean="0">
                <a:latin typeface="Cambria" panose="02040503050406030204" pitchFamily="18" charset="0"/>
              </a:rPr>
              <a:t>Sur la figure ci-dessous, B et D sont deux points du cercle de diamètre [AC].</a:t>
            </a:r>
            <a:endParaRPr lang="fr-FR" sz="2200" dirty="0">
              <a:latin typeface="Cambria" panose="02040503050406030204" pitchFamily="18" charset="0"/>
            </a:endParaRPr>
          </a:p>
        </p:txBody>
      </p:sp>
      <p:pic>
        <p:nvPicPr>
          <p:cNvPr id="7" name="Image 6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21" y="3333736"/>
            <a:ext cx="57158" cy="190527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403648" y="260648"/>
            <a:ext cx="626469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993114" y="163156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latin typeface="Cambria" panose="02040503050406030204" pitchFamily="18" charset="0"/>
              </a:rPr>
              <a:t>Calculer la longueur CD</a:t>
            </a:r>
            <a:r>
              <a:rPr lang="fr-FR" sz="2400" b="1" dirty="0" smtClean="0">
                <a:latin typeface="Cambria" panose="02040503050406030204" pitchFamily="18" charset="0"/>
              </a:rPr>
              <a:t>.</a:t>
            </a:r>
            <a:endParaRPr lang="fr-FR" sz="2400" b="1" dirty="0">
              <a:latin typeface="Cambria" panose="02040503050406030204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998757" y="2175109"/>
            <a:ext cx="48217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Le triangle ACD étant inscrit dans le cercle de diamètre [AC], il est  rectangle en D.</a:t>
            </a:r>
            <a:endParaRPr lang="fr-FR" sz="22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347864" y="3428999"/>
                <a:ext cx="5796136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En appliquant le théorème de Pythagore dans le triangle ADC rectangle en D, on obtient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CD</m:t>
                    </m:r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²=</m:t>
                    </m:r>
                    <m:r>
                      <m:rPr>
                        <m:sty m:val="p"/>
                      </m:rP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AC</m:t>
                    </m:r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²−</m:t>
                    </m:r>
                    <m:sSup>
                      <m:sSupPr>
                        <m:ctrlPr>
                          <a:rPr lang="fr-FR" sz="2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AD</m:t>
                        </m:r>
                      </m:e>
                      <m:sup>
                        <m:r>
                          <a:rPr lang="fr-FR" sz="2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2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fr-FR" sz="2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fr-FR" sz="2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fr-FR" sz="2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2200" b="0" i="0" smtClean="0">
                        <a:solidFill>
                          <a:srgbClr val="0070C0"/>
                        </a:solidFill>
                        <a:latin typeface="Cambria Math"/>
                      </a:rPr>
                      <m:t>=25 −4=21</m:t>
                    </m:r>
                  </m:oMath>
                </a14:m>
                <a:endParaRPr lang="fr-FR" sz="2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428999"/>
                <a:ext cx="5796136" cy="1107996"/>
              </a:xfrm>
              <a:prstGeom prst="rect">
                <a:avLst/>
              </a:prstGeom>
              <a:blipFill rotWithShape="1">
                <a:blip r:embed="rId3"/>
                <a:stretch>
                  <a:fillRect l="-1262" t="-27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347864" y="4725144"/>
                <a:ext cx="3312368" cy="632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D’où  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𝐂𝐃</m:t>
                    </m:r>
                    <m:r>
                      <a:rPr lang="fr-FR" sz="32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3200" b="1" i="1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32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𝟐𝟏</m:t>
                        </m:r>
                      </m:e>
                    </m:rad>
                  </m:oMath>
                </a14:m>
                <a:endParaRPr lang="fr-FR" sz="3200" b="1" dirty="0">
                  <a:solidFill>
                    <a:srgbClr val="0070C0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725144"/>
                <a:ext cx="3312368" cy="632802"/>
              </a:xfrm>
              <a:prstGeom prst="rect">
                <a:avLst/>
              </a:prstGeom>
              <a:blipFill rotWithShape="1">
                <a:blip r:embed="rId4"/>
                <a:stretch>
                  <a:fillRect l="-2206" b="-13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646061"/>
            <a:ext cx="3347864" cy="3308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1187624" y="2933626"/>
                <a:ext cx="8640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933626"/>
                <a:ext cx="864096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395536" y="3008679"/>
            <a:ext cx="648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2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80648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0" grpId="0"/>
      <p:bldP spid="3" grpId="0"/>
      <p:bldP spid="12" grpId="0"/>
      <p:bldP spid="5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0424" y="1196752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du plan, on considère les points A(1; ‒2) et B(3; ‒1).</a:t>
            </a:r>
            <a:endParaRPr lang="fr-FR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228574" y="2348880"/>
                <a:ext cx="6840760" cy="113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latin typeface="Cambria" panose="02040503050406030204" pitchFamily="18" charset="0"/>
                  </a:rPr>
                  <a:t>Calculer les coordonnées du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1" i="0" smtClean="0">
                            <a:latin typeface="Cambria Math"/>
                          </a:rPr>
                          <m:t>𝐀𝐁</m:t>
                        </m:r>
                      </m:e>
                    </m:acc>
                    <m:r>
                      <a:rPr lang="fr-FR" sz="3200" b="1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574" y="2348880"/>
                <a:ext cx="6840760" cy="1138517"/>
              </a:xfrm>
              <a:prstGeom prst="rect">
                <a:avLst/>
              </a:prstGeom>
              <a:blipFill rotWithShape="1">
                <a:blip r:embed="rId2"/>
                <a:stretch>
                  <a:fillRect t="-6952" b="-165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228574" y="3429000"/>
                <a:ext cx="6624736" cy="155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a pour coordonnées 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fr-FR" sz="32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3−1</m:t>
                            </m:r>
                          </m:e>
                          <m:e>
                            <m:r>
                              <a:rPr lang="fr-FR" sz="32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−1−(−2)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 c’est-à-dire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b="1" i="1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𝐀𝐁</m:t>
                        </m:r>
                      </m:e>
                    </m:acc>
                    <m:d>
                      <m:dPr>
                        <m:ctrlPr>
                          <a:rPr lang="fr-FR" sz="3200" b="1" i="1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3200" b="1" i="1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fr-FR" sz="3200" b="1" i="0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/>
                              </a:rPr>
                              <m:t>𝟐</m:t>
                            </m:r>
                          </m:e>
                          <m:e>
                            <m:r>
                              <a:rPr lang="fr-FR" sz="3200" b="1" i="0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endParaRPr lang="fr-FR" sz="3200" b="1" dirty="0">
                  <a:solidFill>
                    <a:srgbClr val="0070C0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574" y="3429000"/>
                <a:ext cx="6624736" cy="1556388"/>
              </a:xfrm>
              <a:prstGeom prst="rect">
                <a:avLst/>
              </a:prstGeom>
              <a:blipFill rotWithShape="1">
                <a:blip r:embed="rId3"/>
                <a:stretch>
                  <a:fillRect t="-1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58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0424" y="1268760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du plan, on considère les points A(1; ‒2) et B(3; ‒1).</a:t>
            </a:r>
            <a:endParaRPr lang="fr-FR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467544" y="2564904"/>
                <a:ext cx="82809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latin typeface="Cambria" panose="02040503050406030204" pitchFamily="18" charset="0"/>
                  </a:rPr>
                  <a:t>Calculer les coordonnées du milieu de [AB]</a:t>
                </a:r>
                <a14:m>
                  <m:oMath xmlns:m="http://schemas.openxmlformats.org/officeDocument/2006/math">
                    <m:r>
                      <a:rPr lang="fr-FR" sz="3200" b="1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564904"/>
                <a:ext cx="8280920" cy="584775"/>
              </a:xfrm>
              <a:prstGeom prst="rect">
                <a:avLst/>
              </a:prstGeom>
              <a:blipFill rotWithShape="1">
                <a:blip r:embed="rId2"/>
                <a:stretch>
                  <a:fillRect l="-1915" t="-13542" r="-81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0" y="3284984"/>
                <a:ext cx="9144000" cy="2704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Le milieu I a pour coordonnées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3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1+3</m:t>
                              </m:r>
                            </m:num>
                            <m:den>
                              <m:r>
                                <a:rPr lang="fr-FR" sz="3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32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; </m:t>
                          </m:r>
                          <m:f>
                            <m:fPr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3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−2+(−1)</m:t>
                              </m:r>
                            </m:num>
                            <m:den>
                              <m:r>
                                <a:rPr lang="fr-FR" sz="3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3200" b="0" dirty="0" smtClean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  <a:p>
                <a:pPr algn="ctr"/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c’est-à-dire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400" b="1" i="1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fr-FR" sz="44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  <m:r>
                          <a:rPr lang="fr-FR" sz="44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 ;−</m:t>
                        </m:r>
                        <m:f>
                          <m:fPr>
                            <m:ctrlPr>
                              <a:rPr lang="fr-FR" sz="4400" b="1" i="1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4400" b="1" i="0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/>
                              </a:rPr>
                              <m:t>𝟑</m:t>
                            </m:r>
                          </m:num>
                          <m:den>
                            <m:r>
                              <a:rPr lang="fr-FR" sz="4400" b="1" i="0" smtClean="0">
                                <a:solidFill>
                                  <a:srgbClr val="0070C0"/>
                                </a:solidFill>
                                <a:effectLst/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endParaRPr lang="fr-FR" sz="44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84984"/>
                <a:ext cx="9144000" cy="2704651"/>
              </a:xfrm>
              <a:prstGeom prst="rect">
                <a:avLst/>
              </a:prstGeom>
              <a:blipFill rotWithShape="1">
                <a:blip r:embed="rId3"/>
                <a:stretch>
                  <a:fillRect t="-29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913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0424" y="1268760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orthonormé du plan, on considère les points A(1; ‒2) et B(3</a:t>
            </a:r>
            <a:r>
              <a:rPr lang="fr-FR" dirty="0">
                <a:latin typeface="Cambria" panose="02040503050406030204" pitchFamily="18" charset="0"/>
              </a:rPr>
              <a:t>; </a:t>
            </a:r>
            <a:r>
              <a:rPr lang="fr-FR" dirty="0" smtClean="0">
                <a:latin typeface="Cambria" panose="02040503050406030204" pitchFamily="18" charset="0"/>
              </a:rPr>
              <a:t>‒1).</a:t>
            </a:r>
            <a:endParaRPr lang="fr-FR" dirty="0">
              <a:latin typeface="Cambria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31640" y="2420888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Cambria" panose="02040503050406030204" pitchFamily="18" charset="0"/>
              </a:rPr>
              <a:t>Calculer la longueur AB.</a:t>
            </a:r>
            <a:endParaRPr lang="fr-FR" sz="32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39552" y="3284984"/>
                <a:ext cx="8136904" cy="109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AB</m:t>
                      </m:r>
                      <m: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2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0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3−1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3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32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+(−1−</m:t>
                          </m:r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  <m:r>
                            <a:rPr lang="fr-FR" sz="32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)²</m:t>
                          </m:r>
                        </m:e>
                      </m:rad>
                      <m: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2²+1²</m:t>
                          </m:r>
                        </m:e>
                      </m:rad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284984"/>
                <a:ext cx="8136904" cy="10944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907704" y="4581128"/>
                <a:ext cx="5256584" cy="862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</a:rPr>
                        <m:t>𝐀𝐁</m:t>
                      </m:r>
                      <m:r>
                        <a:rPr lang="fr-FR" sz="44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4400" b="1" i="1" smtClean="0">
                              <a:solidFill>
                                <a:srgbClr val="0070C0"/>
                              </a:solidFill>
                              <a:effectLst/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4400" b="1" i="0" smtClean="0">
                              <a:solidFill>
                                <a:srgbClr val="0070C0"/>
                              </a:solidFill>
                              <a:effectLst/>
                              <a:latin typeface="Cambria Math"/>
                            </a:rPr>
                            <m:t>𝟓</m:t>
                          </m:r>
                        </m:e>
                      </m:rad>
                    </m:oMath>
                  </m:oMathPara>
                </a14:m>
                <a:endParaRPr lang="fr-FR" sz="4400" b="1" dirty="0">
                  <a:solidFill>
                    <a:srgbClr val="0070C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581128"/>
                <a:ext cx="5256584" cy="8628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941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0424" y="1268760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du plan, on considère les points A(1; ‒2) et B(3; ‒1).</a:t>
            </a:r>
            <a:endParaRPr lang="fr-FR" dirty="0">
              <a:latin typeface="Cambria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65782" y="2564904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Cambria" panose="02040503050406030204" pitchFamily="18" charset="0"/>
              </a:rPr>
              <a:t>Calculer le coefficient directeur de la droite (AB).</a:t>
            </a:r>
            <a:endParaRPr lang="fr-FR" sz="32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0" y="3789040"/>
                <a:ext cx="9144000" cy="1559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Le coefficient directeur de (AB) est </a:t>
                </a: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fr-FR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fr-FR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fr-FR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fr-FR" sz="4000" b="0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−1−(−2)</m:t>
                        </m:r>
                      </m:num>
                      <m:den>
                        <m:r>
                          <a:rPr lang="fr-FR" sz="4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3−1</m:t>
                        </m:r>
                      </m:den>
                    </m:f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  c’est-à-dire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400" b="1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4400" b="1">
                            <a:solidFill>
                              <a:srgbClr val="0070C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fr-FR" sz="4400" dirty="0" smtClean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89040"/>
                <a:ext cx="9144000" cy="1559594"/>
              </a:xfrm>
              <a:prstGeom prst="rect">
                <a:avLst/>
              </a:prstGeom>
              <a:blipFill rotWithShape="1">
                <a:blip r:embed="rId2"/>
                <a:stretch>
                  <a:fillRect t="-509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58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196752"/>
                <a:ext cx="7992888" cy="964704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dirty="0" smtClean="0">
                    <a:latin typeface="Cambria" panose="02040503050406030204" pitchFamily="18" charset="0"/>
                  </a:rPr>
                  <a:t>Dans un repère du plan, on considère deux 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u</m:t>
                        </m:r>
                      </m:e>
                    </m:acc>
                  </m:oMath>
                </a14:m>
                <a:r>
                  <a:rPr lang="fr-FR" dirty="0" smtClean="0">
                    <a:latin typeface="Cambria" panose="02040503050406030204" pitchFamily="18" charset="0"/>
                  </a:rPr>
                  <a:t>(3; ‒4)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v</m:t>
                        </m:r>
                      </m:e>
                    </m:acc>
                  </m:oMath>
                </a14:m>
                <a:r>
                  <a:rPr lang="fr-FR" dirty="0" smtClean="0">
                    <a:latin typeface="Cambria" panose="02040503050406030204" pitchFamily="18" charset="0"/>
                  </a:rPr>
                  <a:t>(9; y).</a:t>
                </a:r>
                <a:endParaRPr lang="fr-FR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196752"/>
                <a:ext cx="7992888" cy="964704"/>
              </a:xfrm>
              <a:blipFill rotWithShape="1">
                <a:blip r:embed="rId2"/>
                <a:stretch>
                  <a:fillRect t="-8176" r="-1373" b="-308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331640" y="2204864"/>
                <a:ext cx="655272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>
                    <a:latin typeface="Cambria" panose="02040503050406030204" pitchFamily="18" charset="0"/>
                  </a:rPr>
                  <a:t>Déterminer le réel y tel que les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1" i="0" smtClean="0">
                            <a:latin typeface="Cambria Math"/>
                          </a:rPr>
                          <m:t>𝐮</m:t>
                        </m:r>
                      </m:e>
                    </m:acc>
                  </m:oMath>
                </a14:m>
                <a:r>
                  <a:rPr lang="fr-FR" sz="3200" b="1" dirty="0" smtClean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1" i="0" smtClean="0">
                            <a:latin typeface="Cambria Math"/>
                          </a:rPr>
                          <m:t>𝐯</m:t>
                        </m:r>
                      </m:e>
                    </m:acc>
                  </m:oMath>
                </a14:m>
                <a:r>
                  <a:rPr lang="fr-FR" sz="3200" b="1" dirty="0" smtClean="0">
                    <a:latin typeface="Cambria" panose="02040503050406030204" pitchFamily="18" charset="0"/>
                  </a:rPr>
                  <a:t> soient colinéaires.</a:t>
                </a:r>
                <a:endParaRPr lang="fr-FR" sz="3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204864"/>
                <a:ext cx="6552728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1023" t="-7386" r="-1116" b="-181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0" y="3282082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u</m:t>
                        </m:r>
                      </m:e>
                    </m:acc>
                    <m:r>
                      <a:rPr lang="fr-FR" sz="2400" b="0" i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fr-FR" sz="2400" b="0" i="0" smtClean="0">
                        <a:solidFill>
                          <a:srgbClr val="0070C0"/>
                        </a:solidFill>
                        <a:latin typeface="Cambria Math"/>
                      </a:rPr>
                      <m:t>et</m:t>
                    </m:r>
                    <m:r>
                      <a:rPr lang="fr-FR" sz="2400" b="0" i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v</m:t>
                        </m:r>
                      </m:e>
                    </m:acc>
                  </m:oMath>
                </a14:m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étant colinéaires, leurs coordonnées sont proportionnelles.</a:t>
                </a:r>
                <a:endParaRPr lang="fr-FR" sz="24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82082"/>
                <a:ext cx="9144000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934707" y="5517232"/>
                <a:ext cx="537359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D’où</a:t>
                </a:r>
                <a:r>
                  <a:rPr lang="fr-FR" sz="36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fr-FR" sz="36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𝐲</m:t>
                    </m:r>
                    <m:r>
                      <a:rPr lang="fr-FR" sz="36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=−</m:t>
                    </m:r>
                    <m:r>
                      <a:rPr lang="fr-FR" sz="36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𝟒</m:t>
                    </m:r>
                    <m:r>
                      <a:rPr lang="fr-FR" sz="3600" b="1" i="1" smtClean="0">
                        <a:solidFill>
                          <a:srgbClr val="0070C0"/>
                        </a:solidFill>
                        <a:effectLst/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3600" b="1" i="1" smtClean="0">
                        <a:solidFill>
                          <a:srgbClr val="0070C0"/>
                        </a:solidFill>
                        <a:effectLst/>
                        <a:latin typeface="Cambria Math"/>
                        <a:ea typeface="Cambria Math"/>
                      </a:rPr>
                      <m:t>𝟑</m:t>
                    </m:r>
                    <m:r>
                      <a:rPr lang="fr-FR" sz="3600" b="1" i="1" smtClean="0">
                        <a:solidFill>
                          <a:srgbClr val="0070C0"/>
                        </a:solidFill>
                        <a:effectLst/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6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−</m:t>
                    </m:r>
                    <m:r>
                      <a:rPr lang="fr-FR" sz="36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𝟏𝟐</m:t>
                    </m:r>
                  </m:oMath>
                </a14:m>
                <a:endParaRPr lang="fr-FR" sz="3600" b="1" dirty="0">
                  <a:solidFill>
                    <a:srgbClr val="0070C0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707" y="5517232"/>
                <a:ext cx="5373597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834" t="-4717" b="-283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766192" y="4326963"/>
                <a:ext cx="2711516" cy="992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2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2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u</m:t>
                          </m:r>
                        </m:e>
                      </m:acc>
                      <m:d>
                        <m:dPr>
                          <m:ctrlPr>
                            <a:rPr lang="fr-FR" sz="22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2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fr-FR" sz="2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fr-FR" sz="2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−4</m:t>
                              </m:r>
                            </m:e>
                          </m:eqArr>
                        </m:e>
                      </m:d>
                      <m:r>
                        <a:rPr lang="fr-FR" sz="22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    </m:t>
                      </m:r>
                      <m:acc>
                        <m:accPr>
                          <m:chr m:val="⃗"/>
                          <m:ctrlPr>
                            <a:rPr lang="fr-FR" sz="2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2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v</m:t>
                          </m:r>
                        </m:e>
                      </m:acc>
                      <m:d>
                        <m:dPr>
                          <m:ctrlPr>
                            <a:rPr lang="fr-FR" sz="22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2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fr-FR" sz="2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9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fr-FR" sz="22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y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sz="220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192" y="4326963"/>
                <a:ext cx="2711516" cy="99200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lèche courbée vers le bas 11"/>
          <p:cNvSpPr/>
          <p:nvPr/>
        </p:nvSpPr>
        <p:spPr>
          <a:xfrm>
            <a:off x="3671900" y="4128135"/>
            <a:ext cx="1080120" cy="198828"/>
          </a:xfrm>
          <a:prstGeom prst="curved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887924" y="3722794"/>
                <a:ext cx="72008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20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sz="2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3</m:t>
                      </m:r>
                    </m:oMath>
                  </m:oMathPara>
                </a14:m>
                <a:endParaRPr lang="fr-FR" sz="2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924" y="3722794"/>
                <a:ext cx="720080" cy="43088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lèche courbée vers le haut 13"/>
          <p:cNvSpPr/>
          <p:nvPr/>
        </p:nvSpPr>
        <p:spPr>
          <a:xfrm>
            <a:off x="3690673" y="5037350"/>
            <a:ext cx="1044116" cy="191850"/>
          </a:xfrm>
          <a:prstGeom prst="curvedUp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3851920" y="5198586"/>
                <a:ext cx="72008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20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sz="2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3</m:t>
                      </m:r>
                    </m:oMath>
                  </m:oMathPara>
                </a14:m>
                <a:endParaRPr lang="fr-FR" sz="2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5198586"/>
                <a:ext cx="720080" cy="43088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786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4" grpId="0"/>
      <p:bldP spid="7" grpId="0"/>
      <p:bldP spid="10" grpId="0"/>
      <p:bldP spid="12" grpId="0" animBg="1"/>
      <p:bldP spid="13" grpId="0"/>
      <p:bldP spid="14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5779" y="1052736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Cambria" panose="02040503050406030204" pitchFamily="18" charset="0"/>
              </a:rPr>
              <a:t>Sur la figure ci-dessous, B et D sont deux points du cercle de diamètre [AC].</a:t>
            </a:r>
            <a:endParaRPr lang="fr-FR" sz="3200" dirty="0">
              <a:latin typeface="Cambria" panose="02040503050406030204" pitchFamily="18" charset="0"/>
            </a:endParaRPr>
          </a:p>
        </p:txBody>
      </p:sp>
      <p:pic>
        <p:nvPicPr>
          <p:cNvPr id="7" name="Image 6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21" y="3333736"/>
            <a:ext cx="57158" cy="190527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403648" y="260648"/>
            <a:ext cx="626469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N°1</a:t>
            </a:r>
            <a:endParaRPr lang="fr-F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6" y="2195603"/>
            <a:ext cx="3960440" cy="391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511967" y="2637492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3</a:t>
            </a:r>
            <a:endParaRPr lang="fr-FR" sz="2200" dirty="0"/>
          </a:p>
        </p:txBody>
      </p:sp>
      <p:sp>
        <p:nvSpPr>
          <p:cNvPr id="5" name="ZoneTexte 4"/>
          <p:cNvSpPr txBox="1"/>
          <p:nvPr/>
        </p:nvSpPr>
        <p:spPr>
          <a:xfrm>
            <a:off x="2987824" y="3324715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4</a:t>
            </a:r>
            <a:endParaRPr lang="fr-FR" sz="2200" dirty="0"/>
          </a:p>
        </p:txBody>
      </p:sp>
      <p:sp>
        <p:nvSpPr>
          <p:cNvPr id="6" name="ZoneTexte 5"/>
          <p:cNvSpPr txBox="1"/>
          <p:nvPr/>
        </p:nvSpPr>
        <p:spPr>
          <a:xfrm>
            <a:off x="804820" y="3721844"/>
            <a:ext cx="648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2</a:t>
            </a:r>
            <a:endParaRPr lang="fr-FR" sz="2200" dirty="0"/>
          </a:p>
        </p:txBody>
      </p:sp>
      <p:sp>
        <p:nvSpPr>
          <p:cNvPr id="12" name="Explosion 1 11"/>
          <p:cNvSpPr/>
          <p:nvPr/>
        </p:nvSpPr>
        <p:spPr>
          <a:xfrm>
            <a:off x="4283968" y="2852936"/>
            <a:ext cx="4608512" cy="2750820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latin typeface="Cambria" panose="02040503050406030204" pitchFamily="18" charset="0"/>
              </a:rPr>
              <a:t>Calculer la longueur AC.</a:t>
            </a:r>
          </a:p>
        </p:txBody>
      </p:sp>
    </p:spTree>
    <p:extLst>
      <p:ext uri="{BB962C8B-B14F-4D97-AF65-F5344CB8AC3E}">
        <p14:creationId xmlns:p14="http://schemas.microsoft.com/office/powerpoint/2010/main" val="220093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4" grpId="0"/>
      <p:bldP spid="5" grpId="0"/>
      <p:bldP spid="6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62" y="2132856"/>
            <a:ext cx="5508744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332300"/>
            <a:ext cx="7992888" cy="96993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2400" dirty="0" smtClean="0">
                <a:latin typeface="Cambria" panose="02040503050406030204" pitchFamily="18" charset="0"/>
              </a:rPr>
              <a:t>Sur la figure ci-dessous, ABCD est un parallélogramme et E est un point de [AB].</a:t>
            </a:r>
            <a:endParaRPr lang="fr-FR" sz="2400" dirty="0">
              <a:latin typeface="Cambria" panose="020405030504060302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054308" y="270892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Cambria" panose="02040503050406030204" pitchFamily="18" charset="0"/>
              </a:rPr>
              <a:t>Calculer  l’aire de ABCD.</a:t>
            </a:r>
            <a:endParaRPr lang="fr-FR" sz="24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835696" y="4579189"/>
                <a:ext cx="604867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L’aire</a:t>
                </a:r>
                <a:r>
                  <a:rPr lang="fr-FR" sz="3200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i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𝒜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de ABCD est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𝐴𝐵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𝐸𝐷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 </a:t>
                </a:r>
                <a:endParaRPr lang="fr-FR" sz="3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579189"/>
                <a:ext cx="6048672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2520" t="-15625" b="-31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763688" y="5199583"/>
                <a:ext cx="56886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  <a:ea typeface="Cambria Math"/>
                        </a:rPr>
                        <m:t>𝓐</m:t>
                      </m:r>
                      <m:r>
                        <a:rPr lang="fr-FR" sz="36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6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fr-FR" sz="36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sz="36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fr-FR" sz="36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600" b="1" i="0" smtClean="0">
                          <a:solidFill>
                            <a:srgbClr val="0070C0"/>
                          </a:solidFill>
                          <a:effectLst/>
                          <a:latin typeface="Cambria Math"/>
                          <a:ea typeface="Cambria Math"/>
                        </a:rPr>
                        <m:t>𝟑𝟐</m:t>
                      </m:r>
                    </m:oMath>
                  </m:oMathPara>
                </a14:m>
                <a:endParaRPr lang="fr-FR" sz="3600" b="1" dirty="0">
                  <a:effectLst/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5199583"/>
                <a:ext cx="568863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099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1259632" y="260648"/>
            <a:ext cx="64807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N°9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755576" y="1268760"/>
                <a:ext cx="770485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>
                    <a:latin typeface="Cambria" panose="02040503050406030204" pitchFamily="18" charset="0"/>
                  </a:rPr>
                  <a:t>Sur la figure ci-dessous, B </a:t>
                </a:r>
                <a14:m>
                  <m:oMath xmlns:m="http://schemas.openxmlformats.org/officeDocument/2006/math">
                    <m:r>
                      <a:rPr lang="fr-FR" sz="2400"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400" dirty="0">
                    <a:latin typeface="Cambria" panose="02040503050406030204" pitchFamily="18" charset="0"/>
                  </a:rPr>
                  <a:t>[AC], D</a:t>
                </a:r>
                <a:r>
                  <a:rPr lang="fr-FR" sz="24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240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fr-FR" sz="2400" dirty="0">
                    <a:latin typeface="Cambria" panose="02040503050406030204" pitchFamily="18" charset="0"/>
                  </a:rPr>
                  <a:t> [AE], (BD)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/>
                        <a:ea typeface="Cambria Math"/>
                      </a:rPr>
                      <m:t>∕∕</m:t>
                    </m:r>
                  </m:oMath>
                </a14:m>
                <a:r>
                  <a:rPr lang="fr-FR" sz="2400" dirty="0">
                    <a:latin typeface="Cambria" panose="02040503050406030204" pitchFamily="18" charset="0"/>
                  </a:rPr>
                  <a:t>(CE).</a:t>
                </a:r>
                <a:endParaRPr lang="fr-FR" sz="2400" dirty="0"/>
              </a:p>
              <a:p>
                <a:pPr algn="ctr"/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268760"/>
                <a:ext cx="7704856" cy="954107"/>
              </a:xfrm>
              <a:prstGeom prst="rect">
                <a:avLst/>
              </a:prstGeom>
              <a:blipFill rotWithShape="1">
                <a:blip r:embed="rId2"/>
                <a:stretch>
                  <a:fillRect t="-63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3556716" y="2049135"/>
            <a:ext cx="4922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Cambria" panose="02040503050406030204" pitchFamily="18" charset="0"/>
              </a:rPr>
              <a:t>Calculer la longueur BD.</a:t>
            </a:r>
            <a:endParaRPr lang="fr-FR" sz="2400" b="1" dirty="0">
              <a:latin typeface="Cambria" panose="02040503050406030204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2764526" cy="434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Connecteur droit avec flèche 21"/>
          <p:cNvCxnSpPr/>
          <p:nvPr/>
        </p:nvCxnSpPr>
        <p:spPr>
          <a:xfrm flipH="1">
            <a:off x="539552" y="2132856"/>
            <a:ext cx="2013868" cy="3795673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187624" y="3775289"/>
            <a:ext cx="648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5</a:t>
            </a:r>
            <a:endParaRPr lang="fr-FR" sz="2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799824" y="5692606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2,5</a:t>
            </a:r>
            <a:endParaRPr lang="fr-FR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556716" y="2564904"/>
                <a:ext cx="5263756" cy="1173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En appliquant le théorème de Thalès,</a:t>
                </a:r>
              </a:p>
              <a:p>
                <a:pPr algn="ctr"/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on obtient 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AB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AC</m:t>
                        </m:r>
                      </m:den>
                    </m:f>
                    <m:r>
                      <a:rPr lang="fr-FR" sz="3200" b="0" i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BD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CE</m:t>
                        </m:r>
                      </m:den>
                    </m:f>
                  </m:oMath>
                </a14:m>
                <a:endParaRPr lang="fr-FR" sz="3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716" y="2564904"/>
                <a:ext cx="5263756" cy="1173976"/>
              </a:xfrm>
              <a:prstGeom prst="rect">
                <a:avLst/>
              </a:prstGeom>
              <a:blipFill rotWithShape="1">
                <a:blip r:embed="rId4"/>
                <a:stretch>
                  <a:fillRect t="-4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4067944" y="3813739"/>
                <a:ext cx="4608512" cy="83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Ce qui équivaut à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fr-FR" sz="3200" b="0" i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BD</m:t>
                        </m:r>
                      </m:num>
                      <m:den>
                        <m: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2,5</m:t>
                        </m:r>
                      </m:den>
                    </m:f>
                  </m:oMath>
                </a14:m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</a:t>
                </a:r>
                <a:endParaRPr lang="fr-FR" sz="24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3813739"/>
                <a:ext cx="4608512" cy="839397"/>
              </a:xfrm>
              <a:prstGeom prst="rect">
                <a:avLst/>
              </a:prstGeom>
              <a:blipFill rotWithShape="1">
                <a:blip r:embed="rId5"/>
                <a:stretch>
                  <a:fillRect l="-19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707904" y="4941168"/>
                <a:ext cx="5112568" cy="9905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D’où</a:t>
                </a:r>
                <a:r>
                  <a:rPr lang="fr-FR" sz="2400" dirty="0" smtClean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 </m:t>
                    </m:r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𝐁𝐃</m:t>
                    </m:r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1" i="1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𝟓</m:t>
                        </m:r>
                      </m:num>
                      <m:den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</m:t>
                    </m:r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𝟏</m:t>
                    </m:r>
                  </m:oMath>
                </a14:m>
                <a:endParaRPr lang="fr-FR" sz="4000" b="1" dirty="0">
                  <a:solidFill>
                    <a:srgbClr val="0070C0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4941168"/>
                <a:ext cx="5112568" cy="990592"/>
              </a:xfrm>
              <a:prstGeom prst="rect">
                <a:avLst/>
              </a:prstGeom>
              <a:blipFill rotWithShape="1">
                <a:blip r:embed="rId6"/>
                <a:stretch>
                  <a:fillRect l="-17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5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23" grpId="0"/>
      <p:bldP spid="30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 noGrp="1"/>
          </p:cNvSpPr>
          <p:nvPr>
            <p:ph type="title"/>
          </p:nvPr>
        </p:nvSpPr>
        <p:spPr>
          <a:xfrm>
            <a:off x="1259632" y="260648"/>
            <a:ext cx="64807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809968" y="1263672"/>
                <a:ext cx="741682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>
                    <a:latin typeface="Cambria" panose="02040503050406030204" pitchFamily="18" charset="0"/>
                  </a:rPr>
                  <a:t>Sur la figure ci-dessous, B </a:t>
                </a:r>
                <a14:m>
                  <m:oMath xmlns:m="http://schemas.openxmlformats.org/officeDocument/2006/math">
                    <m:r>
                      <a:rPr lang="fr-FR" sz="2400"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24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2400" dirty="0">
                    <a:latin typeface="Cambria" panose="02040503050406030204" pitchFamily="18" charset="0"/>
                  </a:rPr>
                  <a:t>[AC], D</a:t>
                </a:r>
                <a:r>
                  <a:rPr lang="fr-FR" sz="24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240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fr-FR" sz="2400" dirty="0">
                    <a:latin typeface="Cambria" panose="02040503050406030204" pitchFamily="18" charset="0"/>
                  </a:rPr>
                  <a:t> [AE], (BD)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/>
                        <a:ea typeface="Cambria Math"/>
                      </a:rPr>
                      <m:t>∕∕</m:t>
                    </m:r>
                  </m:oMath>
                </a14:m>
                <a:r>
                  <a:rPr lang="fr-FR" sz="2400" dirty="0">
                    <a:latin typeface="Cambria" panose="02040503050406030204" pitchFamily="18" charset="0"/>
                  </a:rPr>
                  <a:t>(CE).</a:t>
                </a:r>
                <a:endParaRPr lang="fr-FR" sz="2400" dirty="0"/>
              </a:p>
              <a:p>
                <a:pPr algn="ctr"/>
                <a:endParaRPr lang="fr-FR" sz="24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968" y="1263672"/>
                <a:ext cx="7416824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1233" t="-7299" r="-10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707904" y="4725144"/>
                <a:ext cx="4290106" cy="987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D’où </a:t>
                </a:r>
                <a:r>
                  <a:rPr lang="fr-FR" sz="2400" dirty="0" smtClean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𝐂𝐄</m:t>
                    </m:r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1" i="1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fr-FR" sz="4000" b="1" i="0" smtClean="0">
                            <a:solidFill>
                              <a:srgbClr val="0070C0"/>
                            </a:solidFill>
                            <a:effectLst/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=</m:t>
                    </m:r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𝟐</m:t>
                    </m:r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,</m:t>
                    </m:r>
                    <m:r>
                      <a:rPr lang="fr-FR" sz="4000" b="1" i="0" smtClean="0">
                        <a:solidFill>
                          <a:srgbClr val="0070C0"/>
                        </a:solidFill>
                        <a:effectLst/>
                        <a:latin typeface="Cambria Math"/>
                      </a:rPr>
                      <m:t>𝟓</m:t>
                    </m:r>
                  </m:oMath>
                </a14:m>
                <a:endParaRPr lang="fr-FR" sz="4000" b="1" dirty="0">
                  <a:solidFill>
                    <a:srgbClr val="0070C0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4725144"/>
                <a:ext cx="4290106" cy="987706"/>
              </a:xfrm>
              <a:prstGeom prst="rect">
                <a:avLst/>
              </a:prstGeom>
              <a:blipFill rotWithShape="1">
                <a:blip r:embed="rId3"/>
                <a:stretch>
                  <a:fillRect l="-21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23309"/>
            <a:ext cx="2631993" cy="439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3556716" y="2564904"/>
                <a:ext cx="5263756" cy="1173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En appliquant le théorème de Thalès,</a:t>
                </a:r>
              </a:p>
              <a:p>
                <a:pPr algn="ctr"/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on obtient 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AB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AC</m:t>
                        </m:r>
                      </m:den>
                    </m:f>
                    <m:r>
                      <a:rPr lang="fr-FR" sz="3200" b="0" i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BD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CE</m:t>
                        </m:r>
                      </m:den>
                    </m:f>
                  </m:oMath>
                </a14:m>
                <a:endParaRPr lang="fr-FR" sz="3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716" y="2564904"/>
                <a:ext cx="5263756" cy="1173976"/>
              </a:xfrm>
              <a:prstGeom prst="rect">
                <a:avLst/>
              </a:prstGeom>
              <a:blipFill rotWithShape="1">
                <a:blip r:embed="rId5"/>
                <a:stretch>
                  <a:fillRect t="-4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067944" y="3813739"/>
                <a:ext cx="4608512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Ce qui équivaut à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fr-FR" sz="3200" b="0" i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CE</m:t>
                        </m:r>
                      </m:den>
                    </m:f>
                  </m:oMath>
                </a14:m>
                <a:r>
                  <a:rPr lang="fr-FR" sz="24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</a:t>
                </a:r>
                <a:endParaRPr lang="fr-FR" sz="24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3813739"/>
                <a:ext cx="4608512" cy="791820"/>
              </a:xfrm>
              <a:prstGeom prst="rect">
                <a:avLst/>
              </a:prstGeom>
              <a:blipFill rotWithShape="1">
                <a:blip r:embed="rId6"/>
                <a:stretch>
                  <a:fillRect l="-19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3556716" y="2031231"/>
            <a:ext cx="4922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Cambria" panose="02040503050406030204" pitchFamily="18" charset="0"/>
              </a:rPr>
              <a:t>Calculer la longueur CE.</a:t>
            </a:r>
            <a:endParaRPr lang="fr-FR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9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6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92375"/>
            <a:ext cx="9144000" cy="1152649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fr-FR" altLang="fr-FR" sz="6000" b="1" dirty="0" smtClean="0">
                <a:solidFill>
                  <a:srgbClr val="0070C0"/>
                </a:solidFill>
                <a:latin typeface="Georgia" pitchFamily="18" charset="0"/>
              </a:rPr>
              <a:t>FIN</a:t>
            </a:r>
            <a:endParaRPr lang="fr-FR" altLang="fr-FR" sz="6000" dirty="0" smtClean="0"/>
          </a:p>
        </p:txBody>
      </p:sp>
    </p:spTree>
    <p:extLst>
      <p:ext uri="{BB962C8B-B14F-4D97-AF65-F5344CB8AC3E}">
        <p14:creationId xmlns:p14="http://schemas.microsoft.com/office/powerpoint/2010/main" val="400435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5779" y="1052736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Cambria" panose="02040503050406030204" pitchFamily="18" charset="0"/>
              </a:rPr>
              <a:t>Sur la figure ci-dessous, B et D sont deux points du cercle de diamètre [AC].</a:t>
            </a:r>
            <a:endParaRPr lang="fr-FR" sz="3200" dirty="0">
              <a:latin typeface="Cambria" panose="02040503050406030204" pitchFamily="18" charset="0"/>
            </a:endParaRPr>
          </a:p>
        </p:txBody>
      </p:sp>
      <p:pic>
        <p:nvPicPr>
          <p:cNvPr id="7" name="Image 6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21" y="3333736"/>
            <a:ext cx="57158" cy="190527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403648" y="260648"/>
            <a:ext cx="626469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N°2</a:t>
            </a:r>
            <a:endParaRPr lang="fr-F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2153230"/>
            <a:ext cx="3960440" cy="391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04820" y="3721844"/>
            <a:ext cx="648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2</a:t>
            </a:r>
            <a:endParaRPr lang="fr-FR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907704" y="3750189"/>
                <a:ext cx="86409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20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fr-FR" sz="2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3750189"/>
                <a:ext cx="864096" cy="43088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xplosion 1 8"/>
          <p:cNvSpPr/>
          <p:nvPr/>
        </p:nvSpPr>
        <p:spPr>
          <a:xfrm>
            <a:off x="4283968" y="2636912"/>
            <a:ext cx="4860032" cy="3096344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latin typeface="Cambria" panose="02040503050406030204" pitchFamily="18" charset="0"/>
              </a:rPr>
              <a:t>Calculer la longueur CD.</a:t>
            </a:r>
          </a:p>
        </p:txBody>
      </p:sp>
    </p:spTree>
    <p:extLst>
      <p:ext uri="{BB962C8B-B14F-4D97-AF65-F5344CB8AC3E}">
        <p14:creationId xmlns:p14="http://schemas.microsoft.com/office/powerpoint/2010/main" val="305027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6" grpId="0"/>
      <p:bldP spid="3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556792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du plan, on considère les points A(1; ‒2) et B(3; ‒1).</a:t>
            </a:r>
            <a:endParaRPr lang="fr-FR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xplosion 1 3"/>
              <p:cNvSpPr/>
              <p:nvPr/>
            </p:nvSpPr>
            <p:spPr>
              <a:xfrm>
                <a:off x="1403648" y="2780928"/>
                <a:ext cx="6912768" cy="3456384"/>
              </a:xfrm>
              <a:prstGeom prst="irregularSeal1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3200" b="1" dirty="0">
                    <a:latin typeface="Cambria" panose="02040503050406030204" pitchFamily="18" charset="0"/>
                  </a:rPr>
                  <a:t>Calculer les coordonnées du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1" i="0">
                            <a:latin typeface="Cambria Math"/>
                          </a:rPr>
                          <m:t>𝐀𝐁</m:t>
                        </m:r>
                      </m:e>
                    </m:acc>
                    <m:r>
                      <a:rPr lang="fr-FR" sz="3200" b="1" i="0">
                        <a:latin typeface="Cambria Math"/>
                      </a:rPr>
                      <m:t>.</m:t>
                    </m:r>
                  </m:oMath>
                </a14:m>
                <a:endParaRPr lang="fr-FR" sz="3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Explosion 1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780928"/>
                <a:ext cx="6912768" cy="3456384"/>
              </a:xfrm>
              <a:prstGeom prst="irregularSeal1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747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556792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du plan, on considère les points A(1; ‒2) et B(3; ‒1).</a:t>
            </a:r>
            <a:endParaRPr lang="fr-FR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xplosion 1 5"/>
              <p:cNvSpPr/>
              <p:nvPr/>
            </p:nvSpPr>
            <p:spPr>
              <a:xfrm>
                <a:off x="1403648" y="2903702"/>
                <a:ext cx="6840760" cy="3403918"/>
              </a:xfrm>
              <a:prstGeom prst="irregularSeal1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3200" b="1" dirty="0">
                    <a:latin typeface="Cambria" panose="02040503050406030204" pitchFamily="18" charset="0"/>
                  </a:rPr>
                  <a:t>Calculer les coordonnées du milieu de [AB]</a:t>
                </a:r>
                <a14:m>
                  <m:oMath xmlns:m="http://schemas.openxmlformats.org/officeDocument/2006/math">
                    <m:r>
                      <a:rPr lang="fr-FR" sz="3200" b="1">
                        <a:latin typeface="Cambria Math"/>
                      </a:rPr>
                      <m:t>.</m:t>
                    </m:r>
                  </m:oMath>
                </a14:m>
                <a:endParaRPr lang="fr-FR" sz="3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xplosion 1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903702"/>
                <a:ext cx="6840760" cy="3403918"/>
              </a:xfrm>
              <a:prstGeom prst="irregularSeal1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403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556792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orthonormé du plan, on considère les points A(1; ‒2) et B(3; ‒1).</a:t>
            </a:r>
            <a:endParaRPr lang="fr-FR" dirty="0">
              <a:latin typeface="Cambria" panose="02040503050406030204" pitchFamily="18" charset="0"/>
            </a:endParaRPr>
          </a:p>
        </p:txBody>
      </p:sp>
      <p:sp>
        <p:nvSpPr>
          <p:cNvPr id="6" name="Explosion 1 5"/>
          <p:cNvSpPr/>
          <p:nvPr/>
        </p:nvSpPr>
        <p:spPr>
          <a:xfrm>
            <a:off x="2123728" y="2902632"/>
            <a:ext cx="5112568" cy="2636912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latin typeface="Cambria" panose="02040503050406030204" pitchFamily="18" charset="0"/>
              </a:rPr>
              <a:t>Calculer la longueur AB.</a:t>
            </a:r>
          </a:p>
        </p:txBody>
      </p:sp>
    </p:spTree>
    <p:extLst>
      <p:ext uri="{BB962C8B-B14F-4D97-AF65-F5344CB8AC3E}">
        <p14:creationId xmlns:p14="http://schemas.microsoft.com/office/powerpoint/2010/main" val="6362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556792"/>
            <a:ext cx="7355160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Dans un repère du plan, on considère les points A(1; ‒2) et B(3; ‒1).</a:t>
            </a:r>
            <a:endParaRPr lang="fr-FR" dirty="0">
              <a:latin typeface="Cambria" panose="02040503050406030204" pitchFamily="18" charset="0"/>
            </a:endParaRPr>
          </a:p>
        </p:txBody>
      </p:sp>
      <p:sp>
        <p:nvSpPr>
          <p:cNvPr id="6" name="Explosion 1 5"/>
          <p:cNvSpPr/>
          <p:nvPr/>
        </p:nvSpPr>
        <p:spPr>
          <a:xfrm>
            <a:off x="1043608" y="2871988"/>
            <a:ext cx="7344816" cy="3365324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latin typeface="Cambria" panose="02040503050406030204" pitchFamily="18" charset="0"/>
              </a:rPr>
              <a:t>Calculer le coefficient directeur de la droite (AB).</a:t>
            </a:r>
          </a:p>
        </p:txBody>
      </p:sp>
    </p:spTree>
    <p:extLst>
      <p:ext uri="{BB962C8B-B14F-4D97-AF65-F5344CB8AC3E}">
        <p14:creationId xmlns:p14="http://schemas.microsoft.com/office/powerpoint/2010/main" val="293182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556792"/>
                <a:ext cx="7992888" cy="964704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dirty="0" smtClean="0">
                    <a:latin typeface="Cambria" panose="02040503050406030204" pitchFamily="18" charset="0"/>
                  </a:rPr>
                  <a:t>Dans un repère du plan, on considère deux 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u</m:t>
                        </m:r>
                      </m:e>
                    </m:acc>
                  </m:oMath>
                </a14:m>
                <a:r>
                  <a:rPr lang="fr-FR" dirty="0" smtClean="0">
                    <a:latin typeface="Cambria" panose="02040503050406030204" pitchFamily="18" charset="0"/>
                  </a:rPr>
                  <a:t>(3; ‒4)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v</m:t>
                        </m:r>
                      </m:e>
                    </m:acc>
                  </m:oMath>
                </a14:m>
                <a:r>
                  <a:rPr lang="fr-FR" dirty="0" smtClean="0">
                    <a:latin typeface="Cambria" panose="02040503050406030204" pitchFamily="18" charset="0"/>
                  </a:rPr>
                  <a:t>(9; y).</a:t>
                </a:r>
                <a:endParaRPr lang="fr-FR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556792"/>
                <a:ext cx="7992888" cy="964704"/>
              </a:xfrm>
              <a:blipFill rotWithShape="1">
                <a:blip r:embed="rId2"/>
                <a:stretch>
                  <a:fillRect t="-8176" r="-1373" b="-308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xplosion 1 5"/>
              <p:cNvSpPr/>
              <p:nvPr/>
            </p:nvSpPr>
            <p:spPr>
              <a:xfrm>
                <a:off x="395536" y="2852936"/>
                <a:ext cx="8424936" cy="3308014"/>
              </a:xfrm>
              <a:prstGeom prst="irregularSeal1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3200" b="1" dirty="0">
                    <a:latin typeface="Cambria" panose="02040503050406030204" pitchFamily="18" charset="0"/>
                  </a:rPr>
                  <a:t>Déterminer le réel y tel que les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1" i="0">
                            <a:latin typeface="Cambria Math"/>
                          </a:rPr>
                          <m:t>𝐮</m:t>
                        </m:r>
                      </m:e>
                    </m:acc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1" i="0">
                            <a:latin typeface="Cambria Math"/>
                          </a:rPr>
                          <m:t>𝐯</m:t>
                        </m:r>
                      </m:e>
                    </m:acc>
                  </m:oMath>
                </a14:m>
                <a:r>
                  <a:rPr lang="fr-FR" sz="3200" b="1" dirty="0">
                    <a:latin typeface="Cambria" panose="02040503050406030204" pitchFamily="18" charset="0"/>
                  </a:rPr>
                  <a:t> soient colinéaires.</a:t>
                </a:r>
              </a:p>
            </p:txBody>
          </p:sp>
        </mc:Choice>
        <mc:Fallback xmlns="">
          <p:sp>
            <p:nvSpPr>
              <p:cNvPr id="6" name="Explosion 1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852936"/>
                <a:ext cx="8424936" cy="3308014"/>
              </a:xfrm>
              <a:prstGeom prst="irregularSeal1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720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8834" y="1378947"/>
            <a:ext cx="7992888" cy="12579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Sur la figure ci-dessous, ABCD est un parallélogramme et E est un point de [AB].</a:t>
            </a:r>
            <a:endParaRPr lang="fr-FR" dirty="0">
              <a:latin typeface="Cambria" panose="020405030504060302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0" y="2403175"/>
            <a:ext cx="5508744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xplosion 1 5"/>
          <p:cNvSpPr/>
          <p:nvPr/>
        </p:nvSpPr>
        <p:spPr>
          <a:xfrm>
            <a:off x="4211960" y="3284984"/>
            <a:ext cx="4824536" cy="2448272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>
                <a:latin typeface="Cambria" panose="02040503050406030204" pitchFamily="18" charset="0"/>
              </a:rPr>
              <a:t>Calculer  l’aire de ABCD.</a:t>
            </a:r>
          </a:p>
        </p:txBody>
      </p:sp>
    </p:spTree>
    <p:extLst>
      <p:ext uri="{BB962C8B-B14F-4D97-AF65-F5344CB8AC3E}">
        <p14:creationId xmlns:p14="http://schemas.microsoft.com/office/powerpoint/2010/main" val="200795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988</Words>
  <Application>Microsoft Office PowerPoint</Application>
  <PresentationFormat>Affichage à l'écran (4:3)</PresentationFormat>
  <Paragraphs>111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Méli-mélo Série 1 Géométrie plane</vt:lpstr>
      <vt:lpstr>Sur la figure ci-dessous, B et D sont deux points du cercle de diamètre [AC].</vt:lpstr>
      <vt:lpstr>Sur la figure ci-dessous, B et D sont deux points du cercle de diamètre [AC].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Sur la figure ci-dessous, B et D sont deux points du cercle de diamètre [AC].</vt:lpstr>
      <vt:lpstr>Sur la figure ci-dessous, B et D sont deux points du cercle de diamètre [AC].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PROBABILITÉS Série 2</dc:title>
  <dc:creator>deletombe</dc:creator>
  <cp:lastModifiedBy>auderi</cp:lastModifiedBy>
  <cp:revision>66</cp:revision>
  <dcterms:created xsi:type="dcterms:W3CDTF">2015-10-23T15:40:55Z</dcterms:created>
  <dcterms:modified xsi:type="dcterms:W3CDTF">2016-07-11T19:40:15Z</dcterms:modified>
</cp:coreProperties>
</file>