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6"/>
  </p:notesMasterIdLst>
  <p:sldIdLst>
    <p:sldId id="298" r:id="rId3"/>
    <p:sldId id="270" r:id="rId4"/>
    <p:sldId id="271" r:id="rId5"/>
    <p:sldId id="272" r:id="rId6"/>
    <p:sldId id="273" r:id="rId7"/>
    <p:sldId id="274" r:id="rId8"/>
    <p:sldId id="264" r:id="rId9"/>
    <p:sldId id="291" r:id="rId10"/>
    <p:sldId id="266" r:id="rId11"/>
    <p:sldId id="278" r:id="rId12"/>
    <p:sldId id="276" r:id="rId13"/>
    <p:sldId id="279" r:id="rId14"/>
    <p:sldId id="299" r:id="rId15"/>
    <p:sldId id="281" r:id="rId16"/>
    <p:sldId id="282" r:id="rId17"/>
    <p:sldId id="293" r:id="rId18"/>
    <p:sldId id="294" r:id="rId19"/>
    <p:sldId id="289" r:id="rId20"/>
    <p:sldId id="292" r:id="rId21"/>
    <p:sldId id="285" r:id="rId22"/>
    <p:sldId id="297" r:id="rId23"/>
    <p:sldId id="295" r:id="rId24"/>
    <p:sldId id="288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248C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Grid="0">
      <p:cViewPr>
        <p:scale>
          <a:sx n="70" d="100"/>
          <a:sy n="70" d="100"/>
        </p:scale>
        <p:origin x="-2160" y="-11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684A5-04AD-4126-AB8C-42614F1A6FE7}" type="datetimeFigureOut">
              <a:rPr lang="fr-FR" smtClean="0"/>
              <a:pPr/>
              <a:t>10/07/2016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C6F9B-C51D-458D-8068-5E49A3DE6EC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4867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>
                <a:solidFill>
                  <a:prstClr val="black"/>
                </a:solidFill>
              </a:rPr>
              <a:pPr/>
              <a:t>1</a:t>
            </a:fld>
            <a:endParaRPr lang="fr-FR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062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E68BEC-760E-4BEC-952B-61C80EA47D6D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48344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E68BEC-760E-4BEC-952B-61C80EA47D6D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2452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71AF5-EF21-4F7B-A1C9-71F29ECF827B}" type="datetimeFigureOut">
              <a:rPr lang="fr-FR" smtClean="0"/>
              <a:pPr/>
              <a:t>10/07/2016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9D0D-3654-4D99-AE63-8CBF776431E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8613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71AF5-EF21-4F7B-A1C9-71F29ECF827B}" type="datetimeFigureOut">
              <a:rPr lang="fr-FR" smtClean="0"/>
              <a:pPr/>
              <a:t>10/07/2016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9D0D-3654-4D99-AE63-8CBF776431E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0683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71AF5-EF21-4F7B-A1C9-71F29ECF827B}" type="datetimeFigureOut">
              <a:rPr lang="fr-FR" smtClean="0"/>
              <a:pPr/>
              <a:t>10/07/2016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9D0D-3654-4D99-AE63-8CBF776431E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1276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204F-5810-4A68-81B6-940C5D42665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ADD9-330F-4B04-9F82-905F9C0DC55F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3449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204F-5810-4A68-81B6-940C5D42665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ADD9-330F-4B04-9F82-905F9C0DC55F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2195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204F-5810-4A68-81B6-940C5D42665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ADD9-330F-4B04-9F82-905F9C0DC55F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0240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204F-5810-4A68-81B6-940C5D42665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ADD9-330F-4B04-9F82-905F9C0DC55F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3158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204F-5810-4A68-81B6-940C5D42665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ADD9-330F-4B04-9F82-905F9C0DC55F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8067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204F-5810-4A68-81B6-940C5D42665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ADD9-330F-4B04-9F82-905F9C0DC55F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2845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204F-5810-4A68-81B6-940C5D42665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ADD9-330F-4B04-9F82-905F9C0DC55F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634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204F-5810-4A68-81B6-940C5D42665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ADD9-330F-4B04-9F82-905F9C0DC55F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296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71AF5-EF21-4F7B-A1C9-71F29ECF827B}" type="datetimeFigureOut">
              <a:rPr lang="fr-FR" smtClean="0"/>
              <a:pPr/>
              <a:t>10/07/2016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9D0D-3654-4D99-AE63-8CBF776431E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95849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204F-5810-4A68-81B6-940C5D42665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ADD9-330F-4B04-9F82-905F9C0DC55F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270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204F-5810-4A68-81B6-940C5D42665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ADD9-330F-4B04-9F82-905F9C0DC55F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3537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204F-5810-4A68-81B6-940C5D42665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ADD9-330F-4B04-9F82-905F9C0DC55F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422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71AF5-EF21-4F7B-A1C9-71F29ECF827B}" type="datetimeFigureOut">
              <a:rPr lang="fr-FR" smtClean="0"/>
              <a:pPr/>
              <a:t>10/07/2016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9D0D-3654-4D99-AE63-8CBF776431E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136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71AF5-EF21-4F7B-A1C9-71F29ECF827B}" type="datetimeFigureOut">
              <a:rPr lang="fr-FR" smtClean="0"/>
              <a:pPr/>
              <a:t>10/07/2016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9D0D-3654-4D99-AE63-8CBF776431E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522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71AF5-EF21-4F7B-A1C9-71F29ECF827B}" type="datetimeFigureOut">
              <a:rPr lang="fr-FR" smtClean="0"/>
              <a:pPr/>
              <a:t>10/07/2016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9D0D-3654-4D99-AE63-8CBF776431E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8781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71AF5-EF21-4F7B-A1C9-71F29ECF827B}" type="datetimeFigureOut">
              <a:rPr lang="fr-FR" smtClean="0"/>
              <a:pPr/>
              <a:t>10/07/2016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9D0D-3654-4D99-AE63-8CBF776431E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8562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71AF5-EF21-4F7B-A1C9-71F29ECF827B}" type="datetimeFigureOut">
              <a:rPr lang="fr-FR" smtClean="0"/>
              <a:pPr/>
              <a:t>10/07/2016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9D0D-3654-4D99-AE63-8CBF776431E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6758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71AF5-EF21-4F7B-A1C9-71F29ECF827B}" type="datetimeFigureOut">
              <a:rPr lang="fr-FR" smtClean="0"/>
              <a:pPr/>
              <a:t>10/07/2016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9D0D-3654-4D99-AE63-8CBF776431E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84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71AF5-EF21-4F7B-A1C9-71F29ECF827B}" type="datetimeFigureOut">
              <a:rPr lang="fr-FR" smtClean="0"/>
              <a:pPr/>
              <a:t>10/07/2016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9D0D-3654-4D99-AE63-8CBF776431E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6325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71AF5-EF21-4F7B-A1C9-71F29ECF827B}" type="datetimeFigureOut">
              <a:rPr lang="fr-FR" smtClean="0"/>
              <a:pPr/>
              <a:t>10/07/2016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F9D0D-3654-4D99-AE63-8CBF776431E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4722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3204F-5810-4A68-81B6-940C5D42665F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1ADD9-330F-4B04-9F82-905F9C0DC55F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396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994689"/>
            <a:ext cx="9144000" cy="1006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1633558" y="1393017"/>
            <a:ext cx="5938838" cy="2678925"/>
          </a:xfrm>
          <a:prstGeom prst="roundRect">
            <a:avLst/>
          </a:prstGeom>
          <a:solidFill>
            <a:srgbClr val="CCFFCC"/>
          </a:solidFill>
          <a:ln>
            <a:solidFill>
              <a:srgbClr val="007434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sz="3600" b="1" cap="small" dirty="0">
                <a:solidFill>
                  <a:srgbClr val="248C35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fr-FR" sz="5400" b="1" cap="small" dirty="0">
                <a:solidFill>
                  <a:srgbClr val="248C35"/>
                </a:solidFill>
                <a:latin typeface="Georgia" pitchFamily="18" charset="0"/>
                <a:cs typeface="Arial" pitchFamily="34" charset="0"/>
              </a:rPr>
              <a:t>Méli-mélo</a:t>
            </a:r>
            <a:endParaRPr lang="fr-FR" sz="3600" b="1" cap="small" dirty="0">
              <a:solidFill>
                <a:srgbClr val="0070C0"/>
              </a:solidFill>
              <a:latin typeface="Georgia" pitchFamily="18" charset="0"/>
              <a:cs typeface="Arial" pitchFamily="34" charset="0"/>
            </a:endParaRPr>
          </a:p>
          <a:p>
            <a:pPr algn="ctr">
              <a:defRPr/>
            </a:pPr>
            <a:r>
              <a:rPr lang="fr-FR" sz="4400" b="1" cap="small" dirty="0">
                <a:solidFill>
                  <a:srgbClr val="248C35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fr-FR" sz="5400" b="1" cap="small" dirty="0">
                <a:solidFill>
                  <a:srgbClr val="248C35"/>
                </a:solidFill>
                <a:latin typeface="Georgia" pitchFamily="18" charset="0"/>
                <a:cs typeface="Arial" pitchFamily="34" charset="0"/>
              </a:rPr>
              <a:t>de Géométrie</a:t>
            </a:r>
          </a:p>
          <a:p>
            <a:pPr algn="ctr">
              <a:defRPr/>
            </a:pPr>
            <a:r>
              <a:rPr lang="fr-FR" sz="5400" b="1" cap="small" dirty="0">
                <a:solidFill>
                  <a:srgbClr val="248C35"/>
                </a:solidFill>
                <a:latin typeface="Georgia" pitchFamily="18" charset="0"/>
                <a:cs typeface="Arial" pitchFamily="34" charset="0"/>
              </a:rPr>
              <a:t>Série 3</a:t>
            </a:r>
            <a:endParaRPr lang="fr-FR" sz="5400" dirty="0">
              <a:solidFill>
                <a:srgbClr val="248C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937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ensées 21"/>
          <p:cNvSpPr/>
          <p:nvPr/>
        </p:nvSpPr>
        <p:spPr>
          <a:xfrm>
            <a:off x="1143001" y="3987960"/>
            <a:ext cx="7600361" cy="1393041"/>
          </a:xfrm>
          <a:prstGeom prst="cloudCallout">
            <a:avLst>
              <a:gd name="adj1" fmla="val 9791"/>
              <a:gd name="adj2" fmla="val -102438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N°9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4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1087667" y="1879600"/>
                <a:ext cx="6902450" cy="1435100"/>
              </a:xfrm>
              <a:ln>
                <a:noFill/>
              </a:ln>
            </p:spPr>
            <p:txBody>
              <a:bodyPr>
                <a:normAutofit lnSpcReduction="10000"/>
              </a:bodyPr>
              <a:lstStyle/>
              <a:p>
                <a:pPr>
                  <a:buNone/>
                </a:pPr>
                <a:r>
                  <a:rPr lang="fr-FR" dirty="0" smtClean="0"/>
                  <a:t>Soit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O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;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acc>
                    <m:r>
                      <a:rPr lang="fr-FR" i="1"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acc>
                    <m:r>
                      <a:rPr lang="fr-FR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r>
                  <a:rPr lang="fr-FR" dirty="0"/>
                  <a:t> un repère orthonormé du plan.</a:t>
                </a:r>
              </a:p>
              <a:p>
                <a:pPr>
                  <a:buNone/>
                </a:pPr>
                <a:r>
                  <a:rPr lang="fr-FR" dirty="0"/>
                  <a:t>On donne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B</m:t>
                    </m:r>
                    <m:d>
                      <m:dPr>
                        <m:ctrlPr>
                          <a:rPr lang="fr-FR" i="1"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0;3</m:t>
                        </m:r>
                      </m:e>
                    </m:d>
                    <m:r>
                      <a:rPr lang="fr-FR" i="1">
                        <a:latin typeface="Cambria Math" panose="02040503050406030204" pitchFamily="18" charset="0"/>
                      </a:rPr>
                      <m:t> , </m:t>
                    </m:r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C</m:t>
                    </m:r>
                    <m:d>
                      <m:dPr>
                        <m:ctrlPr>
                          <a:rPr lang="fr-FR" i="1"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−2;−1</m:t>
                        </m:r>
                      </m:e>
                    </m:d>
                    <m:r>
                      <a:rPr lang="fr-FR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 panose="02040503050406030204" pitchFamily="18" charset="0"/>
                      </a:rPr>
                      <m:t>et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E</m:t>
                    </m:r>
                    <m:d>
                      <m:dPr>
                        <m:ctrlPr>
                          <a:rPr lang="fr-FR" i="1"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2;−1</m:t>
                        </m:r>
                      </m:e>
                    </m:d>
                  </m:oMath>
                </a14:m>
                <a:r>
                  <a:rPr lang="fr-FR" dirty="0" smtClean="0"/>
                  <a:t>.</a:t>
                </a:r>
              </a:p>
              <a:p>
                <a:pPr>
                  <a:buNone/>
                </a:pPr>
                <a:r>
                  <a:rPr lang="fr-FR" dirty="0" smtClean="0"/>
                  <a:t>On appelle I </a:t>
                </a:r>
                <a:r>
                  <a:rPr lang="fr-FR" dirty="0"/>
                  <a:t>le milieu de [BC</a:t>
                </a:r>
                <a:r>
                  <a:rPr lang="fr-FR" dirty="0" smtClean="0"/>
                  <a:t>].</a:t>
                </a:r>
                <a:endParaRPr lang="fr-FR" dirty="0"/>
              </a:p>
              <a:p>
                <a:pPr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1087667" y="1879600"/>
                <a:ext cx="6902450" cy="1435100"/>
              </a:xfrm>
              <a:blipFill rotWithShape="1">
                <a:blip r:embed="rId2" cstate="print"/>
                <a:stretch>
                  <a:fillRect l="-1765" t="-9322" b="-80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4294967295"/>
          </p:nvPr>
        </p:nvSpPr>
        <p:spPr>
          <a:xfrm>
            <a:off x="1502229" y="4335235"/>
            <a:ext cx="6560457" cy="1338263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fr-FR" sz="2700" b="1" dirty="0">
                <a:solidFill>
                  <a:srgbClr val="248C35"/>
                </a:solidFill>
              </a:rPr>
              <a:t>   </a:t>
            </a:r>
            <a:r>
              <a:rPr lang="fr-FR" b="1" dirty="0">
                <a:solidFill>
                  <a:srgbClr val="248C35"/>
                </a:solidFill>
              </a:rPr>
              <a:t>Que représente la droite (EI) pour </a:t>
            </a:r>
          </a:p>
          <a:p>
            <a:pPr algn="ctr">
              <a:spcBef>
                <a:spcPts val="0"/>
              </a:spcBef>
              <a:buNone/>
            </a:pPr>
            <a:r>
              <a:rPr lang="fr-FR" b="1" dirty="0">
                <a:solidFill>
                  <a:srgbClr val="248C35"/>
                </a:solidFill>
              </a:rPr>
              <a:t>le triangle BCE ?</a:t>
            </a:r>
          </a:p>
          <a:p>
            <a:pPr algn="ctr">
              <a:spcBef>
                <a:spcPts val="0"/>
              </a:spcBef>
              <a:buNone/>
            </a:pPr>
            <a:endParaRPr lang="fr-FR" dirty="0">
              <a:solidFill>
                <a:srgbClr val="248C35"/>
              </a:solidFill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143001" y="1676014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1143001" y="1604576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1143001" y="21475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1143001" y="2690426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1143001" y="323335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143001" y="1604576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688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ensées 21"/>
          <p:cNvSpPr/>
          <p:nvPr/>
        </p:nvSpPr>
        <p:spPr>
          <a:xfrm>
            <a:off x="1143001" y="3987960"/>
            <a:ext cx="7600361" cy="1393041"/>
          </a:xfrm>
          <a:prstGeom prst="cloudCallout">
            <a:avLst>
              <a:gd name="adj1" fmla="val 9791"/>
              <a:gd name="adj2" fmla="val -102438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N°10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4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1087667" y="1879600"/>
                <a:ext cx="6902450" cy="1435100"/>
              </a:xfrm>
              <a:ln>
                <a:noFill/>
              </a:ln>
            </p:spPr>
            <p:txBody>
              <a:bodyPr>
                <a:normAutofit lnSpcReduction="10000"/>
              </a:bodyPr>
              <a:lstStyle/>
              <a:p>
                <a:pPr>
                  <a:buNone/>
                </a:pPr>
                <a:r>
                  <a:rPr lang="fr-FR" dirty="0" smtClean="0"/>
                  <a:t>Soit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O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;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acc>
                    <m:r>
                      <a:rPr lang="fr-FR" i="1"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acc>
                    <m:r>
                      <a:rPr lang="fr-FR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r>
                  <a:rPr lang="fr-FR" dirty="0"/>
                  <a:t> un repère orthonormé du plan.</a:t>
                </a:r>
              </a:p>
              <a:p>
                <a:pPr>
                  <a:buNone/>
                </a:pPr>
                <a:r>
                  <a:rPr lang="fr-FR" dirty="0"/>
                  <a:t>On donne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B</m:t>
                    </m:r>
                    <m:d>
                      <m:dPr>
                        <m:ctrlPr>
                          <a:rPr lang="fr-FR" i="1"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0;3</m:t>
                        </m:r>
                      </m:e>
                    </m:d>
                    <m:r>
                      <a:rPr lang="fr-FR" i="1">
                        <a:latin typeface="Cambria Math" panose="02040503050406030204" pitchFamily="18" charset="0"/>
                      </a:rPr>
                      <m:t> , </m:t>
                    </m:r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C</m:t>
                    </m:r>
                    <m:d>
                      <m:dPr>
                        <m:ctrlPr>
                          <a:rPr lang="fr-FR" i="1"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−2;−1</m:t>
                        </m:r>
                      </m:e>
                    </m:d>
                    <m:r>
                      <a:rPr lang="fr-FR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 panose="02040503050406030204" pitchFamily="18" charset="0"/>
                      </a:rPr>
                      <m:t>et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E</m:t>
                    </m:r>
                    <m:d>
                      <m:dPr>
                        <m:ctrlPr>
                          <a:rPr lang="fr-FR" i="1"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2;−1</m:t>
                        </m:r>
                      </m:e>
                    </m:d>
                  </m:oMath>
                </a14:m>
                <a:r>
                  <a:rPr lang="fr-FR" dirty="0" smtClean="0"/>
                  <a:t>.</a:t>
                </a:r>
              </a:p>
              <a:p>
                <a:pPr>
                  <a:buNone/>
                </a:pPr>
                <a:r>
                  <a:rPr lang="fr-FR" dirty="0"/>
                  <a:t>O</a:t>
                </a:r>
                <a:r>
                  <a:rPr lang="fr-FR" dirty="0" smtClean="0"/>
                  <a:t>n </a:t>
                </a:r>
                <a:r>
                  <a:rPr lang="fr-FR" dirty="0"/>
                  <a:t>donne BE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fr-FR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20</m:t>
                        </m:r>
                      </m:e>
                    </m:rad>
                  </m:oMath>
                </a14:m>
                <a:r>
                  <a:rPr lang="fr-FR" dirty="0" smtClean="0"/>
                  <a:t>.</a:t>
                </a:r>
                <a:endParaRPr lang="fr-FR" dirty="0"/>
              </a:p>
              <a:p>
                <a:pPr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1087667" y="1879600"/>
                <a:ext cx="6902450" cy="1435100"/>
              </a:xfrm>
              <a:blipFill rotWithShape="1">
                <a:blip r:embed="rId2" cstate="print"/>
                <a:stretch>
                  <a:fillRect l="-1765" t="-9322" b="-974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4294967295"/>
          </p:nvPr>
        </p:nvSpPr>
        <p:spPr>
          <a:xfrm>
            <a:off x="1502229" y="4335235"/>
            <a:ext cx="6560457" cy="1338263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fr-FR" sz="2700" b="1" dirty="0">
                <a:solidFill>
                  <a:srgbClr val="248C35"/>
                </a:solidFill>
              </a:rPr>
              <a:t>   </a:t>
            </a:r>
            <a:r>
              <a:rPr lang="fr-FR" b="1" dirty="0">
                <a:solidFill>
                  <a:srgbClr val="248C35"/>
                </a:solidFill>
              </a:rPr>
              <a:t>Le triangle BCE est-il isocèle en B ?</a:t>
            </a:r>
          </a:p>
          <a:p>
            <a:pPr algn="ctr">
              <a:spcBef>
                <a:spcPts val="0"/>
              </a:spcBef>
              <a:buNone/>
            </a:pPr>
            <a:endParaRPr lang="fr-FR" dirty="0">
              <a:solidFill>
                <a:srgbClr val="248C35"/>
              </a:solidFill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143001" y="1676014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1143001" y="1604576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1143001" y="21475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1143001" y="2690426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1143001" y="323335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143001" y="1604576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94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7200" b="1" cap="small" dirty="0">
                <a:solidFill>
                  <a:srgbClr val="248C35"/>
                </a:solidFill>
                <a:latin typeface="Georgia" pitchFamily="18" charset="0"/>
                <a:cs typeface="Arial" pitchFamily="34" charset="0"/>
              </a:rPr>
              <a:t>Correction</a:t>
            </a:r>
          </a:p>
        </p:txBody>
      </p:sp>
    </p:spTree>
    <p:extLst>
      <p:ext uri="{BB962C8B-B14F-4D97-AF65-F5344CB8AC3E}">
        <p14:creationId xmlns:p14="http://schemas.microsoft.com/office/powerpoint/2010/main" val="1671712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/>
          <p:nvPr/>
        </p:nvPicPr>
        <p:blipFill>
          <a:blip r:embed="rId2" cstate="print"/>
          <a:srcRect l="35041" t="37529" r="36199" b="37071"/>
          <a:stretch>
            <a:fillRect/>
          </a:stretch>
        </p:blipFill>
        <p:spPr bwMode="auto">
          <a:xfrm>
            <a:off x="406400" y="2391044"/>
            <a:ext cx="3831180" cy="2544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N°1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4294967295"/>
          </p:nvPr>
        </p:nvSpPr>
        <p:spPr>
          <a:xfrm>
            <a:off x="631371" y="1874838"/>
            <a:ext cx="6043613" cy="35766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ABCD est un losange de centre O.</a:t>
            </a:r>
          </a:p>
          <a:p>
            <a:pPr>
              <a:buNone/>
            </a:pPr>
            <a:endParaRPr lang="fr-FR" sz="2700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dirty="0"/>
              <a:t>Compléter l’égalité suivante :</a:t>
            </a:r>
          </a:p>
          <a:p>
            <a:pPr>
              <a:buNone/>
            </a:pP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Pensées 7"/>
              <p:cNvSpPr/>
              <p:nvPr/>
            </p:nvSpPr>
            <p:spPr>
              <a:xfrm>
                <a:off x="4927600" y="2689076"/>
                <a:ext cx="4085771" cy="1660934"/>
              </a:xfrm>
              <a:prstGeom prst="cloudCallout">
                <a:avLst>
                  <a:gd name="adj1" fmla="val -43999"/>
                  <a:gd name="adj2" fmla="val 91710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800" b="1" i="1" smtClean="0">
                              <a:solidFill>
                                <a:srgbClr val="248C35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2800" b="1" i="0" smtClean="0">
                              <a:solidFill>
                                <a:srgbClr val="248C35"/>
                              </a:solidFill>
                              <a:latin typeface="Cambria Math" panose="02040503050406030204" pitchFamily="18" charset="0"/>
                            </a:rPr>
                            <m:t>𝐀𝐎</m:t>
                          </m:r>
                        </m:e>
                      </m:acc>
                      <m:r>
                        <a:rPr lang="fr-FR" sz="2800" b="1" i="1" smtClean="0">
                          <a:solidFill>
                            <a:srgbClr val="248C35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sz="2800" b="1" i="1" smtClean="0">
                              <a:solidFill>
                                <a:srgbClr val="248C35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2800" b="1" i="0" smtClean="0">
                              <a:solidFill>
                                <a:srgbClr val="248C35"/>
                              </a:solidFill>
                              <a:latin typeface="Cambria Math" panose="02040503050406030204" pitchFamily="18" charset="0"/>
                            </a:rPr>
                            <m:t>𝐎𝐃</m:t>
                          </m:r>
                        </m:e>
                      </m:acc>
                      <m:r>
                        <a:rPr lang="fr-FR" sz="2800" b="1" i="1" smtClean="0">
                          <a:solidFill>
                            <a:srgbClr val="248C35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fr-FR" sz="2800" b="1" dirty="0">
                  <a:solidFill>
                    <a:srgbClr val="FF00FF"/>
                  </a:solidFill>
                </a:endParaRPr>
              </a:p>
              <a:p>
                <a:pPr algn="ctr"/>
                <a:endParaRPr lang="fr-FR" sz="2800" b="1" dirty="0">
                  <a:solidFill>
                    <a:srgbClr val="FF00FF"/>
                  </a:solidFill>
                </a:endParaRPr>
              </a:p>
            </p:txBody>
          </p:sp>
        </mc:Choice>
        <mc:Fallback>
          <p:sp>
            <p:nvSpPr>
              <p:cNvPr id="8" name="Pensées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7600" y="2689076"/>
                <a:ext cx="4085771" cy="1660934"/>
              </a:xfrm>
              <a:prstGeom prst="cloudCallout">
                <a:avLst>
                  <a:gd name="adj1" fmla="val -43999"/>
                  <a:gd name="adj2" fmla="val 91710"/>
                </a:avLst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Connecteur droit avec flèche 3"/>
          <p:cNvCxnSpPr/>
          <p:nvPr/>
        </p:nvCxnSpPr>
        <p:spPr>
          <a:xfrm>
            <a:off x="907143" y="3626870"/>
            <a:ext cx="150222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V="1">
            <a:off x="2387600" y="2830286"/>
            <a:ext cx="0" cy="81109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907143" y="2837543"/>
            <a:ext cx="1502228" cy="774813"/>
          </a:xfrm>
          <a:prstGeom prst="straightConnector1">
            <a:avLst/>
          </a:prstGeom>
          <a:ln w="381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ZoneTexte 5"/>
              <p:cNvSpPr txBox="1"/>
              <p:nvPr/>
            </p:nvSpPr>
            <p:spPr>
              <a:xfrm>
                <a:off x="7703226" y="2980800"/>
                <a:ext cx="864096" cy="5767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800" b="1" i="1" smtClean="0">
                              <a:solidFill>
                                <a:srgbClr val="FF00FF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2800" b="1" i="0" smtClean="0">
                              <a:solidFill>
                                <a:srgbClr val="FF00FF"/>
                              </a:solidFill>
                              <a:latin typeface="Cambria Math"/>
                            </a:rPr>
                            <m:t>𝐀𝐃</m:t>
                          </m:r>
                        </m:e>
                      </m:acc>
                    </m:oMath>
                  </m:oMathPara>
                </a14:m>
                <a:endParaRPr lang="fr-FR" sz="2800" b="1" dirty="0">
                  <a:solidFill>
                    <a:srgbClr val="FF00FF"/>
                  </a:solidFill>
                </a:endParaRPr>
              </a:p>
            </p:txBody>
          </p:sp>
        </mc:Choice>
        <mc:Fallback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3226" y="2980800"/>
                <a:ext cx="864096" cy="57676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7347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/>
          <p:nvPr/>
        </p:nvPicPr>
        <p:blipFill>
          <a:blip r:embed="rId2" cstate="print"/>
          <a:srcRect l="35041" t="37529" r="36199" b="37071"/>
          <a:stretch>
            <a:fillRect/>
          </a:stretch>
        </p:blipFill>
        <p:spPr bwMode="auto">
          <a:xfrm>
            <a:off x="406400" y="2391044"/>
            <a:ext cx="3831180" cy="2544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N°2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4294967295"/>
          </p:nvPr>
        </p:nvSpPr>
        <p:spPr>
          <a:xfrm>
            <a:off x="631371" y="1874836"/>
            <a:ext cx="6043613" cy="3576637"/>
          </a:xfrm>
        </p:spPr>
        <p:txBody>
          <a:bodyPr/>
          <a:lstStyle/>
          <a:p>
            <a:pPr>
              <a:buNone/>
            </a:pPr>
            <a:r>
              <a:rPr lang="fr-FR" dirty="0"/>
              <a:t>ABCD est un losange de centre O.</a:t>
            </a:r>
          </a:p>
          <a:p>
            <a:pPr>
              <a:buNone/>
            </a:pPr>
            <a:endParaRPr lang="fr-FR" sz="2700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dirty="0"/>
              <a:t>Compléter l’égalité suivante :</a:t>
            </a:r>
          </a:p>
          <a:p>
            <a:pPr>
              <a:buNone/>
            </a:pP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Pensées 7"/>
              <p:cNvSpPr/>
              <p:nvPr/>
            </p:nvSpPr>
            <p:spPr>
              <a:xfrm>
                <a:off x="4647012" y="2748784"/>
                <a:ext cx="4292271" cy="1651766"/>
              </a:xfrm>
              <a:prstGeom prst="cloudCallout">
                <a:avLst>
                  <a:gd name="adj1" fmla="val -43288"/>
                  <a:gd name="adj2" fmla="val 98264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800" b="1" i="1" smtClean="0">
                              <a:solidFill>
                                <a:srgbClr val="248C35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2800" b="1" i="0" smtClean="0">
                              <a:solidFill>
                                <a:srgbClr val="248C35"/>
                              </a:solidFill>
                              <a:latin typeface="Cambria Math" panose="02040503050406030204" pitchFamily="18" charset="0"/>
                            </a:rPr>
                            <m:t>𝐀𝐁</m:t>
                          </m:r>
                        </m:e>
                      </m:acc>
                      <m:r>
                        <a:rPr lang="fr-FR" sz="2800" b="1" i="1" smtClean="0">
                          <a:solidFill>
                            <a:srgbClr val="248C35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sz="2800" b="1" i="1" smtClean="0">
                              <a:solidFill>
                                <a:srgbClr val="248C35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2800" b="1" i="0" smtClean="0">
                              <a:solidFill>
                                <a:srgbClr val="248C35"/>
                              </a:solidFill>
                              <a:latin typeface="Cambria Math" panose="02040503050406030204" pitchFamily="18" charset="0"/>
                            </a:rPr>
                            <m:t>𝐀𝐃</m:t>
                          </m:r>
                        </m:e>
                      </m:acc>
                      <m:r>
                        <a:rPr lang="fr-FR" sz="2800" b="1" i="1" smtClean="0">
                          <a:solidFill>
                            <a:srgbClr val="248C35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fr-FR" sz="2800" b="1" dirty="0">
                  <a:solidFill>
                    <a:srgbClr val="FF00FF"/>
                  </a:solidFill>
                </a:endParaRPr>
              </a:p>
            </p:txBody>
          </p:sp>
        </mc:Choice>
        <mc:Fallback>
          <p:sp>
            <p:nvSpPr>
              <p:cNvPr id="8" name="Pensées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7012" y="2748784"/>
                <a:ext cx="4292271" cy="1651766"/>
              </a:xfrm>
              <a:prstGeom prst="cloudCallout">
                <a:avLst>
                  <a:gd name="adj1" fmla="val -43288"/>
                  <a:gd name="adj2" fmla="val 98264"/>
                </a:avLst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Connecteur droit avec flèche 3"/>
          <p:cNvCxnSpPr/>
          <p:nvPr/>
        </p:nvCxnSpPr>
        <p:spPr>
          <a:xfrm>
            <a:off x="906236" y="3616779"/>
            <a:ext cx="1477735" cy="78377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898071" y="2857500"/>
            <a:ext cx="1502229" cy="77560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906236" y="3624943"/>
            <a:ext cx="2963635" cy="0"/>
          </a:xfrm>
          <a:prstGeom prst="straightConnector1">
            <a:avLst/>
          </a:prstGeom>
          <a:ln w="381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/>
              <p:cNvSpPr txBox="1"/>
              <p:nvPr/>
            </p:nvSpPr>
            <p:spPr>
              <a:xfrm>
                <a:off x="7344000" y="3240000"/>
                <a:ext cx="864096" cy="5767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800" b="1" i="1" smtClean="0">
                              <a:solidFill>
                                <a:srgbClr val="FF00FF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2800" b="1" i="0" smtClean="0">
                              <a:solidFill>
                                <a:srgbClr val="FF00FF"/>
                              </a:solidFill>
                              <a:latin typeface="Cambria Math"/>
                            </a:rPr>
                            <m:t>𝐀𝐂</m:t>
                          </m:r>
                        </m:e>
                      </m:acc>
                    </m:oMath>
                  </m:oMathPara>
                </a14:m>
                <a:endParaRPr lang="fr-FR" sz="2800" b="1" dirty="0">
                  <a:solidFill>
                    <a:srgbClr val="FF3399"/>
                  </a:solidFill>
                </a:endParaRPr>
              </a:p>
            </p:txBody>
          </p:sp>
        </mc:Choice>
        <mc:Fallback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4000" y="3240000"/>
                <a:ext cx="864096" cy="57676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41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ensées 25"/>
          <p:cNvSpPr/>
          <p:nvPr/>
        </p:nvSpPr>
        <p:spPr>
          <a:xfrm>
            <a:off x="1360046" y="3669796"/>
            <a:ext cx="6927611" cy="1479154"/>
          </a:xfrm>
          <a:prstGeom prst="cloudCallout">
            <a:avLst>
              <a:gd name="adj1" fmla="val 1965"/>
              <a:gd name="adj2" fmla="val -92127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N°3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4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1857822" y="1693412"/>
                <a:ext cx="6000750" cy="5164587"/>
              </a:xfrm>
            </p:spPr>
            <p:txBody>
              <a:bodyPr>
                <a:normAutofit/>
              </a:bodyPr>
              <a:lstStyle/>
              <a:p>
                <a:pPr algn="ctr">
                  <a:spcAft>
                    <a:spcPts val="1200"/>
                  </a:spcAft>
                  <a:buNone/>
                </a:pPr>
                <a:r>
                  <a:rPr lang="fr-FR" dirty="0" smtClean="0"/>
                  <a:t>Dans un repère du plan, on donne :</a:t>
                </a:r>
              </a:p>
              <a:p>
                <a:pPr>
                  <a:buNone/>
                </a:pPr>
                <a:r>
                  <a:rPr lang="fr-FR" sz="2700" dirty="0" smtClean="0"/>
                  <a:t>                 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acc>
                    <m:d>
                      <m:dPr>
                        <m:ctrlPr>
                          <a:rPr lang="fr-FR" sz="2700" b="1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700" b="1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e>
                          </m:m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sz="2700" b="1" dirty="0"/>
                  <a:t>,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</m:acc>
                    <m:d>
                      <m:dPr>
                        <m:ctrlPr>
                          <a:rPr lang="fr-FR" sz="2700" b="1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700" b="1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m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fr-FR" sz="2700" dirty="0"/>
              </a:p>
              <a:p>
                <a:pPr>
                  <a:buNone/>
                </a:pPr>
                <a:endParaRPr lang="fr-FR" sz="2700" dirty="0"/>
              </a:p>
              <a:p>
                <a:pPr algn="ctr">
                  <a:spcBef>
                    <a:spcPts val="4500"/>
                  </a:spcBef>
                  <a:buNone/>
                </a:pPr>
                <a:r>
                  <a:rPr lang="fr-FR" sz="2700" b="1" dirty="0" smtClean="0">
                    <a:solidFill>
                      <a:srgbClr val="248C35"/>
                    </a:solidFill>
                  </a:rPr>
                  <a:t>L</a:t>
                </a:r>
                <a:r>
                  <a:rPr lang="fr-FR" b="1" dirty="0" smtClean="0">
                    <a:solidFill>
                      <a:srgbClr val="248C35"/>
                    </a:solidFill>
                  </a:rPr>
                  <a:t>es </a:t>
                </a:r>
                <a:r>
                  <a:rPr lang="fr-FR" b="1" dirty="0">
                    <a:solidFill>
                      <a:srgbClr val="248C35"/>
                    </a:solidFill>
                  </a:rPr>
                  <a:t>coordonnées du vecteur</a:t>
                </a:r>
                <a:r>
                  <a:rPr lang="fr-FR" sz="2700" dirty="0" smtClean="0">
                    <a:solidFill>
                      <a:srgbClr val="248C35"/>
                    </a:solidFill>
                  </a:rPr>
                  <a:t>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 smtClean="0">
                            <a:solidFill>
                              <a:srgbClr val="248C35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 smtClean="0">
                            <a:solidFill>
                              <a:srgbClr val="248C35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acc>
                    <m:r>
                      <a:rPr lang="fr-FR" sz="2700" b="1" i="0" smtClean="0">
                        <a:solidFill>
                          <a:srgbClr val="248C35"/>
                        </a:solidFill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⃗"/>
                        <m:ctrlPr>
                          <a:rPr lang="fr-FR" sz="2700" b="1" i="1" dirty="0" smtClean="0">
                            <a:solidFill>
                              <a:srgbClr val="248C35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 dirty="0" smtClean="0">
                            <a:solidFill>
                              <a:srgbClr val="248C35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</m:acc>
                  </m:oMath>
                </a14:m>
                <a:r>
                  <a:rPr lang="fr-FR" sz="2700" dirty="0" smtClean="0"/>
                  <a:t> </a:t>
                </a:r>
                <a:r>
                  <a:rPr lang="fr-FR" b="1" dirty="0" smtClean="0">
                    <a:solidFill>
                      <a:srgbClr val="248C35"/>
                    </a:solidFill>
                  </a:rPr>
                  <a:t>sont :</a:t>
                </a:r>
                <a:endParaRPr lang="fr-FR" b="1" dirty="0">
                  <a:solidFill>
                    <a:srgbClr val="248C35"/>
                  </a:solidFill>
                </a:endParaRPr>
              </a:p>
              <a:p>
                <a:pPr>
                  <a:buNone/>
                </a:pPr>
                <a:endParaRPr lang="fr-FR" sz="2700" b="1" i="1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𝒖</m:t>
                          </m:r>
                        </m:e>
                      </m:acc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𝒗</m:t>
                          </m:r>
                        </m:e>
                      </m:acc>
                      <m:d>
                        <m:dPr>
                          <m:ctrlP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𝟑</m:t>
                                </m:r>
                                <m:r>
                                  <a:rPr lang="fr-FR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fr-FR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fr-FR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𝟓</m:t>
                                </m:r>
                                <m:r>
                                  <a:rPr lang="fr-FR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fr-FR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𝟓</m:t>
                                </m:r>
                              </m:e>
                            </m:mr>
                          </m:m>
                        </m:e>
                      </m:d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fr-FR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𝐝𝐨𝐧𝐜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fr-FR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𝒖</m:t>
                          </m:r>
                        </m:e>
                      </m:acc>
                      <m:r>
                        <a:rPr lang="fr-FR" b="1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𝒗</m:t>
                          </m:r>
                        </m:e>
                      </m:acc>
                      <m:d>
                        <m:dPr>
                          <m:ctrlP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fr-FR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b="1" dirty="0"/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1857822" y="1693412"/>
                <a:ext cx="6000750" cy="5164587"/>
              </a:xfrm>
              <a:blipFill rotWithShape="1">
                <a:blip r:embed="rId2" cstate="print"/>
                <a:stretch>
                  <a:fillRect t="-18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143001" y="15831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1143001" y="197605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1143000" y="1872178"/>
            <a:ext cx="217047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700" b="1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fr-FR" sz="1350">
              <a:latin typeface="Arial" pitchFamily="34" charset="0"/>
            </a:endParaRP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1143000" y="1872178"/>
            <a:ext cx="217047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700" b="1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fr-FR" sz="1350">
              <a:latin typeface="Arial" pitchFamily="34" charset="0"/>
            </a:endParaRP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986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ensées 25"/>
          <p:cNvSpPr/>
          <p:nvPr/>
        </p:nvSpPr>
        <p:spPr>
          <a:xfrm>
            <a:off x="1360046" y="3669796"/>
            <a:ext cx="6927611" cy="1479154"/>
          </a:xfrm>
          <a:prstGeom prst="cloudCallout">
            <a:avLst>
              <a:gd name="adj1" fmla="val 1965"/>
              <a:gd name="adj2" fmla="val -92127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N°4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4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1857822" y="1693412"/>
                <a:ext cx="6000750" cy="5164587"/>
              </a:xfrm>
            </p:spPr>
            <p:txBody>
              <a:bodyPr>
                <a:normAutofit/>
              </a:bodyPr>
              <a:lstStyle/>
              <a:p>
                <a:pPr algn="ctr">
                  <a:spcAft>
                    <a:spcPts val="1200"/>
                  </a:spcAft>
                  <a:buNone/>
                </a:pPr>
                <a:r>
                  <a:rPr lang="fr-FR" dirty="0" smtClean="0"/>
                  <a:t>Dans un repère du plan, on donne :</a:t>
                </a:r>
              </a:p>
              <a:p>
                <a:pPr>
                  <a:buNone/>
                </a:pPr>
                <a:r>
                  <a:rPr lang="fr-FR" sz="2700" dirty="0" smtClean="0"/>
                  <a:t>                 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acc>
                    <m:d>
                      <m:dPr>
                        <m:ctrlPr>
                          <a:rPr lang="fr-FR" sz="2700" b="1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700" b="1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e>
                          </m:m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sz="2700" b="1" dirty="0"/>
                  <a:t>,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</m:acc>
                    <m:d>
                      <m:dPr>
                        <m:ctrlPr>
                          <a:rPr lang="fr-FR" sz="2700" b="1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700" b="1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m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fr-FR" sz="2700" dirty="0"/>
              </a:p>
              <a:p>
                <a:pPr>
                  <a:buNone/>
                </a:pPr>
                <a:endParaRPr lang="fr-FR" sz="2700" dirty="0"/>
              </a:p>
              <a:p>
                <a:pPr algn="ctr">
                  <a:spcBef>
                    <a:spcPts val="4500"/>
                  </a:spcBef>
                  <a:buNone/>
                </a:pPr>
                <a:r>
                  <a:rPr lang="fr-FR" sz="2700" b="1" dirty="0" smtClean="0">
                    <a:solidFill>
                      <a:srgbClr val="248C35"/>
                    </a:solidFill>
                  </a:rPr>
                  <a:t>L</a:t>
                </a:r>
                <a:r>
                  <a:rPr lang="fr-FR" b="1" dirty="0" smtClean="0">
                    <a:solidFill>
                      <a:srgbClr val="248C35"/>
                    </a:solidFill>
                  </a:rPr>
                  <a:t>es </a:t>
                </a:r>
                <a:r>
                  <a:rPr lang="fr-FR" b="1" dirty="0">
                    <a:solidFill>
                      <a:srgbClr val="248C35"/>
                    </a:solidFill>
                  </a:rPr>
                  <a:t>coordonnées du vecteur</a:t>
                </a:r>
                <a:r>
                  <a:rPr lang="fr-FR" sz="2700" dirty="0" smtClean="0">
                    <a:solidFill>
                      <a:srgbClr val="248C35"/>
                    </a:solidFill>
                  </a:rPr>
                  <a:t>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 smtClean="0">
                            <a:solidFill>
                              <a:srgbClr val="248C35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 smtClean="0">
                            <a:solidFill>
                              <a:srgbClr val="248C35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acc>
                    <m:r>
                      <a:rPr lang="fr-FR" sz="2700" b="1" i="0" smtClean="0">
                        <a:solidFill>
                          <a:srgbClr val="248C35"/>
                        </a:solidFill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⃗"/>
                        <m:ctrlPr>
                          <a:rPr lang="fr-FR" sz="2700" b="1" i="1" dirty="0" smtClean="0">
                            <a:solidFill>
                              <a:srgbClr val="248C35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 dirty="0" smtClean="0">
                            <a:solidFill>
                              <a:srgbClr val="248C35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</m:acc>
                  </m:oMath>
                </a14:m>
                <a:r>
                  <a:rPr lang="fr-FR" sz="2700" dirty="0" smtClean="0"/>
                  <a:t> </a:t>
                </a:r>
                <a:r>
                  <a:rPr lang="fr-FR" b="1" dirty="0" smtClean="0">
                    <a:solidFill>
                      <a:srgbClr val="248C35"/>
                    </a:solidFill>
                  </a:rPr>
                  <a:t>sont :</a:t>
                </a:r>
                <a:endParaRPr lang="fr-FR" b="1" dirty="0">
                  <a:solidFill>
                    <a:srgbClr val="248C35"/>
                  </a:solidFill>
                </a:endParaRPr>
              </a:p>
              <a:p>
                <a:pPr>
                  <a:buNone/>
                </a:pPr>
                <a:endParaRPr lang="fr-FR" sz="2700" b="1" i="1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𝒖</m:t>
                          </m:r>
                        </m:e>
                      </m:acc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𝒗</m:t>
                          </m:r>
                        </m:e>
                      </m:acc>
                      <m:d>
                        <m:dPr>
                          <m:ctrlP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𝟑</m:t>
                                </m:r>
                                <m:r>
                                  <a:rPr lang="fr-FR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fr-FR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fr-FR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𝟓</m:t>
                                </m:r>
                                <m:r>
                                  <a:rPr lang="fr-FR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𝟓</m:t>
                                </m:r>
                              </m:e>
                            </m:mr>
                          </m:m>
                        </m:e>
                      </m:d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fr-FR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𝐝𝐨𝐧𝐜</m:t>
                      </m:r>
                      <m:r>
                        <a:rPr lang="fr-FR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fr-FR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𝒖</m:t>
                          </m:r>
                        </m:e>
                      </m:acc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fr-FR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𝒗</m:t>
                          </m:r>
                        </m:e>
                      </m:acc>
                      <m:d>
                        <m:dPr>
                          <m:ctrlP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fr-FR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𝟏𝟎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b="1" dirty="0"/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1857822" y="1693412"/>
                <a:ext cx="6000750" cy="5164587"/>
              </a:xfrm>
              <a:blipFill rotWithShape="1">
                <a:blip r:embed="rId2" cstate="print"/>
                <a:stretch>
                  <a:fillRect t="-18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143001" y="15831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1143001" y="197605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1143000" y="1872178"/>
            <a:ext cx="217047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700" b="1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1143000" y="1872178"/>
            <a:ext cx="217047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700" b="1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77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ensées 25"/>
          <p:cNvSpPr/>
          <p:nvPr/>
        </p:nvSpPr>
        <p:spPr>
          <a:xfrm>
            <a:off x="1360046" y="3669796"/>
            <a:ext cx="6927611" cy="1479154"/>
          </a:xfrm>
          <a:prstGeom prst="cloudCallout">
            <a:avLst>
              <a:gd name="adj1" fmla="val 1965"/>
              <a:gd name="adj2" fmla="val -92127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N°5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4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1857822" y="1693412"/>
                <a:ext cx="6000750" cy="5164587"/>
              </a:xfrm>
            </p:spPr>
            <p:txBody>
              <a:bodyPr>
                <a:normAutofit/>
              </a:bodyPr>
              <a:lstStyle/>
              <a:p>
                <a:pPr algn="ctr">
                  <a:spcAft>
                    <a:spcPts val="1200"/>
                  </a:spcAft>
                  <a:buNone/>
                </a:pPr>
                <a:r>
                  <a:rPr lang="fr-FR" dirty="0" smtClean="0"/>
                  <a:t>Dans un repère du plan, on donne :</a:t>
                </a:r>
              </a:p>
              <a:p>
                <a:pPr>
                  <a:buNone/>
                </a:pPr>
                <a:r>
                  <a:rPr lang="fr-FR" sz="2700" dirty="0" smtClean="0"/>
                  <a:t>                 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acc>
                    <m:d>
                      <m:dPr>
                        <m:ctrlPr>
                          <a:rPr lang="fr-FR" sz="2700" b="1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700" b="1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e>
                          </m:m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sz="2700" b="1" dirty="0"/>
                  <a:t>,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</m:acc>
                    <m:d>
                      <m:dPr>
                        <m:ctrlPr>
                          <a:rPr lang="fr-FR" sz="2700" b="1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700" b="1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m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fr-FR" sz="2700" dirty="0"/>
              </a:p>
              <a:p>
                <a:pPr>
                  <a:buNone/>
                </a:pPr>
                <a:endParaRPr lang="fr-FR" sz="2700" dirty="0"/>
              </a:p>
              <a:p>
                <a:pPr algn="ctr">
                  <a:spcBef>
                    <a:spcPts val="4500"/>
                  </a:spcBef>
                  <a:buNone/>
                </a:pPr>
                <a:r>
                  <a:rPr lang="fr-FR" sz="2700" b="1" dirty="0" smtClean="0">
                    <a:solidFill>
                      <a:srgbClr val="248C35"/>
                    </a:solidFill>
                  </a:rPr>
                  <a:t>L</a:t>
                </a:r>
                <a:r>
                  <a:rPr lang="fr-FR" b="1" dirty="0" smtClean="0">
                    <a:solidFill>
                      <a:srgbClr val="248C35"/>
                    </a:solidFill>
                  </a:rPr>
                  <a:t>es </a:t>
                </a:r>
                <a:r>
                  <a:rPr lang="fr-FR" b="1" dirty="0">
                    <a:solidFill>
                      <a:srgbClr val="248C35"/>
                    </a:solidFill>
                  </a:rPr>
                  <a:t>coordonnées du vecteur</a:t>
                </a:r>
                <a:r>
                  <a:rPr lang="fr-FR" sz="2700" dirty="0" smtClean="0">
                    <a:solidFill>
                      <a:srgbClr val="248C35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fr-FR" sz="2700" b="0" i="0" smtClean="0">
                        <a:solidFill>
                          <a:srgbClr val="248C35"/>
                        </a:solidFill>
                        <a:latin typeface="Cambria Math" panose="02040503050406030204" pitchFamily="18" charset="0"/>
                      </a:rPr>
                      <m:t>2</m:t>
                    </m:r>
                    <m:acc>
                      <m:accPr>
                        <m:chr m:val="⃗"/>
                        <m:ctrlPr>
                          <a:rPr lang="fr-FR" sz="2700" b="1" i="1" smtClean="0">
                            <a:solidFill>
                              <a:srgbClr val="248C35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 smtClean="0">
                            <a:solidFill>
                              <a:srgbClr val="248C35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acc>
                  </m:oMath>
                </a14:m>
                <a:r>
                  <a:rPr lang="fr-FR" sz="2700" dirty="0" smtClean="0"/>
                  <a:t>       </a:t>
                </a:r>
                <a:r>
                  <a:rPr lang="fr-FR" b="1" dirty="0" smtClean="0">
                    <a:solidFill>
                      <a:srgbClr val="248C35"/>
                    </a:solidFill>
                  </a:rPr>
                  <a:t>sont :</a:t>
                </a:r>
              </a:p>
              <a:p>
                <a:pPr>
                  <a:buNone/>
                </a:pPr>
                <a:endParaRPr lang="fr-FR" sz="2700" b="1" i="1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1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acc>
                        <m:accPr>
                          <m:chr m:val="⃗"/>
                          <m:ctrlPr>
                            <a:rPr lang="fr-FR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𝒖</m:t>
                          </m:r>
                        </m:e>
                      </m:acc>
                      <m:d>
                        <m:dPr>
                          <m:ctrlPr>
                            <a:rPr lang="fr-FR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fr-FR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fr-FR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×</m:t>
                                </m:r>
                                <m:r>
                                  <a:rPr lang="fr-FR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𝟑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fr-FR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×(</m:t>
                                </m:r>
                                <m:r>
                                  <a:rPr lang="fr-FR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fr-FR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𝟓</m:t>
                                </m:r>
                                <m:r>
                                  <a:rPr lang="fr-FR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  <m:r>
                        <a:rPr lang="fr-FR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fr-FR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𝐝𝐨𝐧𝐜</m:t>
                      </m:r>
                      <m:r>
                        <a:rPr lang="fr-FR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fr-FR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1" i="1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acc>
                        <m:accPr>
                          <m:chr m:val="⃗"/>
                          <m:ctrlPr>
                            <a:rPr lang="fr-FR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𝒖</m:t>
                          </m:r>
                        </m:e>
                      </m:acc>
                      <m:d>
                        <m:dPr>
                          <m:ctrlPr>
                            <a:rPr lang="fr-FR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fr-FR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𝟔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fr-FR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𝟏𝟎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b="1" dirty="0"/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1857822" y="1693412"/>
                <a:ext cx="6000750" cy="5164587"/>
              </a:xfrm>
              <a:blipFill rotWithShape="1">
                <a:blip r:embed="rId2" cstate="print"/>
                <a:stretch>
                  <a:fillRect t="-18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143001" y="15831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1143001" y="197605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1143000" y="1872178"/>
            <a:ext cx="217047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700" b="1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1143000" y="1872178"/>
            <a:ext cx="217047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700" b="1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157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 cstate="print"/>
          <a:srcRect r="10572" b="11741"/>
          <a:stretch/>
        </p:blipFill>
        <p:spPr>
          <a:xfrm>
            <a:off x="658205" y="3438577"/>
            <a:ext cx="3734973" cy="3236686"/>
          </a:xfrm>
          <a:prstGeom prst="rect">
            <a:avLst/>
          </a:prstGeom>
        </p:spPr>
      </p:pic>
      <p:sp>
        <p:nvSpPr>
          <p:cNvPr id="9" name="Pensées 8"/>
          <p:cNvSpPr/>
          <p:nvPr/>
        </p:nvSpPr>
        <p:spPr>
          <a:xfrm>
            <a:off x="4570506" y="2632586"/>
            <a:ext cx="4507126" cy="2296611"/>
          </a:xfrm>
          <a:prstGeom prst="cloudCallout">
            <a:avLst>
              <a:gd name="adj1" fmla="val -66392"/>
              <a:gd name="adj2" fmla="val 49349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N°6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4294967295"/>
          </p:nvPr>
        </p:nvSpPr>
        <p:spPr>
          <a:xfrm>
            <a:off x="4570506" y="1818125"/>
            <a:ext cx="4308027" cy="466456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fr-FR" sz="2700" dirty="0"/>
          </a:p>
          <a:p>
            <a:pPr>
              <a:buNone/>
            </a:pPr>
            <a:endParaRPr lang="fr-FR" sz="2700" u="sng" dirty="0"/>
          </a:p>
          <a:p>
            <a:pPr>
              <a:buNone/>
            </a:pPr>
            <a:endParaRPr lang="fr-FR" sz="2700" b="1" dirty="0">
              <a:solidFill>
                <a:srgbClr val="248C35"/>
              </a:solidFill>
            </a:endParaRPr>
          </a:p>
          <a:p>
            <a:pPr>
              <a:buNone/>
            </a:pPr>
            <a:r>
              <a:rPr lang="fr-FR" sz="2700" b="1" dirty="0">
                <a:solidFill>
                  <a:srgbClr val="248C35"/>
                </a:solidFill>
              </a:rPr>
              <a:t>       Que représente le point D </a:t>
            </a:r>
          </a:p>
          <a:p>
            <a:pPr>
              <a:buNone/>
            </a:pPr>
            <a:r>
              <a:rPr lang="fr-FR" sz="2700" b="1" dirty="0">
                <a:solidFill>
                  <a:srgbClr val="248C35"/>
                </a:solidFill>
              </a:rPr>
              <a:t>       pour le triangle ABC ?  </a:t>
            </a:r>
          </a:p>
          <a:p>
            <a:pPr>
              <a:buNone/>
            </a:pPr>
            <a:r>
              <a:rPr lang="fr-FR" sz="2700" b="1" dirty="0">
                <a:solidFill>
                  <a:srgbClr val="248C35"/>
                </a:solidFill>
              </a:rPr>
              <a:t>       </a:t>
            </a:r>
            <a:r>
              <a:rPr lang="fr-FR" sz="2700" b="1" dirty="0">
                <a:solidFill>
                  <a:srgbClr val="FF0000"/>
                </a:solidFill>
              </a:rPr>
              <a:t>C’est l’orthocentre. </a:t>
            </a:r>
          </a:p>
          <a:p>
            <a:pPr>
              <a:buNone/>
            </a:pPr>
            <a:endParaRPr lang="fr-FR" sz="2700" b="1" dirty="0">
              <a:solidFill>
                <a:srgbClr val="248C35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fr-FR" sz="2000" b="1" dirty="0">
              <a:solidFill>
                <a:srgbClr val="248C35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fr-FR" sz="2200" b="1" dirty="0">
                <a:solidFill>
                  <a:srgbClr val="248C35"/>
                </a:solidFill>
              </a:rPr>
              <a:t>    </a:t>
            </a:r>
            <a:r>
              <a:rPr lang="fr-FR" sz="2200" b="1" dirty="0">
                <a:solidFill>
                  <a:srgbClr val="FF0000"/>
                </a:solidFill>
              </a:rPr>
              <a:t>P et Q appartiennent au cercle de diamètre [AB] donc APB et AQB sont respectivement rectangles en P et Q. Le point D est donc l’intersection des hauteurs (BP) et (AQ) de ABC.</a:t>
            </a:r>
            <a:endParaRPr lang="fr-FR" sz="2200" dirty="0">
              <a:solidFill>
                <a:srgbClr val="FF0000"/>
              </a:solidFill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437882" y="1439632"/>
            <a:ext cx="8474298" cy="3576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fr-FR" sz="2700" dirty="0"/>
              <a:t>P et Q sont deux points du demi-cercle de diamètre [AB].</a:t>
            </a:r>
          </a:p>
          <a:p>
            <a:pPr>
              <a:buFont typeface="Arial" panose="020B0604020202020204" pitchFamily="34" charset="0"/>
              <a:buNone/>
            </a:pPr>
            <a:r>
              <a:rPr lang="fr-FR" sz="2700" dirty="0"/>
              <a:t>(AP) et (BQ) se coupent en C. </a:t>
            </a:r>
          </a:p>
          <a:p>
            <a:pPr>
              <a:buFont typeface="Arial" panose="020B0604020202020204" pitchFamily="34" charset="0"/>
              <a:buNone/>
            </a:pPr>
            <a:r>
              <a:rPr lang="fr-FR" sz="2700" dirty="0"/>
              <a:t>(AQ) et (BP) se coupent en D.</a:t>
            </a:r>
          </a:p>
        </p:txBody>
      </p:sp>
    </p:spTree>
    <p:extLst>
      <p:ext uri="{BB962C8B-B14F-4D97-AF65-F5344CB8AC3E}">
        <p14:creationId xmlns:p14="http://schemas.microsoft.com/office/powerpoint/2010/main" val="943184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 cstate="print"/>
          <a:srcRect l="5412" t="2161" r="11202" b="8442"/>
          <a:stretch/>
        </p:blipFill>
        <p:spPr>
          <a:xfrm>
            <a:off x="811044" y="3495133"/>
            <a:ext cx="3392129" cy="3045542"/>
          </a:xfrm>
          <a:prstGeom prst="rect">
            <a:avLst/>
          </a:prstGeom>
        </p:spPr>
      </p:pic>
      <p:sp>
        <p:nvSpPr>
          <p:cNvPr id="9" name="Pensées 8"/>
          <p:cNvSpPr/>
          <p:nvPr/>
        </p:nvSpPr>
        <p:spPr>
          <a:xfrm>
            <a:off x="4570506" y="2632586"/>
            <a:ext cx="4507126" cy="2296611"/>
          </a:xfrm>
          <a:prstGeom prst="cloudCallout">
            <a:avLst>
              <a:gd name="adj1" fmla="val -66392"/>
              <a:gd name="adj2" fmla="val 49349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N°7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4294967295"/>
          </p:nvPr>
        </p:nvSpPr>
        <p:spPr>
          <a:xfrm>
            <a:off x="4675032" y="1994891"/>
            <a:ext cx="4203502" cy="419279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fr-FR" sz="2700" dirty="0"/>
          </a:p>
          <a:p>
            <a:pPr>
              <a:buNone/>
            </a:pPr>
            <a:endParaRPr lang="fr-FR" sz="2700" u="sng" dirty="0"/>
          </a:p>
          <a:p>
            <a:pPr>
              <a:buNone/>
            </a:pPr>
            <a:r>
              <a:rPr lang="fr-FR" sz="2700" b="1" dirty="0">
                <a:solidFill>
                  <a:srgbClr val="248C35"/>
                </a:solidFill>
              </a:rPr>
              <a:t>   </a:t>
            </a:r>
          </a:p>
          <a:p>
            <a:pPr>
              <a:buNone/>
            </a:pPr>
            <a:r>
              <a:rPr lang="fr-FR" sz="2700" b="1" dirty="0">
                <a:solidFill>
                  <a:srgbClr val="248C35"/>
                </a:solidFill>
              </a:rPr>
              <a:t>     La droite (CD</a:t>
            </a:r>
            <a:r>
              <a:rPr lang="fr-FR" sz="2700" b="1">
                <a:solidFill>
                  <a:srgbClr val="248C35"/>
                </a:solidFill>
              </a:rPr>
              <a:t>) est-elle </a:t>
            </a:r>
            <a:endParaRPr lang="fr-FR" sz="2700" b="1" dirty="0">
              <a:solidFill>
                <a:srgbClr val="248C35"/>
              </a:solidFill>
            </a:endParaRPr>
          </a:p>
          <a:p>
            <a:pPr>
              <a:buNone/>
            </a:pPr>
            <a:r>
              <a:rPr lang="fr-FR" sz="2700" b="1" dirty="0">
                <a:solidFill>
                  <a:srgbClr val="248C35"/>
                </a:solidFill>
              </a:rPr>
              <a:t>    perpendiculaire à (AB) ?</a:t>
            </a:r>
            <a:endParaRPr lang="fr-FR" sz="2700" dirty="0">
              <a:solidFill>
                <a:srgbClr val="248C35"/>
              </a:solidFill>
            </a:endParaRPr>
          </a:p>
          <a:p>
            <a:pPr marL="0">
              <a:spcBef>
                <a:spcPts val="0"/>
              </a:spcBef>
              <a:buNone/>
            </a:pPr>
            <a:r>
              <a:rPr lang="fr-FR" sz="1300" b="1" dirty="0">
                <a:solidFill>
                  <a:srgbClr val="FF0000"/>
                </a:solidFill>
              </a:rPr>
              <a:t>                     </a:t>
            </a:r>
          </a:p>
          <a:p>
            <a:pPr marL="0">
              <a:spcBef>
                <a:spcPts val="0"/>
              </a:spcBef>
              <a:buNone/>
            </a:pPr>
            <a:r>
              <a:rPr lang="fr-FR" sz="2700" b="1" dirty="0">
                <a:solidFill>
                  <a:srgbClr val="FF0000"/>
                </a:solidFill>
              </a:rPr>
              <a:t>                      Oui.</a:t>
            </a:r>
          </a:p>
          <a:p>
            <a:pPr marL="0">
              <a:spcBef>
                <a:spcPts val="0"/>
              </a:spcBef>
              <a:buNone/>
            </a:pPr>
            <a:endParaRPr lang="fr-FR" sz="2400" b="1" dirty="0">
              <a:solidFill>
                <a:srgbClr val="FF0000"/>
              </a:solidFill>
            </a:endParaRPr>
          </a:p>
          <a:p>
            <a:pPr marL="0">
              <a:spcBef>
                <a:spcPts val="0"/>
              </a:spcBef>
              <a:buNone/>
            </a:pPr>
            <a:endParaRPr lang="fr-FR" sz="2400" b="1" dirty="0">
              <a:solidFill>
                <a:srgbClr val="FF0000"/>
              </a:solidFill>
            </a:endParaRPr>
          </a:p>
          <a:p>
            <a:pPr marL="0">
              <a:spcBef>
                <a:spcPts val="0"/>
              </a:spcBef>
              <a:buNone/>
            </a:pPr>
            <a:r>
              <a:rPr lang="fr-FR" sz="2200" b="1" dirty="0">
                <a:solidFill>
                  <a:srgbClr val="FF0000"/>
                </a:solidFill>
              </a:rPr>
              <a:t>D est l’orthocentre de ABC.</a:t>
            </a:r>
          </a:p>
          <a:p>
            <a:pPr marL="0">
              <a:spcBef>
                <a:spcPts val="0"/>
              </a:spcBef>
              <a:buNone/>
            </a:pPr>
            <a:r>
              <a:rPr lang="fr-FR" sz="2200" b="1" dirty="0">
                <a:solidFill>
                  <a:srgbClr val="FF0000"/>
                </a:solidFill>
              </a:rPr>
              <a:t>La droite (CD) est la troisième hauteur du triangle ABC, elle coupe donc  [AB] perpendiculairement.</a:t>
            </a:r>
          </a:p>
          <a:p>
            <a:pPr>
              <a:buNone/>
            </a:pPr>
            <a:endParaRPr lang="fr-FR" sz="2700" b="1" dirty="0">
              <a:solidFill>
                <a:srgbClr val="248C35"/>
              </a:solidFill>
            </a:endParaRPr>
          </a:p>
        </p:txBody>
      </p:sp>
      <p:cxnSp>
        <p:nvCxnSpPr>
          <p:cNvPr id="4" name="Connecteur droit 3"/>
          <p:cNvCxnSpPr/>
          <p:nvPr/>
        </p:nvCxnSpPr>
        <p:spPr>
          <a:xfrm flipH="1" flipV="1">
            <a:off x="2000250" y="3337161"/>
            <a:ext cx="8164" cy="318407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024743" y="6187685"/>
            <a:ext cx="187778" cy="19678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contenu 4"/>
          <p:cNvSpPr txBox="1">
            <a:spLocks/>
          </p:cNvSpPr>
          <p:nvPr/>
        </p:nvSpPr>
        <p:spPr>
          <a:xfrm>
            <a:off x="437882" y="1439632"/>
            <a:ext cx="8474298" cy="3576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fr-FR" sz="2700" dirty="0"/>
              <a:t>P et Q sont deux points du demi-cercle de diamètre [AB].</a:t>
            </a:r>
          </a:p>
          <a:p>
            <a:pPr>
              <a:buFont typeface="Arial" panose="020B0604020202020204" pitchFamily="34" charset="0"/>
              <a:buNone/>
            </a:pPr>
            <a:r>
              <a:rPr lang="fr-FR" sz="2700" dirty="0"/>
              <a:t>(AP) et (BQ) se coupent en C. </a:t>
            </a:r>
          </a:p>
          <a:p>
            <a:pPr>
              <a:buFont typeface="Arial" panose="020B0604020202020204" pitchFamily="34" charset="0"/>
              <a:buNone/>
            </a:pPr>
            <a:r>
              <a:rPr lang="fr-FR" sz="2700" dirty="0"/>
              <a:t>(AQ) et (BP) se coupent en D.</a:t>
            </a:r>
          </a:p>
        </p:txBody>
      </p:sp>
    </p:spTree>
    <p:extLst>
      <p:ext uri="{BB962C8B-B14F-4D97-AF65-F5344CB8AC3E}">
        <p14:creationId xmlns:p14="http://schemas.microsoft.com/office/powerpoint/2010/main" val="319061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/>
          <p:nvPr/>
        </p:nvPicPr>
        <p:blipFill>
          <a:blip r:embed="rId2" cstate="print"/>
          <a:srcRect l="35041" t="37529" r="36199" b="37071"/>
          <a:stretch>
            <a:fillRect/>
          </a:stretch>
        </p:blipFill>
        <p:spPr bwMode="auto">
          <a:xfrm>
            <a:off x="406400" y="2391044"/>
            <a:ext cx="3831180" cy="2544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N°1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4294967295"/>
          </p:nvPr>
        </p:nvSpPr>
        <p:spPr>
          <a:xfrm>
            <a:off x="631371" y="1874838"/>
            <a:ext cx="6043613" cy="3576637"/>
          </a:xfrm>
        </p:spPr>
        <p:txBody>
          <a:bodyPr/>
          <a:lstStyle/>
          <a:p>
            <a:pPr>
              <a:buNone/>
            </a:pPr>
            <a:r>
              <a:rPr lang="fr-FR" dirty="0"/>
              <a:t>ABCD est un losange de centre O.</a:t>
            </a:r>
          </a:p>
          <a:p>
            <a:pPr>
              <a:buNone/>
            </a:pPr>
            <a:endParaRPr lang="fr-FR" sz="2700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dirty="0"/>
              <a:t>Compléter l’égalité suivante :</a:t>
            </a:r>
          </a:p>
          <a:p>
            <a:pPr>
              <a:buNone/>
            </a:pP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Pensées 7"/>
              <p:cNvSpPr/>
              <p:nvPr/>
            </p:nvSpPr>
            <p:spPr>
              <a:xfrm>
                <a:off x="4927600" y="2689076"/>
                <a:ext cx="4085771" cy="1660934"/>
              </a:xfrm>
              <a:prstGeom prst="cloudCallout">
                <a:avLst>
                  <a:gd name="adj1" fmla="val -43999"/>
                  <a:gd name="adj2" fmla="val 91710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800" b="1" i="1" smtClean="0">
                              <a:solidFill>
                                <a:srgbClr val="248C35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2800" b="1" i="0" smtClean="0">
                              <a:solidFill>
                                <a:srgbClr val="248C35"/>
                              </a:solidFill>
                              <a:latin typeface="Cambria Math" panose="02040503050406030204" pitchFamily="18" charset="0"/>
                            </a:rPr>
                            <m:t>𝐀𝐎</m:t>
                          </m:r>
                        </m:e>
                      </m:acc>
                      <m:r>
                        <a:rPr lang="fr-FR" sz="2800" b="1" i="1" smtClean="0">
                          <a:solidFill>
                            <a:srgbClr val="248C35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sz="2800" b="1" i="1" smtClean="0">
                              <a:solidFill>
                                <a:srgbClr val="248C35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2800" b="1" i="0" smtClean="0">
                              <a:solidFill>
                                <a:srgbClr val="248C35"/>
                              </a:solidFill>
                              <a:latin typeface="Cambria Math" panose="02040503050406030204" pitchFamily="18" charset="0"/>
                            </a:rPr>
                            <m:t>𝐎𝐃</m:t>
                          </m:r>
                        </m:e>
                      </m:acc>
                      <m:r>
                        <a:rPr lang="fr-FR" sz="2800" b="1" i="1" smtClean="0">
                          <a:solidFill>
                            <a:srgbClr val="248C35"/>
                          </a:solidFill>
                          <a:latin typeface="Cambria Math" panose="02040503050406030204" pitchFamily="18" charset="0"/>
                        </a:rPr>
                        <m:t>= …</m:t>
                      </m:r>
                    </m:oMath>
                  </m:oMathPara>
                </a14:m>
                <a:endParaRPr lang="fr-FR" sz="2800" b="1" dirty="0">
                  <a:solidFill>
                    <a:srgbClr val="248C35"/>
                  </a:solidFill>
                </a:endParaRPr>
              </a:p>
            </p:txBody>
          </p:sp>
        </mc:Choice>
        <mc:Fallback xmlns="">
          <p:sp>
            <p:nvSpPr>
              <p:cNvPr id="8" name="Pensées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7600" y="2689076"/>
                <a:ext cx="4085771" cy="1660934"/>
              </a:xfrm>
              <a:prstGeom prst="cloudCallout">
                <a:avLst>
                  <a:gd name="adj1" fmla="val -43999"/>
                  <a:gd name="adj2" fmla="val 91710"/>
                </a:avLst>
              </a:prstGeom>
              <a:blipFill rotWithShape="0">
                <a:blip r:embed="rId3" cstate="print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711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ensées 21"/>
          <p:cNvSpPr/>
          <p:nvPr/>
        </p:nvSpPr>
        <p:spPr>
          <a:xfrm>
            <a:off x="955224" y="3498104"/>
            <a:ext cx="7600361" cy="1393041"/>
          </a:xfrm>
          <a:prstGeom prst="cloudCallout">
            <a:avLst>
              <a:gd name="adj1" fmla="val 21822"/>
              <a:gd name="adj2" fmla="val -80167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N°8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4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1087667" y="1879600"/>
                <a:ext cx="6902450" cy="1435100"/>
              </a:xfrm>
              <a:ln>
                <a:noFill/>
              </a:ln>
            </p:spPr>
            <p:txBody>
              <a:bodyPr>
                <a:normAutofit lnSpcReduction="10000"/>
              </a:bodyPr>
              <a:lstStyle/>
              <a:p>
                <a:pPr>
                  <a:buNone/>
                </a:pPr>
                <a:r>
                  <a:rPr lang="fr-FR" dirty="0"/>
                  <a:t>Soit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O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;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acc>
                    <m:r>
                      <a:rPr lang="fr-FR" i="1"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acc>
                    <m:r>
                      <a:rPr lang="fr-FR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r>
                  <a:rPr lang="fr-FR" dirty="0"/>
                  <a:t> un repère orthonormé du plan.</a:t>
                </a:r>
              </a:p>
              <a:p>
                <a:pPr>
                  <a:buNone/>
                </a:pPr>
                <a:r>
                  <a:rPr lang="fr-FR" dirty="0"/>
                  <a:t>On donne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B</m:t>
                    </m:r>
                    <m:d>
                      <m:dPr>
                        <m:ctrlPr>
                          <a:rPr lang="fr-FR" i="1"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0;3</m:t>
                        </m:r>
                      </m:e>
                    </m:d>
                    <m:r>
                      <a:rPr lang="fr-FR" i="1">
                        <a:latin typeface="Cambria Math" panose="02040503050406030204" pitchFamily="18" charset="0"/>
                      </a:rPr>
                      <m:t> , </m:t>
                    </m:r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C</m:t>
                    </m:r>
                    <m:d>
                      <m:dPr>
                        <m:ctrlPr>
                          <a:rPr lang="fr-FR" i="1"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−2;−1</m:t>
                        </m:r>
                      </m:e>
                    </m:d>
                    <m:r>
                      <a:rPr lang="fr-FR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 panose="02040503050406030204" pitchFamily="18" charset="0"/>
                      </a:rPr>
                      <m:t>et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E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(2;−1)</m:t>
                    </m:r>
                  </m:oMath>
                </a14:m>
                <a:r>
                  <a:rPr lang="fr-FR" dirty="0" smtClean="0"/>
                  <a:t>.</a:t>
                </a:r>
                <a:endParaRPr lang="fr-FR" dirty="0"/>
              </a:p>
              <a:p>
                <a:pPr>
                  <a:buNone/>
                </a:pPr>
                <a:r>
                  <a:rPr lang="fr-FR" dirty="0"/>
                  <a:t>On appelle I le milieu de [BC].</a:t>
                </a:r>
              </a:p>
              <a:p>
                <a:pPr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1087667" y="1879600"/>
                <a:ext cx="6902450" cy="1435100"/>
              </a:xfrm>
              <a:blipFill rotWithShape="1">
                <a:blip r:embed="rId2" cstate="print"/>
                <a:stretch>
                  <a:fillRect l="-1765" t="-9322" b="-80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1502229" y="3837218"/>
                <a:ext cx="6768314" cy="2522765"/>
              </a:xfrm>
            </p:spPr>
            <p:txBody>
              <a:bodyPr>
                <a:normAutofit/>
              </a:bodyPr>
              <a:lstStyle/>
              <a:p>
                <a:pPr algn="ctr">
                  <a:spcBef>
                    <a:spcPts val="0"/>
                  </a:spcBef>
                  <a:buNone/>
                </a:pPr>
                <a:r>
                  <a:rPr lang="fr-FR" b="1" dirty="0" smtClean="0">
                    <a:solidFill>
                      <a:srgbClr val="248C35"/>
                    </a:solidFill>
                  </a:rPr>
                  <a:t>Quelles sont les </a:t>
                </a:r>
                <a:r>
                  <a:rPr lang="fr-FR" b="1" dirty="0">
                    <a:solidFill>
                      <a:srgbClr val="248C35"/>
                    </a:solidFill>
                  </a:rPr>
                  <a:t>coordonnées du </a:t>
                </a:r>
                <a:r>
                  <a:rPr lang="fr-FR" b="1" dirty="0" smtClean="0">
                    <a:solidFill>
                      <a:srgbClr val="248C35"/>
                    </a:solidFill>
                  </a:rPr>
                  <a:t>point </a:t>
                </a:r>
                <a:r>
                  <a:rPr lang="fr-FR" b="1" dirty="0">
                    <a:solidFill>
                      <a:srgbClr val="248C35"/>
                    </a:solidFill>
                  </a:rPr>
                  <a:t>I </a:t>
                </a:r>
                <a:r>
                  <a:rPr lang="fr-FR" b="1" dirty="0" smtClean="0">
                    <a:solidFill>
                      <a:srgbClr val="248C35"/>
                    </a:solidFill>
                  </a:rPr>
                  <a:t>?</a:t>
                </a:r>
                <a:endParaRPr lang="fr-FR" b="1" dirty="0">
                  <a:solidFill>
                    <a:srgbClr val="248C35"/>
                  </a:solidFill>
                </a:endParaRPr>
              </a:p>
              <a:p>
                <a:pPr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𝐈</m:t>
                      </m:r>
                      <m:d>
                        <m:dPr>
                          <m:ctrlP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;</m:t>
                          </m:r>
                          <m: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e>
                      </m:d>
                    </m:oMath>
                  </m:oMathPara>
                </a14:m>
                <a:endParaRPr lang="fr-FR" b="1" dirty="0" smtClean="0">
                  <a:solidFill>
                    <a:srgbClr val="FF0000"/>
                  </a:solidFill>
                </a:endParaRPr>
              </a:p>
              <a:p>
                <a:pPr algn="ctr">
                  <a:buNone/>
                </a:pPr>
                <a:endParaRPr lang="fr-FR" i="1" dirty="0" smtClean="0">
                  <a:solidFill>
                    <a:srgbClr val="248C35"/>
                  </a:solidFill>
                  <a:latin typeface="Cambria Math"/>
                </a:endParaRPr>
              </a:p>
              <a:p>
                <a:pPr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fr-FR" sz="32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𝐈</m:t>
                        </m:r>
                      </m:sub>
                    </m:sSub>
                    <m:r>
                      <a:rPr lang="fr-FR" sz="3200" b="1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𝟎</m:t>
                        </m:r>
                        <m: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+(</m:t>
                        </m:r>
                        <m: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fr-FR" sz="3200" b="1" i="1" smtClean="0">
                        <a:solidFill>
                          <a:srgbClr val="FF0000"/>
                        </a:solidFill>
                        <a:latin typeface="Cambria Math"/>
                      </a:rPr>
                      <m:t>=−</m:t>
                    </m:r>
                    <m:r>
                      <a:rPr lang="fr-FR" sz="3200" b="1" i="1" smtClean="0">
                        <a:solidFill>
                          <a:srgbClr val="FF0000"/>
                        </a:solidFill>
                        <a:latin typeface="Cambria Math"/>
                      </a:rPr>
                      <m:t>𝟏</m:t>
                    </m:r>
                  </m:oMath>
                </a14:m>
                <a:r>
                  <a:rPr lang="fr-FR" sz="3200" b="1" dirty="0" smtClean="0">
                    <a:solidFill>
                      <a:srgbClr val="FF0000"/>
                    </a:solidFill>
                  </a:rPr>
                  <a:t>  et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𝒚</m:t>
                        </m:r>
                      </m:e>
                      <m:sub>
                        <m:r>
                          <a:rPr lang="fr-FR" sz="3200" b="1" i="0">
                            <a:solidFill>
                              <a:srgbClr val="FF0000"/>
                            </a:solidFill>
                            <a:latin typeface="Cambria Math"/>
                          </a:rPr>
                          <m:t>𝐈</m:t>
                        </m:r>
                      </m:sub>
                    </m:sSub>
                    <m:r>
                      <a:rPr lang="fr-FR" sz="3200" b="1" i="1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2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+(</m:t>
                        </m:r>
                        <m: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fr-FR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fr-FR" sz="32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fr-FR" sz="3200" b="1" i="1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fr-FR" sz="3200" b="1" i="1">
                        <a:solidFill>
                          <a:srgbClr val="FF0000"/>
                        </a:solidFill>
                        <a:latin typeface="Cambria Math"/>
                      </a:rPr>
                      <m:t>𝟏</m:t>
                    </m:r>
                  </m:oMath>
                </a14:m>
                <a:r>
                  <a:rPr lang="fr-FR" sz="3200" b="1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1502229" y="3837218"/>
                <a:ext cx="6768314" cy="2522765"/>
              </a:xfrm>
              <a:blipFill rotWithShape="1">
                <a:blip r:embed="rId3" cstate="print"/>
                <a:stretch>
                  <a:fillRect t="-386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143001" y="1676014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1143001" y="1604576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1143001" y="21475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1143001" y="2690426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1143001" y="323335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143001" y="1604576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617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ensées 21"/>
          <p:cNvSpPr/>
          <p:nvPr/>
        </p:nvSpPr>
        <p:spPr>
          <a:xfrm>
            <a:off x="955224" y="3498104"/>
            <a:ext cx="7600361" cy="1393041"/>
          </a:xfrm>
          <a:prstGeom prst="cloudCallout">
            <a:avLst>
              <a:gd name="adj1" fmla="val 23756"/>
              <a:gd name="adj2" fmla="val -66687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N°9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4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1087667" y="1879600"/>
                <a:ext cx="6902450" cy="1435100"/>
              </a:xfrm>
              <a:ln>
                <a:noFill/>
              </a:ln>
            </p:spPr>
            <p:txBody>
              <a:bodyPr>
                <a:normAutofit lnSpcReduction="10000"/>
              </a:bodyPr>
              <a:lstStyle/>
              <a:p>
                <a:pPr>
                  <a:buNone/>
                </a:pPr>
                <a:r>
                  <a:rPr lang="fr-FR" dirty="0"/>
                  <a:t>Soit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O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;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acc>
                    <m:r>
                      <a:rPr lang="fr-FR" i="1"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acc>
                    <m:r>
                      <a:rPr lang="fr-FR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r>
                  <a:rPr lang="fr-FR" dirty="0"/>
                  <a:t> un repère orthonormé du plan.</a:t>
                </a:r>
              </a:p>
              <a:p>
                <a:pPr>
                  <a:buNone/>
                </a:pPr>
                <a:r>
                  <a:rPr lang="fr-FR" dirty="0"/>
                  <a:t>On donne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B</m:t>
                    </m:r>
                    <m:d>
                      <m:dPr>
                        <m:ctrlPr>
                          <a:rPr lang="fr-FR" i="1"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0;3</m:t>
                        </m:r>
                      </m:e>
                    </m:d>
                    <m:r>
                      <a:rPr lang="fr-FR" i="1">
                        <a:latin typeface="Cambria Math" panose="02040503050406030204" pitchFamily="18" charset="0"/>
                      </a:rPr>
                      <m:t> , </m:t>
                    </m:r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C</m:t>
                    </m:r>
                    <m:d>
                      <m:dPr>
                        <m:ctrlPr>
                          <a:rPr lang="fr-FR" i="1"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−2;−1</m:t>
                        </m:r>
                      </m:e>
                    </m:d>
                    <m:r>
                      <a:rPr lang="fr-FR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 panose="02040503050406030204" pitchFamily="18" charset="0"/>
                      </a:rPr>
                      <m:t>et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E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(2;−1)</m:t>
                    </m:r>
                  </m:oMath>
                </a14:m>
                <a:r>
                  <a:rPr lang="fr-FR" dirty="0" smtClean="0"/>
                  <a:t>.</a:t>
                </a:r>
                <a:endParaRPr lang="fr-FR" dirty="0"/>
              </a:p>
              <a:p>
                <a:pPr>
                  <a:buNone/>
                </a:pPr>
                <a:r>
                  <a:rPr lang="fr-FR" dirty="0" smtClean="0"/>
                  <a:t>On appelle I </a:t>
                </a:r>
                <a:r>
                  <a:rPr lang="fr-FR" dirty="0"/>
                  <a:t>le milieu de [BC</a:t>
                </a:r>
                <a:r>
                  <a:rPr lang="fr-FR" dirty="0" smtClean="0"/>
                  <a:t>].</a:t>
                </a:r>
                <a:endParaRPr lang="fr-FR" dirty="0"/>
              </a:p>
            </p:txBody>
          </p:sp>
        </mc:Choice>
        <mc:Fallback xmlns=""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1087667" y="1879600"/>
                <a:ext cx="6902450" cy="1435100"/>
              </a:xfrm>
              <a:blipFill rotWithShape="1">
                <a:blip r:embed="rId2" cstate="print"/>
                <a:stretch>
                  <a:fillRect l="-1765" t="-9322" b="-80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4294967295"/>
          </p:nvPr>
        </p:nvSpPr>
        <p:spPr>
          <a:xfrm>
            <a:off x="1502229" y="3837218"/>
            <a:ext cx="6560457" cy="2522765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fr-FR" b="1" dirty="0">
                <a:solidFill>
                  <a:srgbClr val="248C35"/>
                </a:solidFill>
              </a:rPr>
              <a:t>Que représente la droite (EI) pour </a:t>
            </a:r>
          </a:p>
          <a:p>
            <a:pPr algn="ctr">
              <a:spcBef>
                <a:spcPts val="0"/>
              </a:spcBef>
              <a:buNone/>
            </a:pPr>
            <a:r>
              <a:rPr lang="fr-FR" b="1" dirty="0">
                <a:solidFill>
                  <a:srgbClr val="248C35"/>
                </a:solidFill>
              </a:rPr>
              <a:t>le triangle BCE ?</a:t>
            </a:r>
          </a:p>
          <a:p>
            <a:pPr algn="ctr">
              <a:spcBef>
                <a:spcPts val="0"/>
              </a:spcBef>
              <a:buNone/>
            </a:pPr>
            <a:endParaRPr lang="fr-FR" dirty="0">
              <a:solidFill>
                <a:srgbClr val="248C35"/>
              </a:solidFill>
            </a:endParaRPr>
          </a:p>
          <a:p>
            <a:pPr algn="ctr">
              <a:spcBef>
                <a:spcPts val="0"/>
              </a:spcBef>
              <a:buNone/>
            </a:pPr>
            <a:endParaRPr lang="fr-FR" sz="2000" b="1" dirty="0">
              <a:solidFill>
                <a:srgbClr val="FF0000"/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fr-FR" b="1" dirty="0">
                <a:solidFill>
                  <a:srgbClr val="FF0000"/>
                </a:solidFill>
              </a:rPr>
              <a:t>(EI) est une médiane du triangle BCE.</a:t>
            </a:r>
          </a:p>
          <a:p>
            <a:pPr algn="ctr">
              <a:spcBef>
                <a:spcPts val="0"/>
              </a:spcBef>
              <a:buNone/>
            </a:pPr>
            <a:endParaRPr lang="fr-FR" b="1" dirty="0">
              <a:solidFill>
                <a:srgbClr val="FF0000"/>
              </a:solidFill>
            </a:endParaRPr>
          </a:p>
          <a:p>
            <a:pPr algn="ctr">
              <a:spcBef>
                <a:spcPts val="0"/>
              </a:spcBef>
              <a:buNone/>
            </a:pP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143001" y="1676014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1143001" y="1604576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1143001" y="21475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1143001" y="2690426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1143001" y="323335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143001" y="1604576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319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ensées 21"/>
          <p:cNvSpPr/>
          <p:nvPr/>
        </p:nvSpPr>
        <p:spPr>
          <a:xfrm>
            <a:off x="955224" y="3498104"/>
            <a:ext cx="7600361" cy="1393041"/>
          </a:xfrm>
          <a:prstGeom prst="cloudCallout">
            <a:avLst>
              <a:gd name="adj1" fmla="val 23756"/>
              <a:gd name="adj2" fmla="val -66687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N°10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4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1087667" y="1879600"/>
                <a:ext cx="6902450" cy="1435100"/>
              </a:xfrm>
              <a:ln>
                <a:noFill/>
              </a:ln>
            </p:spPr>
            <p:txBody>
              <a:bodyPr>
                <a:normAutofit lnSpcReduction="10000"/>
              </a:bodyPr>
              <a:lstStyle/>
              <a:p>
                <a:pPr>
                  <a:buNone/>
                </a:pPr>
                <a:r>
                  <a:rPr lang="fr-FR" dirty="0"/>
                  <a:t>Soit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O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;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acc>
                    <m:r>
                      <a:rPr lang="fr-FR" i="1"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acc>
                    <m:r>
                      <a:rPr lang="fr-FR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r>
                  <a:rPr lang="fr-FR" dirty="0"/>
                  <a:t> un repère orthonormé du plan.</a:t>
                </a:r>
              </a:p>
              <a:p>
                <a:pPr>
                  <a:buNone/>
                </a:pPr>
                <a:r>
                  <a:rPr lang="fr-FR" dirty="0"/>
                  <a:t>On donne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B</m:t>
                    </m:r>
                    <m:d>
                      <m:dPr>
                        <m:ctrlPr>
                          <a:rPr lang="fr-FR" i="1"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0;3</m:t>
                        </m:r>
                      </m:e>
                    </m:d>
                    <m:r>
                      <a:rPr lang="fr-FR" i="1">
                        <a:latin typeface="Cambria Math" panose="02040503050406030204" pitchFamily="18" charset="0"/>
                      </a:rPr>
                      <m:t> , </m:t>
                    </m:r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C</m:t>
                    </m:r>
                    <m:d>
                      <m:dPr>
                        <m:ctrlPr>
                          <a:rPr lang="fr-FR" i="1"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−2;−1</m:t>
                        </m:r>
                      </m:e>
                    </m:d>
                    <m:r>
                      <a:rPr lang="fr-FR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 panose="02040503050406030204" pitchFamily="18" charset="0"/>
                      </a:rPr>
                      <m:t>et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E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(2;−1)</m:t>
                    </m:r>
                  </m:oMath>
                </a14:m>
                <a:r>
                  <a:rPr lang="fr-FR" dirty="0" smtClean="0"/>
                  <a:t>.</a:t>
                </a:r>
                <a:endParaRPr lang="fr-FR" dirty="0"/>
              </a:p>
              <a:p>
                <a:pPr>
                  <a:buNone/>
                </a:pPr>
                <a:r>
                  <a:rPr lang="fr-FR" dirty="0"/>
                  <a:t>O</a:t>
                </a:r>
                <a:r>
                  <a:rPr lang="fr-FR" dirty="0" smtClean="0"/>
                  <a:t>n </a:t>
                </a:r>
                <a:r>
                  <a:rPr lang="fr-FR" dirty="0"/>
                  <a:t>donne BE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fr-FR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20</m:t>
                        </m:r>
                      </m:e>
                    </m:rad>
                  </m:oMath>
                </a14:m>
                <a:r>
                  <a:rPr lang="fr-FR" dirty="0"/>
                  <a:t>.</a:t>
                </a:r>
              </a:p>
              <a:p>
                <a:pPr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1087667" y="1879600"/>
                <a:ext cx="6902450" cy="1435100"/>
              </a:xfrm>
              <a:blipFill rotWithShape="1">
                <a:blip r:embed="rId2" cstate="print"/>
                <a:stretch>
                  <a:fillRect l="-1765" t="-9322" b="-974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1502229" y="3837218"/>
                <a:ext cx="6560457" cy="2522765"/>
              </a:xfrm>
            </p:spPr>
            <p:txBody>
              <a:bodyPr>
                <a:normAutofit/>
              </a:bodyPr>
              <a:lstStyle/>
              <a:p>
                <a:pPr algn="ctr">
                  <a:spcBef>
                    <a:spcPts val="0"/>
                  </a:spcBef>
                  <a:buNone/>
                </a:pPr>
                <a:r>
                  <a:rPr lang="fr-FR" b="1" dirty="0">
                    <a:solidFill>
                      <a:srgbClr val="248C35"/>
                    </a:solidFill>
                  </a:rPr>
                  <a:t>Le triangle BCE </a:t>
                </a:r>
                <a:r>
                  <a:rPr lang="fr-FR" b="1" dirty="0" smtClean="0">
                    <a:solidFill>
                      <a:srgbClr val="248C35"/>
                    </a:solidFill>
                  </a:rPr>
                  <a:t>est-il </a:t>
                </a:r>
                <a:r>
                  <a:rPr lang="fr-FR" b="1" dirty="0">
                    <a:solidFill>
                      <a:srgbClr val="248C35"/>
                    </a:solidFill>
                  </a:rPr>
                  <a:t>isocèle en B ?</a:t>
                </a:r>
              </a:p>
              <a:p>
                <a:pPr algn="ctr">
                  <a:spcBef>
                    <a:spcPts val="0"/>
                  </a:spcBef>
                  <a:buNone/>
                </a:pPr>
                <a:r>
                  <a:rPr lang="fr-FR" b="1" dirty="0">
                    <a:solidFill>
                      <a:srgbClr val="FF0000"/>
                    </a:solidFill>
                  </a:rPr>
                  <a:t>Oui, car BE = BC</a:t>
                </a:r>
              </a:p>
              <a:p>
                <a:pPr algn="ctr">
                  <a:spcBef>
                    <a:spcPts val="0"/>
                  </a:spcBef>
                  <a:buNone/>
                </a:pPr>
                <a:endParaRPr lang="fr-FR" dirty="0" smtClean="0">
                  <a:solidFill>
                    <a:srgbClr val="248C35"/>
                  </a:solidFill>
                </a:endParaRPr>
              </a:p>
              <a:p>
                <a:pPr algn="ctr">
                  <a:spcBef>
                    <a:spcPts val="0"/>
                  </a:spcBef>
                  <a:buNone/>
                </a:pPr>
                <a:endParaRPr lang="fr-FR" sz="2000" dirty="0">
                  <a:solidFill>
                    <a:srgbClr val="248C35"/>
                  </a:solidFill>
                </a:endParaRPr>
              </a:p>
              <a:p>
                <a:pPr algn="ctr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>
                          <a:solidFill>
                            <a:srgbClr val="FF0000"/>
                          </a:solidFill>
                          <a:latin typeface="Cambria Math"/>
                        </a:rPr>
                        <m:t>𝐁𝐂</m:t>
                      </m:r>
                      <m:r>
                        <a:rPr lang="fr-FR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fr-FR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32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fr-FR" sz="32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e>
                              </m:d>
                            </m:e>
                            <m:sup>
                              <m:r>
                                <a:rPr lang="fr-FR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fr-FR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fr-FR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32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fr-FR" sz="32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𝟒</m:t>
                                  </m:r>
                                </m:e>
                              </m:d>
                            </m:e>
                            <m:sup>
                              <m:r>
                                <a:rPr lang="fr-FR" sz="32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  <m:r>
                        <a:rPr lang="fr-FR" sz="3200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32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𝟐𝟎</m:t>
                          </m:r>
                        </m:e>
                      </m:rad>
                    </m:oMath>
                  </m:oMathPara>
                </a14:m>
                <a:endParaRPr lang="fr-FR" sz="3200" b="1" dirty="0">
                  <a:solidFill>
                    <a:srgbClr val="FF0000"/>
                  </a:solidFill>
                </a:endParaRPr>
              </a:p>
              <a:p>
                <a:pPr algn="ctr">
                  <a:spcBef>
                    <a:spcPts val="0"/>
                  </a:spcBef>
                  <a:buNone/>
                </a:pPr>
                <a:endParaRPr lang="fr-FR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1502229" y="3837218"/>
                <a:ext cx="6560457" cy="2522765"/>
              </a:xfrm>
              <a:blipFill rotWithShape="1">
                <a:blip r:embed="rId3" cstate="print"/>
                <a:stretch>
                  <a:fillRect t="-386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143001" y="1676014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1143001" y="1604576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1143001" y="21475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1143001" y="2690426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1143001" y="323335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>
              <a:solidFill>
                <a:prstClr val="black"/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143001" y="1604576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92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7200" b="1" cap="small" dirty="0">
                <a:solidFill>
                  <a:srgbClr val="248C35"/>
                </a:solidFill>
                <a:latin typeface="Georgia" pitchFamily="18" charset="0"/>
                <a:cs typeface="Arial" pitchFamily="34" charset="0"/>
              </a:rPr>
              <a:t>FIN</a:t>
            </a:r>
          </a:p>
        </p:txBody>
      </p:sp>
    </p:spTree>
    <p:extLst>
      <p:ext uri="{BB962C8B-B14F-4D97-AF65-F5344CB8AC3E}">
        <p14:creationId xmlns:p14="http://schemas.microsoft.com/office/powerpoint/2010/main" val="349022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/>
          <p:nvPr/>
        </p:nvPicPr>
        <p:blipFill>
          <a:blip r:embed="rId2" cstate="print"/>
          <a:srcRect l="35041" t="37529" r="36199" b="37071"/>
          <a:stretch>
            <a:fillRect/>
          </a:stretch>
        </p:blipFill>
        <p:spPr bwMode="auto">
          <a:xfrm>
            <a:off x="406400" y="2391044"/>
            <a:ext cx="3831180" cy="2544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N°2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4294967295"/>
          </p:nvPr>
        </p:nvSpPr>
        <p:spPr>
          <a:xfrm>
            <a:off x="631371" y="1874838"/>
            <a:ext cx="6043613" cy="3576637"/>
          </a:xfrm>
        </p:spPr>
        <p:txBody>
          <a:bodyPr/>
          <a:lstStyle/>
          <a:p>
            <a:pPr>
              <a:buNone/>
            </a:pPr>
            <a:r>
              <a:rPr lang="fr-FR" dirty="0"/>
              <a:t>ABCD est un losange de centre O.</a:t>
            </a:r>
          </a:p>
          <a:p>
            <a:pPr>
              <a:buNone/>
            </a:pPr>
            <a:endParaRPr lang="fr-FR" sz="2700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dirty="0"/>
              <a:t>Compléter l’égalité suivante :</a:t>
            </a:r>
          </a:p>
          <a:p>
            <a:pPr>
              <a:buNone/>
            </a:pP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Pensées 7"/>
              <p:cNvSpPr/>
              <p:nvPr/>
            </p:nvSpPr>
            <p:spPr>
              <a:xfrm>
                <a:off x="4927600" y="2689076"/>
                <a:ext cx="4085771" cy="1660934"/>
              </a:xfrm>
              <a:prstGeom prst="cloudCallout">
                <a:avLst>
                  <a:gd name="adj1" fmla="val -43288"/>
                  <a:gd name="adj2" fmla="val 98264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800" b="1" i="1" smtClean="0">
                              <a:solidFill>
                                <a:srgbClr val="248C35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2800" b="1" i="0" smtClean="0">
                              <a:solidFill>
                                <a:srgbClr val="248C35"/>
                              </a:solidFill>
                              <a:latin typeface="Cambria Math" panose="02040503050406030204" pitchFamily="18" charset="0"/>
                            </a:rPr>
                            <m:t>𝐀𝐁</m:t>
                          </m:r>
                        </m:e>
                      </m:acc>
                      <m:r>
                        <a:rPr lang="fr-FR" sz="2800" b="1" i="1" smtClean="0">
                          <a:solidFill>
                            <a:srgbClr val="248C35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sz="2800" b="1" i="1" smtClean="0">
                              <a:solidFill>
                                <a:srgbClr val="248C35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2800" b="1" i="0" smtClean="0">
                              <a:solidFill>
                                <a:srgbClr val="248C35"/>
                              </a:solidFill>
                              <a:latin typeface="Cambria Math" panose="02040503050406030204" pitchFamily="18" charset="0"/>
                            </a:rPr>
                            <m:t>𝐀𝐃</m:t>
                          </m:r>
                        </m:e>
                      </m:acc>
                      <m:r>
                        <a:rPr lang="fr-FR" sz="2800" b="1" i="1" smtClean="0">
                          <a:solidFill>
                            <a:srgbClr val="248C35"/>
                          </a:solidFill>
                          <a:latin typeface="Cambria Math" panose="02040503050406030204" pitchFamily="18" charset="0"/>
                        </a:rPr>
                        <m:t>= …</m:t>
                      </m:r>
                    </m:oMath>
                  </m:oMathPara>
                </a14:m>
                <a:endParaRPr lang="fr-FR" sz="2800" b="1" dirty="0">
                  <a:solidFill>
                    <a:srgbClr val="248C35"/>
                  </a:solidFill>
                </a:endParaRPr>
              </a:p>
            </p:txBody>
          </p:sp>
        </mc:Choice>
        <mc:Fallback xmlns="">
          <p:sp>
            <p:nvSpPr>
              <p:cNvPr id="8" name="Pensées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7600" y="2689076"/>
                <a:ext cx="4085771" cy="1660934"/>
              </a:xfrm>
              <a:prstGeom prst="cloudCallout">
                <a:avLst>
                  <a:gd name="adj1" fmla="val -43288"/>
                  <a:gd name="adj2" fmla="val 98264"/>
                </a:avLst>
              </a:prstGeom>
              <a:blipFill rotWithShape="0">
                <a:blip r:embed="rId3" cstate="print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556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ensées 25"/>
          <p:cNvSpPr/>
          <p:nvPr/>
        </p:nvSpPr>
        <p:spPr>
          <a:xfrm>
            <a:off x="1360046" y="4029022"/>
            <a:ext cx="6927611" cy="1479154"/>
          </a:xfrm>
          <a:prstGeom prst="cloudCallout">
            <a:avLst>
              <a:gd name="adj1" fmla="val 9625"/>
              <a:gd name="adj2" fmla="val -107582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N°3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4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1857822" y="1693413"/>
                <a:ext cx="6000750" cy="3576637"/>
              </a:xfrm>
            </p:spPr>
            <p:txBody>
              <a:bodyPr>
                <a:normAutofit lnSpcReduction="10000"/>
              </a:bodyPr>
              <a:lstStyle/>
              <a:p>
                <a:pPr algn="ctr">
                  <a:spcAft>
                    <a:spcPts val="1200"/>
                  </a:spcAft>
                  <a:buNone/>
                </a:pPr>
                <a:r>
                  <a:rPr lang="fr-FR" dirty="0" smtClean="0"/>
                  <a:t>Dans un repère du plan, on donne :</a:t>
                </a:r>
              </a:p>
              <a:p>
                <a:pPr>
                  <a:buNone/>
                </a:pPr>
                <a:r>
                  <a:rPr lang="fr-FR" sz="2700" dirty="0" smtClean="0"/>
                  <a:t>                 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acc>
                    <m:d>
                      <m:dPr>
                        <m:ctrlPr>
                          <a:rPr lang="fr-FR" sz="2700" b="1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700" b="1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e>
                          </m:m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sz="2700" b="1" dirty="0"/>
                  <a:t>,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</m:acc>
                    <m:d>
                      <m:dPr>
                        <m:ctrlPr>
                          <a:rPr lang="fr-FR" sz="2700" b="1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700" b="1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m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fr-FR" sz="2700" dirty="0"/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sz="2700" dirty="0"/>
              </a:p>
              <a:p>
                <a:pPr algn="ctr">
                  <a:spcBef>
                    <a:spcPts val="4500"/>
                  </a:spcBef>
                  <a:buNone/>
                </a:pPr>
                <a:r>
                  <a:rPr lang="fr-FR" sz="2700" dirty="0">
                    <a:solidFill>
                      <a:srgbClr val="007434"/>
                    </a:solidFill>
                  </a:rPr>
                  <a:t> </a:t>
                </a:r>
                <a:r>
                  <a:rPr lang="fr-FR" b="1" dirty="0">
                    <a:solidFill>
                      <a:srgbClr val="248C35"/>
                    </a:solidFill>
                  </a:rPr>
                  <a:t>Donner les coordonnées du vecteur</a:t>
                </a:r>
                <a:r>
                  <a:rPr lang="fr-FR" sz="2700" dirty="0" smtClean="0">
                    <a:solidFill>
                      <a:srgbClr val="248C35"/>
                    </a:solidFill>
                  </a:rPr>
                  <a:t>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 smtClean="0">
                            <a:solidFill>
                              <a:srgbClr val="248C35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 smtClean="0">
                            <a:solidFill>
                              <a:srgbClr val="248C35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acc>
                    <m:r>
                      <a:rPr lang="fr-FR" sz="2700" b="1" i="0" smtClean="0">
                        <a:solidFill>
                          <a:srgbClr val="248C35"/>
                        </a:solidFill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⃗"/>
                        <m:ctrlPr>
                          <a:rPr lang="fr-FR" sz="2700" b="1" i="1" dirty="0" smtClean="0">
                            <a:solidFill>
                              <a:srgbClr val="248C35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 dirty="0" smtClean="0">
                            <a:solidFill>
                              <a:srgbClr val="248C35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</m:acc>
                  </m:oMath>
                </a14:m>
                <a:endParaRPr lang="fr-FR" sz="2700" dirty="0"/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1857822" y="1693413"/>
                <a:ext cx="6000750" cy="3576637"/>
              </a:xfrm>
              <a:blipFill rotWithShape="0">
                <a:blip r:embed="rId2" cstate="print"/>
                <a:stretch>
                  <a:fillRect t="-39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143001" y="15831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1143001" y="197605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1143000" y="1872178"/>
            <a:ext cx="217047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700" b="1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fr-FR" sz="1350">
              <a:latin typeface="Arial" pitchFamily="34" charset="0"/>
            </a:endParaRP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1143000" y="1872178"/>
            <a:ext cx="217047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700" b="1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fr-FR" sz="1350">
              <a:latin typeface="Arial" pitchFamily="34" charset="0"/>
            </a:endParaRP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532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ensées 25"/>
          <p:cNvSpPr/>
          <p:nvPr/>
        </p:nvSpPr>
        <p:spPr>
          <a:xfrm>
            <a:off x="1360046" y="4029022"/>
            <a:ext cx="6927611" cy="1479154"/>
          </a:xfrm>
          <a:prstGeom prst="cloudCallout">
            <a:avLst>
              <a:gd name="adj1" fmla="val 9625"/>
              <a:gd name="adj2" fmla="val -107582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N°4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4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1857822" y="1693413"/>
                <a:ext cx="6000750" cy="3576637"/>
              </a:xfrm>
            </p:spPr>
            <p:txBody>
              <a:bodyPr>
                <a:normAutofit lnSpcReduction="10000"/>
              </a:bodyPr>
              <a:lstStyle/>
              <a:p>
                <a:pPr algn="ctr">
                  <a:spcAft>
                    <a:spcPts val="1200"/>
                  </a:spcAft>
                  <a:buNone/>
                </a:pPr>
                <a:r>
                  <a:rPr lang="fr-FR" dirty="0" smtClean="0"/>
                  <a:t>Dans un repère du plan, on donne :</a:t>
                </a:r>
              </a:p>
              <a:p>
                <a:pPr>
                  <a:buNone/>
                </a:pPr>
                <a:r>
                  <a:rPr lang="fr-FR" sz="2700" dirty="0" smtClean="0"/>
                  <a:t>                 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acc>
                    <m:d>
                      <m:dPr>
                        <m:ctrlPr>
                          <a:rPr lang="fr-FR" sz="2700" b="1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700" b="1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e>
                          </m:m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sz="2700" b="1" dirty="0"/>
                  <a:t>,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</m:acc>
                    <m:d>
                      <m:dPr>
                        <m:ctrlPr>
                          <a:rPr lang="fr-FR" sz="2700" b="1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700" b="1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m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fr-FR" sz="2700" dirty="0"/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sz="2700" dirty="0"/>
              </a:p>
              <a:p>
                <a:pPr algn="ctr">
                  <a:spcBef>
                    <a:spcPts val="4500"/>
                  </a:spcBef>
                  <a:buNone/>
                </a:pPr>
                <a:r>
                  <a:rPr lang="fr-FR" sz="2700" dirty="0">
                    <a:solidFill>
                      <a:srgbClr val="007434"/>
                    </a:solidFill>
                  </a:rPr>
                  <a:t> </a:t>
                </a:r>
                <a:r>
                  <a:rPr lang="fr-FR" b="1" dirty="0">
                    <a:solidFill>
                      <a:srgbClr val="248C35"/>
                    </a:solidFill>
                  </a:rPr>
                  <a:t>Donner les coordonnées du vecteur</a:t>
                </a:r>
                <a:r>
                  <a:rPr lang="fr-FR" sz="2700" dirty="0" smtClean="0">
                    <a:solidFill>
                      <a:srgbClr val="248C35"/>
                    </a:solidFill>
                  </a:rPr>
                  <a:t>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 smtClean="0">
                            <a:solidFill>
                              <a:srgbClr val="248C35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 smtClean="0">
                            <a:solidFill>
                              <a:srgbClr val="248C35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acc>
                    <m:r>
                      <a:rPr lang="fr-FR" sz="2700" b="1" i="0" smtClean="0">
                        <a:solidFill>
                          <a:srgbClr val="248C35"/>
                        </a:solidFill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⃗"/>
                        <m:ctrlPr>
                          <a:rPr lang="fr-FR" sz="2700" b="1" i="1" dirty="0" smtClean="0">
                            <a:solidFill>
                              <a:srgbClr val="248C35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 dirty="0" smtClean="0">
                            <a:solidFill>
                              <a:srgbClr val="248C35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</m:acc>
                  </m:oMath>
                </a14:m>
                <a:endParaRPr lang="fr-FR" sz="2700" dirty="0"/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1857822" y="1693413"/>
                <a:ext cx="6000750" cy="3576637"/>
              </a:xfrm>
              <a:blipFill rotWithShape="0">
                <a:blip r:embed="rId2" cstate="print"/>
                <a:stretch>
                  <a:fillRect t="-39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143001" y="15831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1143001" y="197605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1143000" y="1872178"/>
            <a:ext cx="217047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700" b="1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fr-FR" sz="1350">
              <a:latin typeface="Arial" pitchFamily="34" charset="0"/>
            </a:endParaRP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1143000" y="1872178"/>
            <a:ext cx="217047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700" b="1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fr-FR" sz="1350">
              <a:latin typeface="Arial" pitchFamily="34" charset="0"/>
            </a:endParaRP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20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ensées 25"/>
          <p:cNvSpPr/>
          <p:nvPr/>
        </p:nvSpPr>
        <p:spPr>
          <a:xfrm>
            <a:off x="1360046" y="4029022"/>
            <a:ext cx="6927611" cy="1479154"/>
          </a:xfrm>
          <a:prstGeom prst="cloudCallout">
            <a:avLst>
              <a:gd name="adj1" fmla="val 9625"/>
              <a:gd name="adj2" fmla="val -107582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N°5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4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1857822" y="1693413"/>
                <a:ext cx="6000750" cy="3576637"/>
              </a:xfrm>
            </p:spPr>
            <p:txBody>
              <a:bodyPr>
                <a:normAutofit lnSpcReduction="10000"/>
              </a:bodyPr>
              <a:lstStyle/>
              <a:p>
                <a:pPr algn="ctr">
                  <a:spcAft>
                    <a:spcPts val="1200"/>
                  </a:spcAft>
                  <a:buNone/>
                </a:pPr>
                <a:r>
                  <a:rPr lang="fr-FR" dirty="0" smtClean="0"/>
                  <a:t>Dans un repère du plan, on donne :</a:t>
                </a:r>
              </a:p>
              <a:p>
                <a:pPr>
                  <a:buNone/>
                </a:pPr>
                <a:r>
                  <a:rPr lang="fr-FR" sz="2700" dirty="0" smtClean="0"/>
                  <a:t>                 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acc>
                    <m:d>
                      <m:dPr>
                        <m:ctrlPr>
                          <a:rPr lang="fr-FR" sz="2700" b="1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700" b="1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e>
                          </m:m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sz="2700" b="1" dirty="0"/>
                  <a:t>,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</m:acc>
                    <m:d>
                      <m:dPr>
                        <m:ctrlPr>
                          <a:rPr lang="fr-FR" sz="2700" b="1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700" b="1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m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fr-FR" sz="2700" dirty="0"/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sz="2700" dirty="0"/>
              </a:p>
              <a:p>
                <a:pPr algn="ctr">
                  <a:spcBef>
                    <a:spcPts val="4500"/>
                  </a:spcBef>
                  <a:buNone/>
                </a:pPr>
                <a:r>
                  <a:rPr lang="fr-FR" sz="2700" dirty="0">
                    <a:solidFill>
                      <a:srgbClr val="007434"/>
                    </a:solidFill>
                  </a:rPr>
                  <a:t> </a:t>
                </a:r>
                <a:r>
                  <a:rPr lang="fr-FR" b="1" dirty="0">
                    <a:solidFill>
                      <a:srgbClr val="248C35"/>
                    </a:solidFill>
                  </a:rPr>
                  <a:t>Donner les coordonnées du vecteur</a:t>
                </a:r>
                <a:r>
                  <a:rPr lang="fr-FR" sz="2700" dirty="0" smtClean="0">
                    <a:solidFill>
                      <a:srgbClr val="248C35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fr-FR" sz="2700" b="0" i="0" smtClean="0">
                        <a:solidFill>
                          <a:srgbClr val="248C35"/>
                        </a:solidFill>
                        <a:latin typeface="Cambria Math" panose="02040503050406030204" pitchFamily="18" charset="0"/>
                      </a:rPr>
                      <m:t>2</m:t>
                    </m:r>
                    <m:acc>
                      <m:accPr>
                        <m:chr m:val="⃗"/>
                        <m:ctrlPr>
                          <a:rPr lang="fr-FR" sz="2700" b="1" i="1" smtClean="0">
                            <a:solidFill>
                              <a:srgbClr val="248C35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 smtClean="0">
                            <a:solidFill>
                              <a:srgbClr val="248C35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acc>
                  </m:oMath>
                </a14:m>
                <a:endParaRPr lang="fr-FR" sz="2700" dirty="0"/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1857822" y="1693413"/>
                <a:ext cx="6000750" cy="3576637"/>
              </a:xfrm>
              <a:blipFill rotWithShape="0">
                <a:blip r:embed="rId2" cstate="print"/>
                <a:stretch>
                  <a:fillRect t="-39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143001" y="15831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1143001" y="197605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1143000" y="1872178"/>
            <a:ext cx="217047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700" b="1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fr-FR" sz="1350">
              <a:latin typeface="Arial" pitchFamily="34" charset="0"/>
            </a:endParaRP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1143000" y="1872178"/>
            <a:ext cx="217047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700" b="1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fr-FR" sz="1350">
              <a:latin typeface="Arial" pitchFamily="34" charset="0"/>
            </a:endParaRP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52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 cstate="print"/>
          <a:srcRect l="5412" t="2161" r="11202" b="8442"/>
          <a:stretch/>
        </p:blipFill>
        <p:spPr>
          <a:xfrm>
            <a:off x="803787" y="3480619"/>
            <a:ext cx="3392129" cy="3045542"/>
          </a:xfrm>
          <a:prstGeom prst="rect">
            <a:avLst/>
          </a:prstGeom>
        </p:spPr>
      </p:pic>
      <p:sp>
        <p:nvSpPr>
          <p:cNvPr id="9" name="Pensées 8"/>
          <p:cNvSpPr/>
          <p:nvPr/>
        </p:nvSpPr>
        <p:spPr>
          <a:xfrm>
            <a:off x="4570506" y="2632586"/>
            <a:ext cx="4507126" cy="2296611"/>
          </a:xfrm>
          <a:prstGeom prst="cloudCallout">
            <a:avLst>
              <a:gd name="adj1" fmla="val -66392"/>
              <a:gd name="adj2" fmla="val 49349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N°6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4294967295"/>
          </p:nvPr>
        </p:nvSpPr>
        <p:spPr>
          <a:xfrm>
            <a:off x="437882" y="1439632"/>
            <a:ext cx="8474298" cy="35766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700" dirty="0"/>
              <a:t>P et Q sont deux points du demi-cercle de diamètre [AB].</a:t>
            </a:r>
          </a:p>
          <a:p>
            <a:pPr>
              <a:buNone/>
            </a:pPr>
            <a:r>
              <a:rPr lang="fr-FR" sz="2700" dirty="0"/>
              <a:t>(AP) et (BQ) se coupent en C. </a:t>
            </a:r>
          </a:p>
          <a:p>
            <a:pPr>
              <a:buNone/>
            </a:pPr>
            <a:r>
              <a:rPr lang="fr-FR" sz="2700" dirty="0"/>
              <a:t>(AQ) et (BP) se coupent en D.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4294967295"/>
          </p:nvPr>
        </p:nvSpPr>
        <p:spPr>
          <a:xfrm>
            <a:off x="4974560" y="1777181"/>
            <a:ext cx="3903973" cy="3496903"/>
          </a:xfrm>
        </p:spPr>
        <p:txBody>
          <a:bodyPr/>
          <a:lstStyle/>
          <a:p>
            <a:pPr>
              <a:buNone/>
            </a:pPr>
            <a:endParaRPr lang="fr-FR" sz="2700" dirty="0"/>
          </a:p>
          <a:p>
            <a:pPr>
              <a:buNone/>
            </a:pPr>
            <a:endParaRPr lang="fr-FR" sz="2700" u="sng" dirty="0"/>
          </a:p>
          <a:p>
            <a:pPr>
              <a:buNone/>
            </a:pPr>
            <a:endParaRPr lang="fr-FR" sz="2700" b="1" dirty="0">
              <a:solidFill>
                <a:srgbClr val="248C35"/>
              </a:solidFill>
            </a:endParaRPr>
          </a:p>
          <a:p>
            <a:pPr>
              <a:buNone/>
            </a:pPr>
            <a:r>
              <a:rPr lang="fr-FR" sz="2700" b="1" dirty="0">
                <a:solidFill>
                  <a:srgbClr val="248C35"/>
                </a:solidFill>
              </a:rPr>
              <a:t>Que représente le point D </a:t>
            </a:r>
          </a:p>
          <a:p>
            <a:pPr>
              <a:buNone/>
            </a:pPr>
            <a:r>
              <a:rPr lang="fr-FR" sz="2700" b="1" dirty="0">
                <a:solidFill>
                  <a:srgbClr val="248C35"/>
                </a:solidFill>
              </a:rPr>
              <a:t>pour le triangle ABC ? </a:t>
            </a:r>
            <a:endParaRPr lang="fr-FR" dirty="0">
              <a:solidFill>
                <a:srgbClr val="248C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158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 cstate="print"/>
          <a:srcRect l="5412" t="2161" r="11202" b="8442"/>
          <a:stretch/>
        </p:blipFill>
        <p:spPr>
          <a:xfrm>
            <a:off x="803787" y="3480619"/>
            <a:ext cx="3392129" cy="3045542"/>
          </a:xfrm>
          <a:prstGeom prst="rect">
            <a:avLst/>
          </a:prstGeom>
        </p:spPr>
      </p:pic>
      <p:sp>
        <p:nvSpPr>
          <p:cNvPr id="9" name="Pensées 8"/>
          <p:cNvSpPr/>
          <p:nvPr/>
        </p:nvSpPr>
        <p:spPr>
          <a:xfrm>
            <a:off x="4570506" y="2632586"/>
            <a:ext cx="4507126" cy="2296611"/>
          </a:xfrm>
          <a:prstGeom prst="cloudCallout">
            <a:avLst>
              <a:gd name="adj1" fmla="val -66392"/>
              <a:gd name="adj2" fmla="val 49349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N°7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4294967295"/>
          </p:nvPr>
        </p:nvSpPr>
        <p:spPr>
          <a:xfrm>
            <a:off x="4974560" y="1994891"/>
            <a:ext cx="3903973" cy="3496903"/>
          </a:xfrm>
        </p:spPr>
        <p:txBody>
          <a:bodyPr/>
          <a:lstStyle/>
          <a:p>
            <a:pPr>
              <a:buNone/>
            </a:pPr>
            <a:endParaRPr lang="fr-FR" sz="2700" dirty="0"/>
          </a:p>
          <a:p>
            <a:pPr>
              <a:buNone/>
            </a:pPr>
            <a:endParaRPr lang="fr-FR" sz="2700" u="sng" dirty="0"/>
          </a:p>
          <a:p>
            <a:pPr>
              <a:buNone/>
            </a:pPr>
            <a:r>
              <a:rPr lang="fr-FR" sz="2700" b="1" dirty="0">
                <a:solidFill>
                  <a:srgbClr val="248C35"/>
                </a:solidFill>
              </a:rPr>
              <a:t>   La droite (CD) est-elle </a:t>
            </a:r>
          </a:p>
          <a:p>
            <a:pPr>
              <a:buNone/>
            </a:pPr>
            <a:r>
              <a:rPr lang="fr-FR" sz="2700" b="1" dirty="0">
                <a:solidFill>
                  <a:srgbClr val="248C35"/>
                </a:solidFill>
              </a:rPr>
              <a:t>perpendiculaire à (AB) ?</a:t>
            </a:r>
            <a:endParaRPr lang="fr-FR" sz="2400" dirty="0">
              <a:solidFill>
                <a:srgbClr val="248C35"/>
              </a:solidFill>
            </a:endParaRPr>
          </a:p>
          <a:p>
            <a:pPr>
              <a:buNone/>
            </a:pPr>
            <a:endParaRPr lang="fr-FR" sz="2700" b="1" dirty="0">
              <a:solidFill>
                <a:srgbClr val="248C35"/>
              </a:solidFill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437882" y="1439632"/>
            <a:ext cx="8474298" cy="3576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fr-FR" sz="2700" dirty="0"/>
              <a:t>P et Q sont deux points du demi-cercle de diamètre [AB].</a:t>
            </a:r>
          </a:p>
          <a:p>
            <a:pPr>
              <a:buFont typeface="Arial" panose="020B0604020202020204" pitchFamily="34" charset="0"/>
              <a:buNone/>
            </a:pPr>
            <a:r>
              <a:rPr lang="fr-FR" sz="2700" dirty="0"/>
              <a:t>(AP) et (BQ) se coupent en C. </a:t>
            </a:r>
          </a:p>
          <a:p>
            <a:pPr>
              <a:buFont typeface="Arial" panose="020B0604020202020204" pitchFamily="34" charset="0"/>
              <a:buNone/>
            </a:pPr>
            <a:r>
              <a:rPr lang="fr-FR" sz="2700" dirty="0"/>
              <a:t>(AQ) et (BP) se coupent en D.</a:t>
            </a:r>
          </a:p>
        </p:txBody>
      </p:sp>
    </p:spTree>
    <p:extLst>
      <p:ext uri="{BB962C8B-B14F-4D97-AF65-F5344CB8AC3E}">
        <p14:creationId xmlns:p14="http://schemas.microsoft.com/office/powerpoint/2010/main" val="359190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ensées 21"/>
          <p:cNvSpPr/>
          <p:nvPr/>
        </p:nvSpPr>
        <p:spPr>
          <a:xfrm>
            <a:off x="1143001" y="3987960"/>
            <a:ext cx="7600361" cy="1393041"/>
          </a:xfrm>
          <a:prstGeom prst="cloudCallout">
            <a:avLst>
              <a:gd name="adj1" fmla="val 9791"/>
              <a:gd name="adj2" fmla="val -102438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N°8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4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1087667" y="1879600"/>
                <a:ext cx="6902450" cy="1435100"/>
              </a:xfrm>
              <a:ln>
                <a:noFill/>
              </a:ln>
            </p:spPr>
            <p:txBody>
              <a:bodyPr>
                <a:normAutofit lnSpcReduction="10000"/>
              </a:bodyPr>
              <a:lstStyle/>
              <a:p>
                <a:pPr>
                  <a:buNone/>
                </a:pPr>
                <a:r>
                  <a:rPr lang="fr-FR" dirty="0"/>
                  <a:t>Soit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O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;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acc>
                    <m:r>
                      <a:rPr lang="fr-FR" i="1"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acc>
                    <m:r>
                      <a:rPr lang="fr-FR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r>
                  <a:rPr lang="fr-FR" dirty="0"/>
                  <a:t> un repère orthonormé du plan.</a:t>
                </a:r>
              </a:p>
              <a:p>
                <a:pPr>
                  <a:buNone/>
                </a:pPr>
                <a:r>
                  <a:rPr lang="fr-FR" dirty="0"/>
                  <a:t>On donne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B</m:t>
                    </m:r>
                    <m:d>
                      <m:dPr>
                        <m:ctrlPr>
                          <a:rPr lang="fr-FR" i="1"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0;3</m:t>
                        </m:r>
                      </m:e>
                    </m:d>
                    <m:r>
                      <a:rPr lang="fr-FR" i="1">
                        <a:latin typeface="Cambria Math" panose="02040503050406030204" pitchFamily="18" charset="0"/>
                      </a:rPr>
                      <m:t> , </m:t>
                    </m:r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C</m:t>
                    </m:r>
                    <m:d>
                      <m:dPr>
                        <m:ctrlPr>
                          <a:rPr lang="fr-FR" i="1"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−2;−1</m:t>
                        </m:r>
                      </m:e>
                    </m:d>
                    <m:r>
                      <a:rPr lang="fr-FR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latin typeface="Cambria Math" panose="02040503050406030204" pitchFamily="18" charset="0"/>
                      </a:rPr>
                      <m:t>et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i="0">
                        <a:latin typeface="Cambria Math" panose="02040503050406030204" pitchFamily="18" charset="0"/>
                      </a:rPr>
                      <m:t>E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(2;−1)</m:t>
                    </m:r>
                  </m:oMath>
                </a14:m>
                <a:r>
                  <a:rPr lang="fr-FR" dirty="0" smtClean="0"/>
                  <a:t>.</a:t>
                </a:r>
                <a:endParaRPr lang="fr-FR" dirty="0"/>
              </a:p>
              <a:p>
                <a:pPr>
                  <a:buNone/>
                </a:pPr>
                <a:r>
                  <a:rPr lang="fr-FR" dirty="0"/>
                  <a:t>On appelle I le milieu de [BC].</a:t>
                </a:r>
              </a:p>
              <a:p>
                <a:pPr>
                  <a:buNone/>
                </a:pPr>
                <a:endParaRPr lang="fr-FR" dirty="0"/>
              </a:p>
            </p:txBody>
          </p:sp>
        </mc:Choice>
        <mc:Fallback xmlns=""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1087667" y="1879600"/>
                <a:ext cx="6902450" cy="1435100"/>
              </a:xfrm>
              <a:blipFill rotWithShape="1">
                <a:blip r:embed="rId2" cstate="print"/>
                <a:stretch>
                  <a:fillRect l="-1765" t="-9322" b="-80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4294967295"/>
          </p:nvPr>
        </p:nvSpPr>
        <p:spPr>
          <a:xfrm>
            <a:off x="1502229" y="4335235"/>
            <a:ext cx="6560457" cy="1338263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fr-FR" sz="2700" b="1" dirty="0">
                <a:solidFill>
                  <a:srgbClr val="248C35"/>
                </a:solidFill>
              </a:rPr>
              <a:t>   </a:t>
            </a:r>
            <a:r>
              <a:rPr lang="fr-FR" b="1" dirty="0">
                <a:solidFill>
                  <a:srgbClr val="248C35"/>
                </a:solidFill>
              </a:rPr>
              <a:t>Quelles sont les coordonnées du point I ?</a:t>
            </a:r>
          </a:p>
          <a:p>
            <a:pPr algn="ctr">
              <a:buNone/>
            </a:pPr>
            <a:endParaRPr lang="fr-FR" dirty="0">
              <a:solidFill>
                <a:srgbClr val="248C35"/>
              </a:solidFill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143001" y="1676014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1143001" y="1604576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1143001" y="21475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1143001" y="2690426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1143001" y="323335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143001" y="1604576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580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263</TotalTime>
  <Words>1123</Words>
  <Application>Microsoft Office PowerPoint</Application>
  <PresentationFormat>Affichage à l'écran (4:3)</PresentationFormat>
  <Paragraphs>188</Paragraphs>
  <Slides>23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23</vt:i4>
      </vt:variant>
    </vt:vector>
  </HeadingPairs>
  <TitlesOfParts>
    <vt:vector size="25" baseType="lpstr">
      <vt:lpstr>Thème Office</vt:lpstr>
      <vt:lpstr>1_Thème Office</vt:lpstr>
      <vt:lpstr>Présentation PowerPoint</vt:lpstr>
      <vt:lpstr>QUESTION N°1</vt:lpstr>
      <vt:lpstr>QUESTION N°2</vt:lpstr>
      <vt:lpstr>QUESTION N°3</vt:lpstr>
      <vt:lpstr>QUESTION N°4</vt:lpstr>
      <vt:lpstr>QUESTION N°5</vt:lpstr>
      <vt:lpstr>QUESTION N°6</vt:lpstr>
      <vt:lpstr>QUESTION N°7</vt:lpstr>
      <vt:lpstr>QUESTION N°8</vt:lpstr>
      <vt:lpstr>QUESTION N°9</vt:lpstr>
      <vt:lpstr>QUESTION N°10</vt:lpstr>
      <vt:lpstr>Correction</vt:lpstr>
      <vt:lpstr>QUESTION N°1</vt:lpstr>
      <vt:lpstr>QUESTION N°2</vt:lpstr>
      <vt:lpstr>QUESTION N°3</vt:lpstr>
      <vt:lpstr>QUESTION N°4</vt:lpstr>
      <vt:lpstr>QUESTION N°5</vt:lpstr>
      <vt:lpstr>QUESTION N°6</vt:lpstr>
      <vt:lpstr>QUESTION N°7</vt:lpstr>
      <vt:lpstr>QUESTION N°8</vt:lpstr>
      <vt:lpstr>QUESTION N°9</vt:lpstr>
      <vt:lpstr>QUESTION N°10</vt:lpstr>
      <vt:lpstr>FIN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Isabelle</dc:creator>
  <cp:lastModifiedBy>deletombe</cp:lastModifiedBy>
  <cp:revision>52</cp:revision>
  <dcterms:created xsi:type="dcterms:W3CDTF">2015-11-08T10:44:10Z</dcterms:created>
  <dcterms:modified xsi:type="dcterms:W3CDTF">2016-07-10T15:24:52Z</dcterms:modified>
</cp:coreProperties>
</file>