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80" r:id="rId1"/>
  </p:sldMasterIdLst>
  <p:notesMasterIdLst>
    <p:notesMasterId r:id="rId26"/>
  </p:notesMasterIdLst>
  <p:sldIdLst>
    <p:sldId id="358" r:id="rId2"/>
    <p:sldId id="257" r:id="rId3"/>
    <p:sldId id="337" r:id="rId4"/>
    <p:sldId id="393" r:id="rId5"/>
    <p:sldId id="394" r:id="rId6"/>
    <p:sldId id="395" r:id="rId7"/>
    <p:sldId id="397" r:id="rId8"/>
    <p:sldId id="391" r:id="rId9"/>
    <p:sldId id="396" r:id="rId10"/>
    <p:sldId id="400" r:id="rId11"/>
    <p:sldId id="392" r:id="rId12"/>
    <p:sldId id="399" r:id="rId13"/>
    <p:sldId id="285" r:id="rId14"/>
    <p:sldId id="401" r:id="rId15"/>
    <p:sldId id="402" r:id="rId16"/>
    <p:sldId id="403" r:id="rId17"/>
    <p:sldId id="404" r:id="rId18"/>
    <p:sldId id="405" r:id="rId19"/>
    <p:sldId id="406" r:id="rId20"/>
    <p:sldId id="407" r:id="rId21"/>
    <p:sldId id="408" r:id="rId22"/>
    <p:sldId id="409" r:id="rId23"/>
    <p:sldId id="410" r:id="rId24"/>
    <p:sldId id="355" r:id="rId25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  <a:srgbClr val="660066"/>
    <a:srgbClr val="009900"/>
    <a:srgbClr val="D60093"/>
    <a:srgbClr val="FF0066"/>
    <a:srgbClr val="000099"/>
    <a:srgbClr val="008080"/>
    <a:srgbClr val="B4142B"/>
    <a:srgbClr val="663300"/>
    <a:srgbClr val="8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06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D55754C-E2FF-4274-BCFB-CE21D64FA077}" type="datetimeFigureOut">
              <a:rPr lang="fr-FR"/>
              <a:pPr>
                <a:defRPr/>
              </a:pPr>
              <a:t>08/06/2016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D4A1CCD-C998-47B3-AB4B-AB4ECC53CFD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06226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949D494-3221-4F9F-AA6E-8D4126525EAC}" type="slidenum">
              <a:rPr lang="fr-FR" smtClean="0"/>
              <a:pPr/>
              <a:t>0</a:t>
            </a:fld>
            <a:endParaRPr 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0FA876-A3B0-4717-8392-EED66599D890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14</a:t>
            </a:fld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16</a:t>
            </a:fld>
            <a:endParaRPr 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17</a:t>
            </a:fld>
            <a:endParaRPr lang="fr-F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18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DF94367-1951-46C8-8FEB-0522E33669E5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19</a:t>
            </a:fld>
            <a:endParaRPr lang="fr-F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20</a:t>
            </a:fld>
            <a:endParaRPr lang="fr-F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21</a:t>
            </a:fld>
            <a:endParaRPr lang="fr-F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22</a:t>
            </a:fld>
            <a:endParaRPr lang="fr-F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B58294-646F-4F1A-9D83-170885FA32D9}" type="slidenum">
              <a:rPr lang="fr-FR" smtClean="0"/>
              <a:pPr>
                <a:defRPr/>
              </a:pPr>
              <a:t>23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A4D63-0016-4928-B46A-6B88792772A7}" type="datetime1">
              <a:rPr lang="fr-FR"/>
              <a:pPr>
                <a:defRPr/>
              </a:pPr>
              <a:t>08/06/2016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8827B-4FF6-422E-BF88-B397CD58E99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1054D-B0B9-4179-9B59-D4431A00B914}" type="datetime1">
              <a:rPr lang="fr-FR"/>
              <a:pPr>
                <a:defRPr/>
              </a:pPr>
              <a:t>08/06/2016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D9DD3-AE56-42F0-9D32-CFC79DEE9E4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520DB-E0FD-4376-9F49-793053B20851}" type="datetime1">
              <a:rPr lang="fr-FR"/>
              <a:pPr>
                <a:defRPr/>
              </a:pPr>
              <a:t>08/06/2016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EB05D-C0EF-43FF-9160-043A71AEB62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3707D-93F5-4691-B68B-98E639B2014E}" type="datetime1">
              <a:rPr lang="fr-FR"/>
              <a:pPr>
                <a:defRPr/>
              </a:pPr>
              <a:t>08/06/2016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0671A-349B-4226-9285-AA9640C1363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258C0-5F82-4C8B-A913-C9B02EBB6AC0}" type="datetime1">
              <a:rPr lang="fr-FR"/>
              <a:pPr>
                <a:defRPr/>
              </a:pPr>
              <a:t>08/06/2016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CBC2D-6FF8-46B8-B464-468FA8E4016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A7744-47DB-41C4-AE3E-46F581B38AB7}" type="datetime1">
              <a:rPr lang="fr-FR"/>
              <a:pPr>
                <a:defRPr/>
              </a:pPr>
              <a:t>08/06/2016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93954-8100-4A72-BA85-6ACBB1BE402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382A2-1304-4FF0-AB07-9C60BA133F10}" type="datetime1">
              <a:rPr lang="fr-FR"/>
              <a:pPr>
                <a:defRPr/>
              </a:pPr>
              <a:t>08/06/2016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E824C-62EB-4EB5-94D6-FFA3C60FE8E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81E88-B3B2-4431-8DAF-4D3110E3C07E}" type="datetime1">
              <a:rPr lang="fr-FR"/>
              <a:pPr>
                <a:defRPr/>
              </a:pPr>
              <a:t>08/06/2016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82C22-D961-4E6A-9F6B-6ACFD89ACFA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83048-D1D0-4190-A815-689BE401AF5B}" type="datetime1">
              <a:rPr lang="fr-FR"/>
              <a:pPr>
                <a:defRPr/>
              </a:pPr>
              <a:t>08/06/2016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B7CD3-7E62-48E9-9411-F902A06FD59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78823-0EDF-47FA-B84C-2E3910A172E3}" type="datetime1">
              <a:rPr lang="fr-FR"/>
              <a:pPr>
                <a:defRPr/>
              </a:pPr>
              <a:t>08/06/2016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637AA-4617-45E4-8FB1-B90F1C315B5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DFD85-5AB3-421B-97B5-1EB29AC90362}" type="datetime1">
              <a:rPr lang="fr-FR"/>
              <a:pPr>
                <a:defRPr/>
              </a:pPr>
              <a:t>08/06/2016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BE12B-DAE9-416B-A1D8-303C3346128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409D1F-EB49-4B54-B49A-615250A204AF}" type="datetime1">
              <a:rPr lang="fr-FR"/>
              <a:pPr>
                <a:defRPr/>
              </a:pPr>
              <a:t>08/06/2016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6EAE273-FA65-4CE4-A628-4D3C076B0A2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fade thruBlk="1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4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5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6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7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8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 bwMode="auto">
          <a:xfrm>
            <a:off x="0" y="4032250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323528" y="1628775"/>
            <a:ext cx="8460000" cy="216058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600" b="1" cap="small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Méli-mélo</a:t>
            </a:r>
          </a:p>
          <a:p>
            <a:pPr algn="ctr">
              <a:defRPr/>
            </a:pPr>
            <a:r>
              <a:rPr lang="fr-FR" sz="6600" b="1" cap="small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Série 1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N°8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692696"/>
            <a:ext cx="914400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Voici une longueur AB en cm donnée </a:t>
            </a:r>
            <a:r>
              <a:rPr kumimoji="0" lang="fr-FR" sz="5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par une calculatrice : </a:t>
            </a:r>
            <a:endParaRPr kumimoji="0" lang="fr-FR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4797152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Donner </a:t>
            </a:r>
            <a:r>
              <a:rPr lang="fr-FR" sz="48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la</a:t>
            </a:r>
            <a:r>
              <a:rPr kumimoji="0" lang="fr-FR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valeur approchée au millimètre par défaut</a:t>
            </a:r>
            <a:r>
              <a:rPr kumimoji="0" lang="fr-FR" sz="4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de ce nombre.</a:t>
            </a:r>
            <a:endParaRPr kumimoji="0" lang="fr-FR" sz="48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print"/>
          <a:srcRect b="65492"/>
          <a:stretch>
            <a:fillRect/>
          </a:stretch>
        </p:blipFill>
        <p:spPr bwMode="auto">
          <a:xfrm>
            <a:off x="971600" y="2708920"/>
            <a:ext cx="7200000" cy="1871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N°9</a:t>
            </a: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1152128"/>
            <a:ext cx="914400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Soit </a:t>
            </a:r>
            <a:r>
              <a:rPr kumimoji="0" lang="fr-FR" sz="5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</a:t>
            </a:r>
            <a:r>
              <a:rPr kumimoji="0" lang="fr-F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la fonction définie sur </a:t>
            </a:r>
            <a:r>
              <a:rPr kumimoji="0" lang="fr-F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ℝ</a:t>
            </a:r>
            <a:r>
              <a:rPr kumimoji="0" lang="fr-F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par </a:t>
            </a:r>
            <a:r>
              <a:rPr kumimoji="0" lang="fr-FR" sz="5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</a:t>
            </a:r>
            <a:r>
              <a:rPr kumimoji="0" lang="fr-F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(</a:t>
            </a:r>
            <a:r>
              <a:rPr kumimoji="0" lang="fr-FR" sz="5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kumimoji="0" lang="fr-F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) = </a:t>
            </a:r>
            <a:r>
              <a:rPr lang="fr-FR" sz="5400" dirty="0" smtClean="0">
                <a:latin typeface="Times New Roman" pitchFamily="18" charset="0"/>
                <a:ea typeface="+mj-ea"/>
                <a:cs typeface="Times New Roman" pitchFamily="18" charset="0"/>
              </a:rPr>
              <a:t>(3</a:t>
            </a:r>
            <a:r>
              <a:rPr kumimoji="0" lang="fr-FR" sz="5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kumimoji="0" lang="fr-F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+</a:t>
            </a:r>
            <a:r>
              <a:rPr kumimoji="0" lang="fr-FR" sz="5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5)(–8 – </a:t>
            </a:r>
            <a:r>
              <a:rPr lang="fr-FR" sz="5400" i="1" dirty="0" smtClean="0"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lang="fr-FR" sz="5400" dirty="0" smtClean="0">
                <a:latin typeface="Times New Roman" pitchFamily="18" charset="0"/>
                <a:ea typeface="+mj-ea"/>
                <a:cs typeface="Times New Roman" pitchFamily="18" charset="0"/>
              </a:rPr>
              <a:t>)</a:t>
            </a:r>
            <a:endParaRPr kumimoji="0" lang="fr-FR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 bwMode="auto">
          <a:xfrm>
            <a:off x="0" y="4293096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933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Calculer le ou</a:t>
            </a:r>
            <a:r>
              <a:rPr kumimoji="0" lang="fr-FR" sz="6600" b="0" i="0" u="none" strike="noStrike" kern="1200" cap="none" spc="0" normalizeH="0" noProof="0" dirty="0" smtClean="0">
                <a:ln>
                  <a:noFill/>
                </a:ln>
                <a:solidFill>
                  <a:srgbClr val="9933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les</a:t>
            </a: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933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933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antécédents de 0.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N°10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1340768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VRAI ou FAUX ?</a:t>
            </a:r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969963" y="3068960"/>
          <a:ext cx="7007225" cy="2335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7" name="Équation" r:id="rId4" imgW="1104840" imgH="368280" progId="Equation.3">
                  <p:embed/>
                </p:oleObj>
              </mc:Choice>
              <mc:Fallback>
                <p:oleObj name="Équation" r:id="rId4" imgW="1104840" imgH="3682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9963" y="3068960"/>
                        <a:ext cx="7007225" cy="23352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Correction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N°1</a:t>
            </a: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1152128"/>
            <a:ext cx="914400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Soit </a:t>
            </a:r>
            <a:r>
              <a:rPr kumimoji="0" lang="fr-FR" sz="6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</a:t>
            </a: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la fonction définie sur </a:t>
            </a: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ℝ</a:t>
            </a: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par </a:t>
            </a:r>
            <a:r>
              <a:rPr kumimoji="0" lang="fr-FR" sz="6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</a:t>
            </a: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(</a:t>
            </a:r>
            <a:r>
              <a:rPr kumimoji="0" lang="fr-FR" sz="6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) = 4</a:t>
            </a:r>
            <a:r>
              <a:rPr kumimoji="0" lang="fr-FR" sz="6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– 7</a:t>
            </a: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4077072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6600" dirty="0" smtClean="0">
                <a:solidFill>
                  <a:srgbClr val="66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L</a:t>
            </a: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’image de 0</a:t>
            </a:r>
            <a:r>
              <a:rPr lang="fr-FR" sz="6600" dirty="0" smtClean="0">
                <a:solidFill>
                  <a:srgbClr val="66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est </a:t>
            </a:r>
            <a:r>
              <a:rPr lang="fr-FR" sz="6600" i="1" dirty="0" smtClean="0">
                <a:solidFill>
                  <a:srgbClr val="66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f</a:t>
            </a:r>
            <a:r>
              <a:rPr lang="fr-FR" sz="6600" dirty="0" smtClean="0">
                <a:solidFill>
                  <a:srgbClr val="66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(0) = –7 </a:t>
            </a:r>
            <a:endParaRPr kumimoji="0" lang="fr-FR" sz="6600" b="0" i="0" u="none" strike="noStrike" kern="1200" cap="none" spc="0" normalizeH="0" baseline="0" noProof="0" dirty="0" smtClean="0">
              <a:ln>
                <a:noFill/>
              </a:ln>
              <a:solidFill>
                <a:srgbClr val="66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N°2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548680"/>
            <a:ext cx="914400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Voici un résultat donné</a:t>
            </a:r>
            <a:r>
              <a:rPr kumimoji="0" lang="fr-FR" sz="5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par une calculatrice : </a:t>
            </a:r>
            <a:endParaRPr kumimoji="0" lang="fr-FR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4941168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La valeur arrondie au millième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0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de ce nombre est 4,882.</a:t>
            </a:r>
            <a:endParaRPr kumimoji="0" lang="fr-FR" sz="5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print"/>
          <a:srcRect b="65492"/>
          <a:stretch>
            <a:fillRect/>
          </a:stretch>
        </p:blipFill>
        <p:spPr bwMode="auto">
          <a:xfrm>
            <a:off x="1044408" y="2708920"/>
            <a:ext cx="7200000" cy="1871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N°3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1152128"/>
            <a:ext cx="914400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Soit </a:t>
            </a:r>
            <a:r>
              <a:rPr kumimoji="0" lang="fr-FR" sz="6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</a:t>
            </a: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la fonction définie sur </a:t>
            </a: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ℝ</a:t>
            </a: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par </a:t>
            </a:r>
            <a:r>
              <a:rPr kumimoji="0" lang="fr-FR" sz="6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</a:t>
            </a: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(</a:t>
            </a:r>
            <a:r>
              <a:rPr kumimoji="0" lang="fr-FR" sz="6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) = </a:t>
            </a:r>
            <a:r>
              <a:rPr kumimoji="0" lang="fr-FR" sz="6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kumimoji="0" lang="fr-FR" sz="66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²</a:t>
            </a: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+ 9</a:t>
            </a:r>
            <a:r>
              <a:rPr kumimoji="0" lang="fr-FR" sz="6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x.</a:t>
            </a:r>
            <a:endParaRPr kumimoji="0" lang="fr-FR" sz="6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4221088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fr-FR" sz="5400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L’équation </a:t>
            </a:r>
            <a:r>
              <a:rPr lang="fr-FR" sz="5400" i="1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f(x</a:t>
            </a:r>
            <a:r>
              <a:rPr lang="fr-FR" sz="5400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) = 0 admet deux solutions : 0 et –9</a:t>
            </a:r>
            <a:r>
              <a:rPr kumimoji="0" lang="fr-FR" sz="5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N°4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1412776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Le</a:t>
            </a:r>
            <a:r>
              <a:rPr kumimoji="0" lang="fr-FR" sz="6600" b="0" i="0" u="none" strike="noStrike" kern="1200" cap="none" spc="0" normalizeH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calcul donne</a:t>
            </a: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: </a:t>
            </a:r>
          </a:p>
        </p:txBody>
      </p:sp>
      <p:graphicFrame>
        <p:nvGraphicFramePr>
          <p:cNvPr id="8" name="Objet 7"/>
          <p:cNvGraphicFramePr>
            <a:graphicFrameLocks noChangeAspect="1"/>
          </p:cNvGraphicFramePr>
          <p:nvPr/>
        </p:nvGraphicFramePr>
        <p:xfrm>
          <a:off x="1736725" y="3284538"/>
          <a:ext cx="5476875" cy="2657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9" name="Équation" r:id="rId4" imgW="863280" imgH="419040" progId="Equation.3">
                  <p:embed/>
                </p:oleObj>
              </mc:Choice>
              <mc:Fallback>
                <p:oleObj name="Équation" r:id="rId4" imgW="863280" imgH="4190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6725" y="3284538"/>
                        <a:ext cx="5476875" cy="2657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N°5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1944216"/>
            <a:ext cx="914400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kumimoji="0" lang="fr-FR" sz="5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L’intervalle</a:t>
            </a:r>
            <a:r>
              <a:rPr kumimoji="0" lang="fr-FR" sz="5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fr-FR" sz="5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pour décrire l’ensemble des nombres </a:t>
            </a:r>
            <a:r>
              <a:rPr kumimoji="0" lang="fr-FR" sz="54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kumimoji="0" lang="fr-FR" sz="5400" b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tels que  « </a:t>
            </a:r>
            <a:r>
              <a:rPr lang="fr-FR" sz="54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5400" dirty="0" smtClean="0">
                <a:latin typeface="Times New Roman" pitchFamily="18" charset="0"/>
                <a:cs typeface="Times New Roman" pitchFamily="18" charset="0"/>
              </a:rPr>
              <a:t> &lt; 8 et </a:t>
            </a:r>
            <a:r>
              <a:rPr lang="fr-FR" sz="54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5400" dirty="0" smtClean="0">
                <a:latin typeface="Times New Roman" pitchFamily="18" charset="0"/>
                <a:cs typeface="Times New Roman" pitchFamily="18" charset="0"/>
              </a:rPr>
              <a:t> ≥ –3 » est :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5400" b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9" name="Titre 1"/>
          <p:cNvSpPr txBox="1">
            <a:spLocks/>
          </p:cNvSpPr>
          <p:nvPr/>
        </p:nvSpPr>
        <p:spPr bwMode="auto">
          <a:xfrm>
            <a:off x="36512" y="4221088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8000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[–3 ; 8[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N°6</a:t>
            </a: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1152128"/>
            <a:ext cx="914400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kumimoji="0" lang="fr-F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Soit </a:t>
            </a:r>
            <a:r>
              <a:rPr kumimoji="0" lang="fr-FR" sz="5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</a:t>
            </a:r>
            <a:r>
              <a:rPr kumimoji="0" lang="fr-F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la fonction définie sur </a:t>
            </a:r>
          </a:p>
          <a:p>
            <a:pPr lvl="0" algn="ctr"/>
            <a:r>
              <a:rPr kumimoji="0" lang="fr-F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]– </a:t>
            </a:r>
            <a:r>
              <a:rPr kumimoji="0" lang="fr-F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sym typeface="Symbol"/>
              </a:rPr>
              <a:t>; 7[  ]7 ; +</a:t>
            </a:r>
            <a:r>
              <a:rPr lang="fr-FR" sz="5400" dirty="0" smtClean="0">
                <a:latin typeface="Times New Roman" pitchFamily="18" charset="0"/>
                <a:cs typeface="Times New Roman" pitchFamily="18" charset="0"/>
                <a:sym typeface="Symbol"/>
              </a:rPr>
              <a:t> [ </a:t>
            </a:r>
            <a:r>
              <a:rPr kumimoji="0" lang="fr-F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par       </a:t>
            </a:r>
            <a:r>
              <a:rPr kumimoji="0" lang="fr-FR" sz="5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              </a:t>
            </a:r>
            <a:r>
              <a:rPr kumimoji="0" lang="fr-FR" sz="5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fr-FR" sz="6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endParaRPr kumimoji="0" lang="fr-FR" sz="66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4725144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L’image</a:t>
            </a:r>
            <a:r>
              <a:rPr kumimoji="0" lang="fr-FR" sz="6000" b="0" i="0" u="none" strike="noStrike" kern="1200" cap="none" spc="0" normalizeH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de </a:t>
            </a:r>
            <a:r>
              <a:rPr kumimoji="0" lang="fr-FR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 </a:t>
            </a:r>
            <a:r>
              <a:rPr kumimoji="0" lang="fr-FR" sz="6000" b="0" i="0" u="none" strike="noStrike" kern="1200" cap="none" spc="0" normalizeH="0" baseline="0" noProof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est –11/7</a:t>
            </a:r>
            <a:r>
              <a:rPr kumimoji="0" lang="fr-FR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</a:p>
        </p:txBody>
      </p:sp>
      <p:graphicFrame>
        <p:nvGraphicFramePr>
          <p:cNvPr id="8" name="Objet 7"/>
          <p:cNvGraphicFramePr>
            <a:graphicFrameLocks noChangeAspect="1"/>
          </p:cNvGraphicFramePr>
          <p:nvPr/>
        </p:nvGraphicFramePr>
        <p:xfrm>
          <a:off x="2429144" y="2708920"/>
          <a:ext cx="4231088" cy="17281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3" name="Équation" r:id="rId4" imgW="901440" imgH="368280" progId="Equation.3">
                  <p:embed/>
                </p:oleObj>
              </mc:Choice>
              <mc:Fallback>
                <p:oleObj name="Équation" r:id="rId4" imgW="901440" imgH="3682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9144" y="2708920"/>
                        <a:ext cx="4231088" cy="172819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96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R</a:t>
            </a:r>
            <a:r>
              <a:rPr lang="fr-FR" sz="9600" dirty="0" smtClean="0">
                <a:solidFill>
                  <a:srgbClr val="C008AA"/>
                </a:solidFill>
                <a:latin typeface="Georgia" pitchFamily="18" charset="0"/>
                <a:cs typeface="Arial" pitchFamily="34" charset="0"/>
              </a:rPr>
              <a:t>é</a:t>
            </a:r>
            <a:r>
              <a:rPr lang="fr-FR" sz="9600" dirty="0" smtClean="0">
                <a:solidFill>
                  <a:srgbClr val="00B050"/>
                </a:solidFill>
                <a:latin typeface="Georgia" pitchFamily="18" charset="0"/>
                <a:cs typeface="Arial" pitchFamily="34" charset="0"/>
              </a:rPr>
              <a:t>p</a:t>
            </a:r>
            <a:r>
              <a:rPr lang="fr-FR" sz="9600" dirty="0" smtClean="0">
                <a:solidFill>
                  <a:srgbClr val="FF0000"/>
                </a:solidFill>
                <a:latin typeface="Georgia" pitchFamily="18" charset="0"/>
                <a:cs typeface="Arial" pitchFamily="34" charset="0"/>
              </a:rPr>
              <a:t>o</a:t>
            </a:r>
            <a:r>
              <a:rPr lang="fr-FR" sz="9600" dirty="0" smtClean="0">
                <a:solidFill>
                  <a:srgbClr val="CC9900"/>
                </a:solidFill>
                <a:latin typeface="Georgia" pitchFamily="18" charset="0"/>
                <a:cs typeface="Arial" pitchFamily="34" charset="0"/>
              </a:rPr>
              <a:t>n</a:t>
            </a:r>
            <a:r>
              <a:rPr lang="fr-FR" sz="9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  <a:cs typeface="Arial" pitchFamily="34" charset="0"/>
              </a:rPr>
              <a:t>d</a:t>
            </a:r>
            <a:r>
              <a:rPr lang="fr-FR" sz="9600" dirty="0" smtClean="0">
                <a:solidFill>
                  <a:srgbClr val="660066"/>
                </a:solidFill>
                <a:latin typeface="Georgia" pitchFamily="18" charset="0"/>
                <a:cs typeface="Arial" pitchFamily="34" charset="0"/>
              </a:rPr>
              <a:t>r</a:t>
            </a:r>
            <a:r>
              <a:rPr lang="fr-FR" sz="9600" dirty="0" smtClean="0">
                <a:solidFill>
                  <a:srgbClr val="008000"/>
                </a:solidFill>
                <a:latin typeface="Georgia" pitchFamily="18" charset="0"/>
                <a:cs typeface="Arial" pitchFamily="34" charset="0"/>
              </a:rPr>
              <a:t>e </a:t>
            </a:r>
            <a:r>
              <a:rPr lang="fr-FR" sz="9600" dirty="0" smtClean="0">
                <a:solidFill>
                  <a:srgbClr val="FFC000"/>
                </a:solidFill>
                <a:latin typeface="Georgia" pitchFamily="18" charset="0"/>
                <a:cs typeface="Arial" pitchFamily="34" charset="0"/>
              </a:rPr>
              <a:t>a</a:t>
            </a:r>
            <a:r>
              <a:rPr lang="fr-FR" sz="9600" dirty="0" smtClean="0">
                <a:solidFill>
                  <a:srgbClr val="B4142B"/>
                </a:solidFill>
                <a:latin typeface="Georgia" pitchFamily="18" charset="0"/>
                <a:cs typeface="Arial" pitchFamily="34" charset="0"/>
              </a:rPr>
              <a:t>u</a:t>
            </a:r>
            <a:r>
              <a:rPr lang="fr-FR" sz="9600" dirty="0" smtClean="0">
                <a:solidFill>
                  <a:srgbClr val="00FFFF"/>
                </a:solidFill>
                <a:latin typeface="Georgia" pitchFamily="18" charset="0"/>
                <a:cs typeface="Arial" pitchFamily="34" charset="0"/>
              </a:rPr>
              <a:t>x</a:t>
            </a:r>
            <a:r>
              <a:rPr lang="fr-FR" sz="96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 </a:t>
            </a:r>
            <a:r>
              <a:rPr lang="fr-FR" sz="9600" dirty="0" smtClean="0">
                <a:solidFill>
                  <a:srgbClr val="FF6699"/>
                </a:solidFill>
                <a:latin typeface="Georgia" pitchFamily="18" charset="0"/>
                <a:cs typeface="Arial" pitchFamily="34" charset="0"/>
              </a:rPr>
              <a:t>q</a:t>
            </a:r>
            <a:r>
              <a:rPr lang="fr-FR" sz="9600" dirty="0" smtClean="0">
                <a:solidFill>
                  <a:srgbClr val="008080"/>
                </a:solidFill>
                <a:latin typeface="Georgia" pitchFamily="18" charset="0"/>
                <a:cs typeface="Arial" pitchFamily="34" charset="0"/>
              </a:rPr>
              <a:t>u</a:t>
            </a:r>
            <a:r>
              <a:rPr lang="fr-FR" sz="9600" dirty="0" smtClean="0">
                <a:solidFill>
                  <a:srgbClr val="A50021"/>
                </a:solidFill>
                <a:latin typeface="Georgia" pitchFamily="18" charset="0"/>
                <a:cs typeface="Arial" pitchFamily="34" charset="0"/>
              </a:rPr>
              <a:t>e</a:t>
            </a:r>
            <a:r>
              <a:rPr lang="fr-FR" sz="9600" dirty="0" smtClean="0">
                <a:solidFill>
                  <a:srgbClr val="808000"/>
                </a:solidFill>
                <a:latin typeface="Georgia" pitchFamily="18" charset="0"/>
                <a:cs typeface="Arial" pitchFamily="34" charset="0"/>
              </a:rPr>
              <a:t>s</a:t>
            </a:r>
            <a:r>
              <a:rPr lang="fr-FR" sz="9600" dirty="0" smtClean="0">
                <a:solidFill>
                  <a:srgbClr val="000099"/>
                </a:solidFill>
                <a:latin typeface="Georgia" pitchFamily="18" charset="0"/>
                <a:cs typeface="Arial" pitchFamily="34" charset="0"/>
              </a:rPr>
              <a:t>t</a:t>
            </a:r>
            <a:r>
              <a:rPr lang="fr-FR" sz="9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  <a:cs typeface="Arial" pitchFamily="34" charset="0"/>
              </a:rPr>
              <a:t>i</a:t>
            </a:r>
            <a:r>
              <a:rPr lang="fr-FR" sz="96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Georgia" pitchFamily="18" charset="0"/>
                <a:cs typeface="Arial" pitchFamily="34" charset="0"/>
              </a:rPr>
              <a:t>o</a:t>
            </a:r>
            <a:r>
              <a:rPr lang="fr-FR" sz="9600" dirty="0" smtClean="0">
                <a:solidFill>
                  <a:srgbClr val="663300"/>
                </a:solidFill>
                <a:latin typeface="Georgia" pitchFamily="18" charset="0"/>
                <a:cs typeface="Arial" pitchFamily="34" charset="0"/>
              </a:rPr>
              <a:t>n</a:t>
            </a:r>
            <a:r>
              <a:rPr lang="fr-FR" sz="96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  <a:cs typeface="Arial" pitchFamily="34" charset="0"/>
              </a:rPr>
              <a:t>s</a:t>
            </a:r>
            <a:r>
              <a:rPr lang="fr-FR" sz="9600" dirty="0" smtClean="0">
                <a:latin typeface="Georgia" pitchFamily="18" charset="0"/>
                <a:cs typeface="Arial" pitchFamily="34" charset="0"/>
              </a:rPr>
              <a:t>.</a:t>
            </a:r>
            <a:endParaRPr lang="fr-FR" sz="9600" dirty="0"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N°7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908720"/>
            <a:ext cx="914400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fr-FR" sz="66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Le calcul donne : </a:t>
            </a:r>
          </a:p>
        </p:txBody>
      </p:sp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267518" y="3324225"/>
          <a:ext cx="8624962" cy="23596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7" name="Équation" r:id="rId4" imgW="1485720" imgH="406080" progId="Equation.3">
                  <p:embed/>
                </p:oleObj>
              </mc:Choice>
              <mc:Fallback>
                <p:oleObj name="Équation" r:id="rId4" imgW="1485720" imgH="4060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518" y="3324225"/>
                        <a:ext cx="8624962" cy="235965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N°8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692696"/>
            <a:ext cx="914400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Voici une longueur AB en cm donnée </a:t>
            </a:r>
            <a:r>
              <a:rPr kumimoji="0" lang="fr-FR" sz="5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par une calculatrice : </a:t>
            </a:r>
            <a:endParaRPr kumimoji="0" lang="fr-FR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4797152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50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La</a:t>
            </a:r>
            <a:r>
              <a:rPr kumimoji="0" lang="fr-FR" sz="5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valeur approchée au millimètre par défaut</a:t>
            </a:r>
            <a:r>
              <a:rPr kumimoji="0" lang="fr-FR" sz="50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de ce nombre est 2,1.</a:t>
            </a:r>
            <a:endParaRPr kumimoji="0" lang="fr-FR" sz="5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print"/>
          <a:srcRect b="65492"/>
          <a:stretch>
            <a:fillRect/>
          </a:stretch>
        </p:blipFill>
        <p:spPr bwMode="auto">
          <a:xfrm>
            <a:off x="971600" y="2708920"/>
            <a:ext cx="7200000" cy="1871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N°9</a:t>
            </a: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1152128"/>
            <a:ext cx="914400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Soit </a:t>
            </a:r>
            <a:r>
              <a:rPr kumimoji="0" lang="fr-FR" sz="5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</a:t>
            </a:r>
            <a:r>
              <a:rPr kumimoji="0" lang="fr-F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la fonction définie sur </a:t>
            </a:r>
            <a:r>
              <a:rPr kumimoji="0" lang="fr-F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ℝ</a:t>
            </a:r>
            <a:r>
              <a:rPr kumimoji="0" lang="fr-F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par </a:t>
            </a:r>
            <a:r>
              <a:rPr kumimoji="0" lang="fr-FR" sz="5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</a:t>
            </a:r>
            <a:r>
              <a:rPr kumimoji="0" lang="fr-F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(</a:t>
            </a:r>
            <a:r>
              <a:rPr kumimoji="0" lang="fr-FR" sz="5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kumimoji="0" lang="fr-F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) = </a:t>
            </a:r>
            <a:r>
              <a:rPr lang="fr-FR" sz="5400" dirty="0" smtClean="0">
                <a:latin typeface="Times New Roman" pitchFamily="18" charset="0"/>
                <a:ea typeface="+mj-ea"/>
                <a:cs typeface="Times New Roman" pitchFamily="18" charset="0"/>
              </a:rPr>
              <a:t>(3</a:t>
            </a:r>
            <a:r>
              <a:rPr kumimoji="0" lang="fr-FR" sz="5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kumimoji="0" lang="fr-F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+</a:t>
            </a:r>
            <a:r>
              <a:rPr kumimoji="0" lang="fr-FR" sz="5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5)(–8 – </a:t>
            </a:r>
            <a:r>
              <a:rPr lang="fr-FR" sz="5400" i="1" dirty="0" smtClean="0"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lang="fr-FR" sz="5400" dirty="0" smtClean="0">
                <a:latin typeface="Times New Roman" pitchFamily="18" charset="0"/>
                <a:ea typeface="+mj-ea"/>
                <a:cs typeface="Times New Roman" pitchFamily="18" charset="0"/>
              </a:rPr>
              <a:t>)</a:t>
            </a:r>
            <a:endParaRPr kumimoji="0" lang="fr-FR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 bwMode="auto">
          <a:xfrm>
            <a:off x="0" y="4005064"/>
            <a:ext cx="914400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933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</a:t>
            </a:r>
            <a:r>
              <a:rPr kumimoji="0" lang="fr-FR" sz="6600" b="0" i="0" u="none" strike="noStrike" kern="1200" cap="none" spc="0" normalizeH="0" noProof="0" dirty="0" smtClean="0">
                <a:ln>
                  <a:noFill/>
                </a:ln>
                <a:solidFill>
                  <a:srgbClr val="9933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es</a:t>
            </a: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933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antécédents de 0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933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sont : –5/3 et –8.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N°10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1340768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VRAI ou FAUX ?</a:t>
            </a:r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969963" y="3068960"/>
          <a:ext cx="7007225" cy="2335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1" name="Équation" r:id="rId4" imgW="1104840" imgH="368280" progId="Equation.3">
                  <p:embed/>
                </p:oleObj>
              </mc:Choice>
              <mc:Fallback>
                <p:oleObj name="Équation" r:id="rId4" imgW="1104840" imgH="3682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9963" y="3068960"/>
                        <a:ext cx="7007225" cy="23352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roix 7"/>
          <p:cNvSpPr/>
          <p:nvPr/>
        </p:nvSpPr>
        <p:spPr>
          <a:xfrm rot="2679104">
            <a:off x="5196291" y="1244762"/>
            <a:ext cx="1628088" cy="1635889"/>
          </a:xfrm>
          <a:prstGeom prst="plus">
            <a:avLst>
              <a:gd name="adj" fmla="val 47181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Bouée 8"/>
          <p:cNvSpPr/>
          <p:nvPr/>
        </p:nvSpPr>
        <p:spPr>
          <a:xfrm>
            <a:off x="1403648" y="1340768"/>
            <a:ext cx="2448272" cy="1368152"/>
          </a:xfrm>
          <a:prstGeom prst="donut">
            <a:avLst>
              <a:gd name="adj" fmla="val 801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FIN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N°1</a:t>
            </a: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1152128"/>
            <a:ext cx="914400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Soit </a:t>
            </a:r>
            <a:r>
              <a:rPr kumimoji="0" lang="fr-FR" sz="6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</a:t>
            </a: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la fonction définie sur </a:t>
            </a: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ℝ</a:t>
            </a: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par </a:t>
            </a:r>
            <a:r>
              <a:rPr kumimoji="0" lang="fr-FR" sz="6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</a:t>
            </a: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(</a:t>
            </a:r>
            <a:r>
              <a:rPr kumimoji="0" lang="fr-FR" sz="6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) = 4</a:t>
            </a:r>
            <a:r>
              <a:rPr kumimoji="0" lang="fr-FR" sz="6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– 7</a:t>
            </a: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4077072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Calculer l’image de 0.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N°2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548680"/>
            <a:ext cx="914400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Voici un résultat donné</a:t>
            </a:r>
            <a:r>
              <a:rPr kumimoji="0" lang="fr-FR" sz="5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par une calculatrice : </a:t>
            </a:r>
            <a:endParaRPr kumimoji="0" lang="fr-FR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4941168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Donner la valeur arrondie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au millième </a:t>
            </a:r>
            <a:r>
              <a:rPr kumimoji="0" lang="fr-FR" sz="50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de ce nombre.</a:t>
            </a:r>
            <a:endParaRPr kumimoji="0" lang="fr-FR" sz="5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print"/>
          <a:srcRect b="65492"/>
          <a:stretch>
            <a:fillRect/>
          </a:stretch>
        </p:blipFill>
        <p:spPr bwMode="auto">
          <a:xfrm>
            <a:off x="1044408" y="2708920"/>
            <a:ext cx="7200000" cy="1871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N°3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1152128"/>
            <a:ext cx="914400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Soit </a:t>
            </a:r>
            <a:r>
              <a:rPr kumimoji="0" lang="fr-FR" sz="6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</a:t>
            </a: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la fonction définie sur </a:t>
            </a: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ℝ</a:t>
            </a: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par </a:t>
            </a:r>
            <a:r>
              <a:rPr kumimoji="0" lang="fr-FR" sz="6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</a:t>
            </a: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(</a:t>
            </a:r>
            <a:r>
              <a:rPr kumimoji="0" lang="fr-FR" sz="6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) = </a:t>
            </a:r>
            <a:r>
              <a:rPr kumimoji="0" lang="fr-FR" sz="6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kumimoji="0" lang="fr-FR" sz="66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²</a:t>
            </a: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+ 9</a:t>
            </a:r>
            <a:r>
              <a:rPr kumimoji="0" lang="fr-FR" sz="6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x.</a:t>
            </a:r>
            <a:endParaRPr kumimoji="0" lang="fr-FR" sz="6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4221088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Résoudre dans </a:t>
            </a:r>
            <a:r>
              <a:rPr lang="fr-FR" sz="6600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ℝ l’équation </a:t>
            </a:r>
            <a:r>
              <a:rPr lang="fr-FR" sz="6600" i="1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6600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6600" i="1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6600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) = 0</a:t>
            </a:r>
            <a:r>
              <a:rPr kumimoji="0" lang="fr-FR" sz="6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N°4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1412776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Simplifier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la fraction suivante : </a:t>
            </a:r>
          </a:p>
        </p:txBody>
      </p:sp>
      <p:graphicFrame>
        <p:nvGraphicFramePr>
          <p:cNvPr id="8" name="Objet 7"/>
          <p:cNvGraphicFramePr>
            <a:graphicFrameLocks noChangeAspect="1"/>
          </p:cNvGraphicFramePr>
          <p:nvPr/>
        </p:nvGraphicFramePr>
        <p:xfrm>
          <a:off x="2339752" y="3284984"/>
          <a:ext cx="4268624" cy="26578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9" name="Équation" r:id="rId4" imgW="672840" imgH="419040" progId="Equation.3">
                  <p:embed/>
                </p:oleObj>
              </mc:Choice>
              <mc:Fallback>
                <p:oleObj name="Équation" r:id="rId4" imgW="672840" imgH="4190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3284984"/>
                        <a:ext cx="4268624" cy="265782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N°5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1944216"/>
            <a:ext cx="914400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Utiliser un intervalle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pour décrire l’ensemble des nombres </a:t>
            </a:r>
            <a:r>
              <a:rPr kumimoji="0" lang="fr-FR" sz="6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kumimoji="0" lang="fr-FR" sz="6600" b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tels que 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9" name="Titre 1"/>
          <p:cNvSpPr txBox="1">
            <a:spLocks/>
          </p:cNvSpPr>
          <p:nvPr/>
        </p:nvSpPr>
        <p:spPr bwMode="auto">
          <a:xfrm>
            <a:off x="36512" y="4581128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kumimoji="0" lang="fr-FR" sz="66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&lt; 8 et </a:t>
            </a:r>
            <a:r>
              <a:rPr kumimoji="0" lang="fr-FR" sz="6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kumimoji="0" lang="fr-FR" sz="66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≥ –3.  </a:t>
            </a:r>
            <a:endParaRPr kumimoji="0" lang="fr-FR" sz="6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N°6</a:t>
            </a: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1152128"/>
            <a:ext cx="914400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kumimoji="0" lang="fr-F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Soit </a:t>
            </a:r>
            <a:r>
              <a:rPr kumimoji="0" lang="fr-FR" sz="5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</a:t>
            </a:r>
            <a:r>
              <a:rPr kumimoji="0" lang="fr-F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la fonction définie sur </a:t>
            </a:r>
          </a:p>
          <a:p>
            <a:pPr lvl="0" algn="ctr"/>
            <a:r>
              <a:rPr kumimoji="0" lang="fr-F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]– </a:t>
            </a:r>
            <a:r>
              <a:rPr kumimoji="0" lang="fr-F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sym typeface="Symbol"/>
              </a:rPr>
              <a:t> ; 7[  ]7 ; +</a:t>
            </a:r>
            <a:r>
              <a:rPr lang="fr-FR" sz="5400" dirty="0" smtClean="0">
                <a:latin typeface="Times New Roman" pitchFamily="18" charset="0"/>
                <a:cs typeface="Times New Roman" pitchFamily="18" charset="0"/>
                <a:sym typeface="Symbol"/>
              </a:rPr>
              <a:t> [ </a:t>
            </a:r>
            <a:r>
              <a:rPr kumimoji="0" lang="fr-FR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par       </a:t>
            </a:r>
            <a:r>
              <a:rPr kumimoji="0" lang="fr-FR" sz="5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              </a:t>
            </a:r>
            <a:r>
              <a:rPr kumimoji="0" lang="fr-FR" sz="5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fr-FR" sz="6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endParaRPr kumimoji="0" lang="fr-FR" sz="66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4725144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Calculer l’image de 0.</a:t>
            </a:r>
          </a:p>
        </p:txBody>
      </p:sp>
      <p:graphicFrame>
        <p:nvGraphicFramePr>
          <p:cNvPr id="8" name="Objet 7"/>
          <p:cNvGraphicFramePr>
            <a:graphicFrameLocks noChangeAspect="1"/>
          </p:cNvGraphicFramePr>
          <p:nvPr/>
        </p:nvGraphicFramePr>
        <p:xfrm>
          <a:off x="2429144" y="2708920"/>
          <a:ext cx="4231088" cy="17281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Équation" r:id="rId4" imgW="901440" imgH="368280" progId="Equation.3">
                  <p:embed/>
                </p:oleObj>
              </mc:Choice>
              <mc:Fallback>
                <p:oleObj name="Équation" r:id="rId4" imgW="901440" imgH="3682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9144" y="2708920"/>
                        <a:ext cx="4231088" cy="172819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32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N°7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908720"/>
            <a:ext cx="914400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fr-FR" sz="66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Simplifier </a:t>
            </a:r>
          </a:p>
          <a:p>
            <a:pPr lvl="0" algn="ctr">
              <a:defRPr/>
            </a:pPr>
            <a:r>
              <a:rPr lang="fr-FR" sz="66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le nombre suivant : </a:t>
            </a:r>
          </a:p>
        </p:txBody>
      </p:sp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809625" y="3324225"/>
          <a:ext cx="7329488" cy="2578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3" name="Équation" r:id="rId4" imgW="1155600" imgH="406080" progId="Equation.3">
                  <p:embed/>
                </p:oleObj>
              </mc:Choice>
              <mc:Fallback>
                <p:oleObj name="Équation" r:id="rId4" imgW="1155600" imgH="4060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9625" y="3324225"/>
                        <a:ext cx="7329488" cy="2578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Thème Office">
  <a:themeElements>
    <a:clrScheme name="Personnalisé 2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2060"/>
      </a:accent6>
      <a:hlink>
        <a:srgbClr val="17BBFD"/>
      </a:hlink>
      <a:folHlink>
        <a:srgbClr val="FF79C2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934</TotalTime>
  <Words>415</Words>
  <Application>Microsoft Office PowerPoint</Application>
  <PresentationFormat>Affichage à l'écran (4:3)</PresentationFormat>
  <Paragraphs>98</Paragraphs>
  <Slides>24</Slides>
  <Notes>24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6" baseType="lpstr">
      <vt:lpstr>Thème Office</vt:lpstr>
      <vt:lpstr>Équation</vt:lpstr>
      <vt:lpstr>Présentation PowerPoint</vt:lpstr>
      <vt:lpstr>Répondre aux questions.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Correction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FIN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0</dc:title>
  <dc:creator>Marielle Séguy</dc:creator>
  <cp:lastModifiedBy>auderi</cp:lastModifiedBy>
  <cp:revision>260</cp:revision>
  <dcterms:created xsi:type="dcterms:W3CDTF">2008-11-15T15:38:50Z</dcterms:created>
  <dcterms:modified xsi:type="dcterms:W3CDTF">2016-06-08T20:58:02Z</dcterms:modified>
</cp:coreProperties>
</file>