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258" r:id="rId3"/>
    <p:sldId id="311" r:id="rId4"/>
    <p:sldId id="312" r:id="rId5"/>
    <p:sldId id="261" r:id="rId6"/>
    <p:sldId id="270" r:id="rId7"/>
    <p:sldId id="271" r:id="rId8"/>
    <p:sldId id="264" r:id="rId9"/>
    <p:sldId id="272" r:id="rId10"/>
    <p:sldId id="267" r:id="rId11"/>
    <p:sldId id="273" r:id="rId12"/>
    <p:sldId id="286" r:id="rId13"/>
    <p:sldId id="313" r:id="rId14"/>
    <p:sldId id="314" r:id="rId15"/>
    <p:sldId id="315" r:id="rId16"/>
    <p:sldId id="287" r:id="rId17"/>
    <p:sldId id="317" r:id="rId18"/>
    <p:sldId id="318" r:id="rId19"/>
    <p:sldId id="282" r:id="rId20"/>
    <p:sldId id="283" r:id="rId21"/>
    <p:sldId id="290" r:id="rId22"/>
    <p:sldId id="319" r:id="rId23"/>
    <p:sldId id="292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48C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6530A-BC2E-4234-9F97-AFC3A3F3D216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D1865-8A15-4933-A4AF-33DAC0E0AE2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25725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1</a:t>
            </a:fld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xmlns="" val="3513062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E68BEC-760E-4BEC-952B-61C80EA47D6D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61711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E68BEC-760E-4BEC-952B-61C80EA47D6D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92620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95709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6123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17684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9498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80725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80251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3427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9109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6987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35731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3204F-5810-4A68-81B6-940C5D42665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ADD9-330F-4B04-9F82-905F9C0DC5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31328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3204F-5810-4A68-81B6-940C5D42665F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1ADD9-330F-4B04-9F82-905F9C0DC5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4926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994689"/>
            <a:ext cx="9144000" cy="100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1633558" y="1393017"/>
            <a:ext cx="5938838" cy="2678925"/>
          </a:xfrm>
          <a:prstGeom prst="roundRect">
            <a:avLst/>
          </a:prstGeom>
          <a:solidFill>
            <a:srgbClr val="CCFFCC"/>
          </a:solidFill>
          <a:ln>
            <a:solidFill>
              <a:srgbClr val="00743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sz="3600" b="1" cap="small" dirty="0">
                <a:solidFill>
                  <a:srgbClr val="248C35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fr-FR" sz="5400" b="1" cap="small" dirty="0">
                <a:solidFill>
                  <a:srgbClr val="248C35"/>
                </a:solidFill>
                <a:latin typeface="Georgia" pitchFamily="18" charset="0"/>
                <a:cs typeface="Arial" pitchFamily="34" charset="0"/>
              </a:rPr>
              <a:t>Méli-mélo</a:t>
            </a:r>
            <a:endParaRPr lang="fr-FR" sz="3600" b="1" cap="small" dirty="0">
              <a:solidFill>
                <a:srgbClr val="0070C0"/>
              </a:solidFill>
              <a:latin typeface="Georgia" pitchFamily="18" charset="0"/>
              <a:cs typeface="Arial" pitchFamily="34" charset="0"/>
            </a:endParaRPr>
          </a:p>
          <a:p>
            <a:pPr algn="ctr">
              <a:defRPr/>
            </a:pPr>
            <a:r>
              <a:rPr lang="fr-FR" sz="4400" b="1" cap="small" dirty="0">
                <a:solidFill>
                  <a:srgbClr val="248C35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fr-FR" sz="5400" b="1" cap="small" dirty="0">
                <a:solidFill>
                  <a:srgbClr val="248C35"/>
                </a:solidFill>
                <a:latin typeface="Georgia" pitchFamily="18" charset="0"/>
                <a:cs typeface="Arial" pitchFamily="34" charset="0"/>
              </a:rPr>
              <a:t>de Géométrie</a:t>
            </a:r>
          </a:p>
          <a:p>
            <a:pPr algn="ctr">
              <a:defRPr/>
            </a:pPr>
            <a:r>
              <a:rPr lang="fr-FR" sz="5400" b="1" cap="small" dirty="0">
                <a:solidFill>
                  <a:srgbClr val="248C35"/>
                </a:solidFill>
                <a:latin typeface="Georgia" pitchFamily="18" charset="0"/>
                <a:cs typeface="Arial" pitchFamily="34" charset="0"/>
              </a:rPr>
              <a:t>Série 2</a:t>
            </a:r>
            <a:endParaRPr lang="fr-FR" sz="5400" dirty="0">
              <a:solidFill>
                <a:srgbClr val="248C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5836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ensées 25"/>
          <p:cNvSpPr/>
          <p:nvPr/>
        </p:nvSpPr>
        <p:spPr>
          <a:xfrm>
            <a:off x="1693259" y="4246732"/>
            <a:ext cx="6161528" cy="1285884"/>
          </a:xfrm>
          <a:prstGeom prst="cloudCallout">
            <a:avLst>
              <a:gd name="adj1" fmla="val 9625"/>
              <a:gd name="adj2" fmla="val -107582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N°9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857822" y="1693413"/>
                <a:ext cx="6000750" cy="3576637"/>
              </a:xfrm>
            </p:spPr>
            <p:txBody>
              <a:bodyPr>
                <a:normAutofit/>
              </a:bodyPr>
              <a:lstStyle/>
              <a:p>
                <a:pPr algn="ctr">
                  <a:spcAft>
                    <a:spcPts val="1200"/>
                  </a:spcAft>
                  <a:buNone/>
                </a:pPr>
                <a:r>
                  <a:rPr lang="fr-FR" sz="2400" dirty="0" smtClean="0"/>
                  <a:t>Dans un repère du plan, on donne :</a:t>
                </a:r>
                <a:endParaRPr lang="fr-FR" sz="2400" b="1" dirty="0" smtClean="0"/>
              </a:p>
              <a:p>
                <a:pPr>
                  <a:buNone/>
                </a:pPr>
                <a:r>
                  <a:rPr lang="fr-FR" sz="2700" dirty="0" smtClean="0"/>
                  <a:t>           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sz="2700" b="1" dirty="0"/>
                  <a:t>,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spcBef>
                    <a:spcPts val="4500"/>
                  </a:spcBef>
                  <a:buNone/>
                </a:pPr>
                <a:r>
                  <a:rPr lang="fr-FR" sz="2700" dirty="0">
                    <a:solidFill>
                      <a:srgbClr val="007434"/>
                    </a:solidFill>
                  </a:rPr>
                  <a:t>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</m:oMath>
                </a14:m>
                <a:r>
                  <a:rPr lang="fr-FR" sz="2700" b="1" dirty="0" smtClean="0">
                    <a:solidFill>
                      <a:srgbClr val="248C35"/>
                    </a:solidFill>
                  </a:rPr>
                  <a:t> </a:t>
                </a:r>
                <a:r>
                  <a:rPr lang="fr-FR" sz="2700" dirty="0" smtClean="0">
                    <a:solidFill>
                      <a:srgbClr val="248C35"/>
                    </a:solidFill>
                  </a:rPr>
                  <a:t> </a:t>
                </a:r>
                <a:r>
                  <a:rPr lang="fr-FR" sz="2700" b="1" dirty="0" smtClean="0">
                    <a:solidFill>
                      <a:srgbClr val="248C35"/>
                    </a:solidFill>
                  </a:rPr>
                  <a:t>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 dirty="0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dirty="0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acc>
                  </m:oMath>
                </a14:m>
                <a:r>
                  <a:rPr lang="fr-FR" sz="2700" dirty="0" smtClean="0">
                    <a:solidFill>
                      <a:srgbClr val="007434"/>
                    </a:solidFill>
                  </a:rPr>
                  <a:t>  </a:t>
                </a:r>
                <a:r>
                  <a:rPr lang="fr-FR" sz="2700" b="1" dirty="0" smtClean="0">
                    <a:solidFill>
                      <a:srgbClr val="248C35"/>
                    </a:solidFill>
                  </a:rPr>
                  <a:t>sont-ils </a:t>
                </a:r>
                <a:r>
                  <a:rPr lang="fr-FR" sz="2700" b="1" dirty="0">
                    <a:solidFill>
                      <a:srgbClr val="248C35"/>
                    </a:solidFill>
                  </a:rPr>
                  <a:t>colinéaires ?</a:t>
                </a:r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857822" y="1693413"/>
                <a:ext cx="6000750" cy="3576637"/>
              </a:xfrm>
              <a:blipFill rotWithShape="0">
                <a:blip r:embed="rId2" cstate="print"/>
                <a:stretch>
                  <a:fillRect t="-238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143001" y="15831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143001" y="19760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latin typeface="Arial" pitchFamily="34" charset="0"/>
            </a:endParaRP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latin typeface="Arial" pitchFamily="34" charset="0"/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016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ensées 25"/>
          <p:cNvSpPr/>
          <p:nvPr/>
        </p:nvSpPr>
        <p:spPr>
          <a:xfrm>
            <a:off x="1693259" y="4246732"/>
            <a:ext cx="6161528" cy="1285884"/>
          </a:xfrm>
          <a:prstGeom prst="cloudCallout">
            <a:avLst>
              <a:gd name="adj1" fmla="val 9625"/>
              <a:gd name="adj2" fmla="val -107582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N°10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857822" y="1693413"/>
                <a:ext cx="6000750" cy="3576637"/>
              </a:xfrm>
            </p:spPr>
            <p:txBody>
              <a:bodyPr>
                <a:normAutofit/>
              </a:bodyPr>
              <a:lstStyle/>
              <a:p>
                <a:pPr algn="ctr">
                  <a:spcAft>
                    <a:spcPts val="1200"/>
                  </a:spcAft>
                  <a:buNone/>
                </a:pPr>
                <a:r>
                  <a:rPr lang="fr-FR" sz="2400" dirty="0" smtClean="0"/>
                  <a:t>Dans un repère du plan, on donne :</a:t>
                </a:r>
                <a:endParaRPr lang="fr-FR" sz="2400" b="1" dirty="0" smtClean="0"/>
              </a:p>
              <a:p>
                <a:pPr>
                  <a:buNone/>
                </a:pPr>
                <a:r>
                  <a:rPr lang="fr-FR" sz="2700" dirty="0" smtClean="0"/>
                  <a:t>           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sz="2700" b="1" dirty="0"/>
                  <a:t>,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smtClean="0"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 smtClean="0"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 smtClean="0"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spcBef>
                    <a:spcPts val="4500"/>
                  </a:spcBef>
                  <a:buNone/>
                </a:pPr>
                <a:r>
                  <a:rPr lang="fr-FR" sz="2700" dirty="0">
                    <a:solidFill>
                      <a:srgbClr val="007434"/>
                    </a:solidFill>
                  </a:rPr>
                  <a:t>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</m:oMath>
                </a14:m>
                <a:r>
                  <a:rPr lang="fr-FR" sz="2700" b="1" dirty="0" smtClean="0">
                    <a:solidFill>
                      <a:srgbClr val="248C35"/>
                    </a:solidFill>
                  </a:rPr>
                  <a:t> </a:t>
                </a:r>
                <a:r>
                  <a:rPr lang="fr-FR" sz="2700" dirty="0" smtClean="0">
                    <a:solidFill>
                      <a:srgbClr val="248C35"/>
                    </a:solidFill>
                  </a:rPr>
                  <a:t> </a:t>
                </a:r>
                <a:r>
                  <a:rPr lang="fr-FR" sz="2700" b="1" dirty="0" smtClean="0">
                    <a:solidFill>
                      <a:srgbClr val="248C35"/>
                    </a:solidFill>
                  </a:rPr>
                  <a:t>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 dirty="0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dirty="0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</m:acc>
                  </m:oMath>
                </a14:m>
                <a:r>
                  <a:rPr lang="fr-FR" sz="2700" dirty="0" smtClean="0">
                    <a:solidFill>
                      <a:srgbClr val="007434"/>
                    </a:solidFill>
                  </a:rPr>
                  <a:t>  </a:t>
                </a:r>
                <a:r>
                  <a:rPr lang="fr-FR" sz="2700" b="1" dirty="0" smtClean="0">
                    <a:solidFill>
                      <a:srgbClr val="248C35"/>
                    </a:solidFill>
                  </a:rPr>
                  <a:t>sont-ils </a:t>
                </a:r>
                <a:r>
                  <a:rPr lang="fr-FR" sz="2700" b="1" dirty="0">
                    <a:solidFill>
                      <a:srgbClr val="248C35"/>
                    </a:solidFill>
                  </a:rPr>
                  <a:t>colinéaires ?</a:t>
                </a:r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857822" y="1693413"/>
                <a:ext cx="6000750" cy="3576637"/>
              </a:xfrm>
              <a:blipFill rotWithShape="0">
                <a:blip r:embed="rId2" cstate="print"/>
                <a:stretch>
                  <a:fillRect t="-238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143001" y="15831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143001" y="19760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latin typeface="Arial" pitchFamily="34" charset="0"/>
            </a:endParaRP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latin typeface="Arial" pitchFamily="34" charset="0"/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863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7200" b="1" cap="small" dirty="0">
                <a:solidFill>
                  <a:srgbClr val="248C35"/>
                </a:solidFill>
                <a:latin typeface="Georgia" pitchFamily="18" charset="0"/>
                <a:cs typeface="Arial" pitchFamily="34" charset="0"/>
              </a:rPr>
              <a:t>Correction</a:t>
            </a:r>
          </a:p>
        </p:txBody>
      </p:sp>
    </p:spTree>
    <p:extLst>
      <p:ext uri="{BB962C8B-B14F-4D97-AF65-F5344CB8AC3E}">
        <p14:creationId xmlns:p14="http://schemas.microsoft.com/office/powerpoint/2010/main" xmlns="" val="3463377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/>
          <a:srcRect t="4315" r="5477"/>
          <a:stretch/>
        </p:blipFill>
        <p:spPr>
          <a:xfrm>
            <a:off x="502246" y="3439886"/>
            <a:ext cx="3946384" cy="2721428"/>
          </a:xfrm>
          <a:prstGeom prst="rect">
            <a:avLst/>
          </a:prstGeom>
        </p:spPr>
      </p:pic>
      <p:sp>
        <p:nvSpPr>
          <p:cNvPr id="9" name="Pensées 8"/>
          <p:cNvSpPr/>
          <p:nvPr/>
        </p:nvSpPr>
        <p:spPr>
          <a:xfrm>
            <a:off x="4621549" y="2340155"/>
            <a:ext cx="4429983" cy="2571768"/>
          </a:xfrm>
          <a:prstGeom prst="cloudCallout">
            <a:avLst>
              <a:gd name="adj1" fmla="val -66392"/>
              <a:gd name="adj2" fmla="val 49349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N°1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5022856" y="2073275"/>
            <a:ext cx="3750516" cy="3395663"/>
          </a:xfrm>
        </p:spPr>
        <p:txBody>
          <a:bodyPr/>
          <a:lstStyle/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sz="2700" dirty="0"/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La médiane issue de A </a:t>
            </a:r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dans le triangle ABC </a:t>
            </a:r>
          </a:p>
          <a:p>
            <a:pPr>
              <a:buNone/>
            </a:pPr>
            <a:r>
              <a:rPr lang="fr-FR" sz="2700" b="1" dirty="0">
                <a:solidFill>
                  <a:srgbClr val="FF0000"/>
                </a:solidFill>
              </a:rPr>
              <a:t>est la droite (AI).</a:t>
            </a:r>
          </a:p>
          <a:p>
            <a:pPr>
              <a:buNone/>
            </a:pPr>
            <a:endParaRPr lang="fr-FR" dirty="0">
              <a:solidFill>
                <a:srgbClr val="248C35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500743" y="1587828"/>
            <a:ext cx="4979988" cy="3576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2400" dirty="0"/>
              <a:t>ABC est un triangle.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400" dirty="0"/>
              <a:t>I est le milieu de [CB].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400" dirty="0"/>
              <a:t>Les droites (AE) et (DI) sont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400" dirty="0"/>
              <a:t>perpendiculaires à (BC).</a:t>
            </a:r>
          </a:p>
          <a:p>
            <a:pPr>
              <a:buFont typeface="Arial" panose="020B0604020202020204" pitchFamily="34" charset="0"/>
              <a:buNone/>
            </a:pPr>
            <a:endParaRPr lang="fr-FR" sz="2700" dirty="0"/>
          </a:p>
        </p:txBody>
      </p:sp>
    </p:spTree>
    <p:extLst>
      <p:ext uri="{BB962C8B-B14F-4D97-AF65-F5344CB8AC3E}">
        <p14:creationId xmlns:p14="http://schemas.microsoft.com/office/powerpoint/2010/main" xmlns="" val="398345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/>
          <a:srcRect t="4315" r="5477"/>
          <a:stretch/>
        </p:blipFill>
        <p:spPr>
          <a:xfrm>
            <a:off x="502246" y="3439886"/>
            <a:ext cx="3946384" cy="2721428"/>
          </a:xfrm>
          <a:prstGeom prst="rect">
            <a:avLst/>
          </a:prstGeom>
        </p:spPr>
      </p:pic>
      <p:sp>
        <p:nvSpPr>
          <p:cNvPr id="9" name="Pensées 8"/>
          <p:cNvSpPr/>
          <p:nvPr/>
        </p:nvSpPr>
        <p:spPr>
          <a:xfrm>
            <a:off x="4621549" y="2340155"/>
            <a:ext cx="4429983" cy="2571768"/>
          </a:xfrm>
          <a:prstGeom prst="cloudCallout">
            <a:avLst>
              <a:gd name="adj1" fmla="val -66392"/>
              <a:gd name="adj2" fmla="val 49349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N°2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5022856" y="2073275"/>
            <a:ext cx="3750516" cy="3395663"/>
          </a:xfrm>
        </p:spPr>
        <p:txBody>
          <a:bodyPr/>
          <a:lstStyle/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sz="2700" dirty="0"/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La hauteur issue de A </a:t>
            </a:r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dans le triangle ABC </a:t>
            </a:r>
          </a:p>
          <a:p>
            <a:pPr>
              <a:buNone/>
            </a:pPr>
            <a:r>
              <a:rPr lang="fr-FR" sz="2700" b="1" dirty="0">
                <a:solidFill>
                  <a:srgbClr val="FF0000"/>
                </a:solidFill>
              </a:rPr>
              <a:t>est la droite (AE).</a:t>
            </a:r>
          </a:p>
          <a:p>
            <a:pPr>
              <a:buNone/>
            </a:pPr>
            <a:endParaRPr lang="fr-FR" dirty="0">
              <a:solidFill>
                <a:srgbClr val="248C35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500743" y="1587828"/>
            <a:ext cx="4979988" cy="3576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2400" dirty="0"/>
              <a:t>ABC est un triangle.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400" dirty="0"/>
              <a:t>I est le milieu de [CB].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400" dirty="0"/>
              <a:t>Les droites (AE) et (DI) sont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400" dirty="0"/>
              <a:t>perpendiculaires à (BC).</a:t>
            </a:r>
          </a:p>
          <a:p>
            <a:pPr>
              <a:buFont typeface="Arial" panose="020B0604020202020204" pitchFamily="34" charset="0"/>
              <a:buNone/>
            </a:pPr>
            <a:endParaRPr lang="fr-FR" sz="2700" dirty="0"/>
          </a:p>
        </p:txBody>
      </p:sp>
    </p:spTree>
    <p:extLst>
      <p:ext uri="{BB962C8B-B14F-4D97-AF65-F5344CB8AC3E}">
        <p14:creationId xmlns:p14="http://schemas.microsoft.com/office/powerpoint/2010/main" xmlns="" val="1262928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/>
          <a:srcRect t="4315" r="5477"/>
          <a:stretch/>
        </p:blipFill>
        <p:spPr>
          <a:xfrm>
            <a:off x="502246" y="3439886"/>
            <a:ext cx="3946384" cy="2721428"/>
          </a:xfrm>
          <a:prstGeom prst="rect">
            <a:avLst/>
          </a:prstGeom>
        </p:spPr>
      </p:pic>
      <p:sp>
        <p:nvSpPr>
          <p:cNvPr id="9" name="Pensées 8"/>
          <p:cNvSpPr/>
          <p:nvPr/>
        </p:nvSpPr>
        <p:spPr>
          <a:xfrm>
            <a:off x="4621549" y="2340155"/>
            <a:ext cx="4429983" cy="2571768"/>
          </a:xfrm>
          <a:prstGeom prst="cloudCallout">
            <a:avLst>
              <a:gd name="adj1" fmla="val -66392"/>
              <a:gd name="adj2" fmla="val 49349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N°3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5022856" y="2073275"/>
            <a:ext cx="3750516" cy="3395663"/>
          </a:xfrm>
        </p:spPr>
        <p:txBody>
          <a:bodyPr/>
          <a:lstStyle/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sz="2700" dirty="0"/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La médiatrice de [BC] </a:t>
            </a:r>
          </a:p>
          <a:p>
            <a:pPr>
              <a:buNone/>
            </a:pPr>
            <a:r>
              <a:rPr lang="fr-FR" sz="2700" b="1" dirty="0">
                <a:solidFill>
                  <a:srgbClr val="FF0000"/>
                </a:solidFill>
              </a:rPr>
              <a:t>est la droite (DI).</a:t>
            </a:r>
          </a:p>
          <a:p>
            <a:pPr>
              <a:buNone/>
            </a:pPr>
            <a:endParaRPr lang="fr-FR" dirty="0">
              <a:solidFill>
                <a:srgbClr val="248C35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500743" y="1587828"/>
            <a:ext cx="4979988" cy="3576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2400" dirty="0"/>
              <a:t>ABC est un triangle.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400" dirty="0"/>
              <a:t>I est le milieu de [CB].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400" dirty="0"/>
              <a:t>Les droites (AE) et (DI) sont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400" dirty="0"/>
              <a:t>perpendiculaires à (BC).</a:t>
            </a:r>
          </a:p>
          <a:p>
            <a:pPr>
              <a:buFont typeface="Arial" panose="020B0604020202020204" pitchFamily="34" charset="0"/>
              <a:buNone/>
            </a:pPr>
            <a:endParaRPr lang="fr-FR" sz="2700" dirty="0"/>
          </a:p>
        </p:txBody>
      </p:sp>
    </p:spTree>
    <p:extLst>
      <p:ext uri="{BB962C8B-B14F-4D97-AF65-F5344CB8AC3E}">
        <p14:creationId xmlns:p14="http://schemas.microsoft.com/office/powerpoint/2010/main" xmlns="" val="907540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/>
          <p:nvPr/>
        </p:nvPicPr>
        <p:blipFill>
          <a:blip r:embed="rId2" cstate="print"/>
          <a:srcRect l="35041" t="37529" r="36199" b="37071"/>
          <a:stretch>
            <a:fillRect/>
          </a:stretch>
        </p:blipFill>
        <p:spPr bwMode="auto">
          <a:xfrm>
            <a:off x="4083" y="4058554"/>
            <a:ext cx="4386841" cy="279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ensées 8"/>
          <p:cNvSpPr/>
          <p:nvPr/>
        </p:nvSpPr>
        <p:spPr>
          <a:xfrm>
            <a:off x="4631632" y="2236857"/>
            <a:ext cx="4086869" cy="2571768"/>
          </a:xfrm>
          <a:prstGeom prst="cloudCallout">
            <a:avLst>
              <a:gd name="adj1" fmla="val -66392"/>
              <a:gd name="adj2" fmla="val 49349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N°4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631371" y="1874838"/>
                <a:ext cx="6043613" cy="3576637"/>
              </a:xfrm>
            </p:spPr>
            <p:txBody>
              <a:bodyPr/>
              <a:lstStyle/>
              <a:p>
                <a:pPr>
                  <a:buNone/>
                </a:pPr>
                <a:r>
                  <a:rPr lang="fr-FR" sz="2400" dirty="0"/>
                  <a:t>ABCD est un losange de centre O.</a:t>
                </a:r>
              </a:p>
              <a:p>
                <a:pPr>
                  <a:buNone/>
                </a:pPr>
                <a:r>
                  <a:rPr lang="fr-FR" sz="2400" dirty="0"/>
                  <a:t>On se place dans le repère :</a:t>
                </a:r>
              </a:p>
              <a:p>
                <a:pPr>
                  <a:buNone/>
                </a:pPr>
                <a:r>
                  <a:rPr lang="fr-FR" sz="2400" dirty="0"/>
                  <a:t> </a:t>
                </a:r>
                <a:r>
                  <a:rPr lang="fr-FR" sz="2400" dirty="0" smtClean="0"/>
                  <a:t>          (</a:t>
                </a:r>
                <a:r>
                  <a:rPr lang="fr-FR" sz="2400" dirty="0" smtClean="0">
                    <a:latin typeface="Cambria" panose="02040503050406030204" pitchFamily="18" charset="0"/>
                  </a:rPr>
                  <a:t>A </a:t>
                </a:r>
                <a:r>
                  <a:rPr lang="fr-FR" sz="2400" dirty="0" smtClean="0"/>
                  <a:t>;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400" i="1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400" i="0">
                            <a:latin typeface="Cambria Math" panose="02040503050406030204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sz="2400" dirty="0" smtClean="0"/>
                  <a:t> 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400" i="1" dirty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400" i="0" dirty="0">
                            <a:latin typeface="Cambria Math" panose="02040503050406030204" pitchFamily="18" charset="0"/>
                          </a:rPr>
                          <m:t>AD</m:t>
                        </m:r>
                      </m:e>
                    </m:acc>
                  </m:oMath>
                </a14:m>
                <a:r>
                  <a:rPr lang="fr-FR" sz="2400" dirty="0"/>
                  <a:t>)</a:t>
                </a:r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631371" y="1874838"/>
                <a:ext cx="6043613" cy="3576637"/>
              </a:xfrm>
              <a:blipFill rotWithShape="0">
                <a:blip r:embed="rId3" cstate="print"/>
                <a:stretch>
                  <a:fillRect l="-1615" t="-23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Espace réservé du contenu 5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4409336" y="1848218"/>
                <a:ext cx="4208462" cy="3395663"/>
              </a:xfrm>
            </p:spPr>
            <p:txBody>
              <a:bodyPr/>
              <a:lstStyle/>
              <a:p>
                <a:pPr>
                  <a:buNone/>
                </a:pPr>
                <a:endParaRPr lang="fr-FR" sz="2700" dirty="0" smtClean="0"/>
              </a:p>
              <a:p>
                <a:pPr>
                  <a:buNone/>
                </a:pPr>
                <a:endParaRPr lang="fr-FR" sz="2700" dirty="0"/>
              </a:p>
              <a:p>
                <a:pPr algn="ctr">
                  <a:buNone/>
                </a:pPr>
                <a:r>
                  <a:rPr lang="fr-FR" sz="2700" b="1" dirty="0" smtClean="0">
                    <a:solidFill>
                      <a:srgbClr val="248C35"/>
                    </a:solidFill>
                  </a:rPr>
                  <a:t>     Les </a:t>
                </a:r>
                <a:r>
                  <a:rPr lang="fr-FR" sz="2700" b="1" dirty="0">
                    <a:solidFill>
                      <a:srgbClr val="248C35"/>
                    </a:solidFill>
                  </a:rPr>
                  <a:t>coordonnées du point </a:t>
                </a:r>
                <a:r>
                  <a:rPr lang="fr-FR" sz="2700" b="1" dirty="0" smtClean="0">
                    <a:solidFill>
                      <a:srgbClr val="248C35"/>
                    </a:solidFill>
                  </a:rPr>
                  <a:t>D sont :</a:t>
                </a:r>
              </a:p>
              <a:p>
                <a:pPr algn="ctr">
                  <a:spcBef>
                    <a:spcPts val="1800"/>
                  </a:spcBef>
                  <a:buNone/>
                </a:pPr>
                <a:r>
                  <a:rPr lang="fr-FR" sz="4000" b="1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fr-FR" sz="4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;</m:t>
                        </m:r>
                        <m:r>
                          <a:rPr lang="fr-FR" sz="4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</m:oMath>
                </a14:m>
                <a:endParaRPr lang="fr-FR" sz="4000" b="1" dirty="0">
                  <a:solidFill>
                    <a:srgbClr val="FF0000"/>
                  </a:solidFill>
                </a:endParaRPr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4409336" y="1848218"/>
                <a:ext cx="4208462" cy="3395663"/>
              </a:xfrm>
              <a:blipFill rotWithShape="0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Connecteur droit avec flèche 3"/>
          <p:cNvCxnSpPr/>
          <p:nvPr/>
        </p:nvCxnSpPr>
        <p:spPr>
          <a:xfrm>
            <a:off x="600075" y="5420396"/>
            <a:ext cx="1626003" cy="8280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600075" y="4572000"/>
            <a:ext cx="1695450" cy="8388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181724" y="3585827"/>
            <a:ext cx="4031557" cy="2048546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95250" y="5182271"/>
            <a:ext cx="3290208" cy="1656679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58178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/>
          <p:nvPr/>
        </p:nvPicPr>
        <p:blipFill>
          <a:blip r:embed="rId2" cstate="print"/>
          <a:srcRect l="35041" t="37529" r="36199" b="37071"/>
          <a:stretch>
            <a:fillRect/>
          </a:stretch>
        </p:blipFill>
        <p:spPr bwMode="auto">
          <a:xfrm>
            <a:off x="4083" y="4058554"/>
            <a:ext cx="4386841" cy="279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ensées 8"/>
          <p:cNvSpPr/>
          <p:nvPr/>
        </p:nvSpPr>
        <p:spPr>
          <a:xfrm>
            <a:off x="4631632" y="2236857"/>
            <a:ext cx="4086869" cy="2571768"/>
          </a:xfrm>
          <a:prstGeom prst="cloudCallout">
            <a:avLst>
              <a:gd name="adj1" fmla="val -66392"/>
              <a:gd name="adj2" fmla="val 49349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N°5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631371" y="1874838"/>
                <a:ext cx="6043613" cy="3576637"/>
              </a:xfrm>
            </p:spPr>
            <p:txBody>
              <a:bodyPr/>
              <a:lstStyle/>
              <a:p>
                <a:pPr>
                  <a:buNone/>
                </a:pPr>
                <a:r>
                  <a:rPr lang="fr-FR" sz="2400" dirty="0"/>
                  <a:t>ABCD est un losange de centre O.</a:t>
                </a:r>
              </a:p>
              <a:p>
                <a:pPr>
                  <a:buNone/>
                </a:pPr>
                <a:r>
                  <a:rPr lang="fr-FR" sz="2400" dirty="0"/>
                  <a:t>On se place dans le repère :</a:t>
                </a:r>
              </a:p>
              <a:p>
                <a:pPr>
                  <a:buNone/>
                </a:pPr>
                <a:r>
                  <a:rPr lang="fr-FR" sz="2400" dirty="0"/>
                  <a:t> </a:t>
                </a:r>
                <a:r>
                  <a:rPr lang="fr-FR" sz="2400" dirty="0" smtClean="0"/>
                  <a:t>          (</a:t>
                </a:r>
                <a:r>
                  <a:rPr lang="fr-FR" sz="2400" dirty="0" smtClean="0">
                    <a:latin typeface="Cambria" panose="02040503050406030204" pitchFamily="18" charset="0"/>
                  </a:rPr>
                  <a:t>A </a:t>
                </a:r>
                <a:r>
                  <a:rPr lang="fr-FR" sz="2400" dirty="0" smtClean="0"/>
                  <a:t>;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400" i="1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400" i="0">
                            <a:latin typeface="Cambria Math" panose="02040503050406030204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sz="2400" dirty="0" smtClean="0"/>
                  <a:t> 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400" i="1" dirty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400" i="0" dirty="0">
                            <a:latin typeface="Cambria Math" panose="02040503050406030204" pitchFamily="18" charset="0"/>
                          </a:rPr>
                          <m:t>AD</m:t>
                        </m:r>
                      </m:e>
                    </m:acc>
                  </m:oMath>
                </a14:m>
                <a:r>
                  <a:rPr lang="fr-FR" sz="2400" dirty="0"/>
                  <a:t>)</a:t>
                </a:r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631371" y="1874838"/>
                <a:ext cx="6043613" cy="3576637"/>
              </a:xfrm>
              <a:blipFill rotWithShape="0">
                <a:blip r:embed="rId3" cstate="print"/>
                <a:stretch>
                  <a:fillRect l="-1615" t="-23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Espace réservé du contenu 5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4409336" y="1848218"/>
                <a:ext cx="4208462" cy="3395663"/>
              </a:xfrm>
            </p:spPr>
            <p:txBody>
              <a:bodyPr/>
              <a:lstStyle/>
              <a:p>
                <a:pPr>
                  <a:buNone/>
                </a:pPr>
                <a:endParaRPr lang="fr-FR" sz="2700" dirty="0" smtClean="0"/>
              </a:p>
              <a:p>
                <a:pPr>
                  <a:buNone/>
                </a:pPr>
                <a:endParaRPr lang="fr-FR" sz="2700" dirty="0"/>
              </a:p>
              <a:p>
                <a:pPr algn="ctr">
                  <a:buNone/>
                </a:pPr>
                <a:r>
                  <a:rPr lang="fr-FR" sz="2700" b="1" dirty="0" smtClean="0">
                    <a:solidFill>
                      <a:srgbClr val="248C35"/>
                    </a:solidFill>
                  </a:rPr>
                  <a:t>     Les </a:t>
                </a:r>
                <a:r>
                  <a:rPr lang="fr-FR" sz="2700" b="1" dirty="0">
                    <a:solidFill>
                      <a:srgbClr val="248C35"/>
                    </a:solidFill>
                  </a:rPr>
                  <a:t>coordonnées du point </a:t>
                </a:r>
                <a:r>
                  <a:rPr lang="fr-FR" sz="2700" b="1" dirty="0" smtClean="0">
                    <a:solidFill>
                      <a:srgbClr val="248C35"/>
                    </a:solidFill>
                  </a:rPr>
                  <a:t>C sont :</a:t>
                </a:r>
              </a:p>
              <a:p>
                <a:pPr algn="ctr">
                  <a:spcBef>
                    <a:spcPts val="1800"/>
                  </a:spcBef>
                  <a:buNone/>
                </a:pPr>
                <a:r>
                  <a:rPr lang="fr-FR" sz="4000" b="1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fr-FR" sz="4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;</m:t>
                        </m:r>
                        <m:r>
                          <a:rPr lang="fr-FR" sz="4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</m:oMath>
                </a14:m>
                <a:endParaRPr lang="fr-FR" sz="4000" b="1" dirty="0">
                  <a:solidFill>
                    <a:srgbClr val="FF0000"/>
                  </a:solidFill>
                </a:endParaRPr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4409336" y="1848218"/>
                <a:ext cx="4208462" cy="3395663"/>
              </a:xfr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Connecteur droit avec flèche 3"/>
          <p:cNvCxnSpPr/>
          <p:nvPr/>
        </p:nvCxnSpPr>
        <p:spPr>
          <a:xfrm>
            <a:off x="600075" y="5420396"/>
            <a:ext cx="1626003" cy="8280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600075" y="4572000"/>
            <a:ext cx="1695450" cy="8388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181724" y="3585827"/>
            <a:ext cx="4031557" cy="2048546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95250" y="5182271"/>
            <a:ext cx="3290208" cy="1656679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H="1">
            <a:off x="2295525" y="5420396"/>
            <a:ext cx="1657350" cy="828004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H="1" flipV="1">
            <a:off x="2295525" y="4610100"/>
            <a:ext cx="1657350" cy="810296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91069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/>
          <p:nvPr/>
        </p:nvPicPr>
        <p:blipFill>
          <a:blip r:embed="rId2" cstate="print"/>
          <a:srcRect l="35041" t="37529" r="36199" b="37071"/>
          <a:stretch>
            <a:fillRect/>
          </a:stretch>
        </p:blipFill>
        <p:spPr bwMode="auto">
          <a:xfrm>
            <a:off x="4083" y="4058554"/>
            <a:ext cx="4386841" cy="279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ensées 8"/>
          <p:cNvSpPr/>
          <p:nvPr/>
        </p:nvSpPr>
        <p:spPr>
          <a:xfrm>
            <a:off x="4631632" y="2236857"/>
            <a:ext cx="4086869" cy="2571768"/>
          </a:xfrm>
          <a:prstGeom prst="cloudCallout">
            <a:avLst>
              <a:gd name="adj1" fmla="val -66392"/>
              <a:gd name="adj2" fmla="val 49349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N°6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631371" y="1874838"/>
                <a:ext cx="6043613" cy="3576637"/>
              </a:xfrm>
            </p:spPr>
            <p:txBody>
              <a:bodyPr/>
              <a:lstStyle/>
              <a:p>
                <a:pPr>
                  <a:buNone/>
                </a:pPr>
                <a:r>
                  <a:rPr lang="fr-FR" sz="2400" dirty="0"/>
                  <a:t>ABCD est un losange de centre O.</a:t>
                </a:r>
              </a:p>
              <a:p>
                <a:pPr>
                  <a:buNone/>
                </a:pPr>
                <a:r>
                  <a:rPr lang="fr-FR" sz="2400" dirty="0"/>
                  <a:t>On se place dans le repère :</a:t>
                </a:r>
              </a:p>
              <a:p>
                <a:pPr>
                  <a:buNone/>
                </a:pPr>
                <a:r>
                  <a:rPr lang="fr-FR" sz="2400" dirty="0"/>
                  <a:t> </a:t>
                </a:r>
                <a:r>
                  <a:rPr lang="fr-FR" sz="2400" dirty="0" smtClean="0"/>
                  <a:t>          (</a:t>
                </a:r>
                <a:r>
                  <a:rPr lang="fr-FR" sz="2400" dirty="0" smtClean="0">
                    <a:latin typeface="Cambria" panose="02040503050406030204" pitchFamily="18" charset="0"/>
                  </a:rPr>
                  <a:t>A </a:t>
                </a:r>
                <a:r>
                  <a:rPr lang="fr-FR" sz="2400" dirty="0" smtClean="0"/>
                  <a:t>;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400" i="1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400" i="0">
                            <a:latin typeface="Cambria Math" panose="02040503050406030204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sz="2400" dirty="0" smtClean="0"/>
                  <a:t> 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400" i="1" dirty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400" i="0" dirty="0">
                            <a:latin typeface="Cambria Math" panose="02040503050406030204" pitchFamily="18" charset="0"/>
                          </a:rPr>
                          <m:t>AD</m:t>
                        </m:r>
                      </m:e>
                    </m:acc>
                  </m:oMath>
                </a14:m>
                <a:r>
                  <a:rPr lang="fr-FR" sz="2400" dirty="0"/>
                  <a:t>)</a:t>
                </a:r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631371" y="1874838"/>
                <a:ext cx="6043613" cy="3576637"/>
              </a:xfrm>
              <a:blipFill rotWithShape="0">
                <a:blip r:embed="rId3" cstate="print"/>
                <a:stretch>
                  <a:fillRect l="-1615" t="-23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Espace réservé du contenu 5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4409336" y="1848218"/>
                <a:ext cx="4208462" cy="3395663"/>
              </a:xfrm>
            </p:spPr>
            <p:txBody>
              <a:bodyPr/>
              <a:lstStyle/>
              <a:p>
                <a:pPr>
                  <a:buNone/>
                </a:pPr>
                <a:endParaRPr lang="fr-FR" sz="2700" dirty="0" smtClean="0"/>
              </a:p>
              <a:p>
                <a:pPr>
                  <a:buNone/>
                </a:pPr>
                <a:endParaRPr lang="fr-FR" sz="2700" dirty="0"/>
              </a:p>
              <a:p>
                <a:pPr algn="ctr">
                  <a:buNone/>
                </a:pPr>
                <a:r>
                  <a:rPr lang="fr-FR" sz="2700" b="1" dirty="0" smtClean="0">
                    <a:solidFill>
                      <a:srgbClr val="248C35"/>
                    </a:solidFill>
                  </a:rPr>
                  <a:t>     Les </a:t>
                </a:r>
                <a:r>
                  <a:rPr lang="fr-FR" sz="2700" b="1" dirty="0">
                    <a:solidFill>
                      <a:srgbClr val="248C35"/>
                    </a:solidFill>
                  </a:rPr>
                  <a:t>coordonnées du point </a:t>
                </a:r>
                <a:r>
                  <a:rPr lang="fr-FR" sz="2700" b="1" dirty="0" smtClean="0">
                    <a:solidFill>
                      <a:srgbClr val="248C35"/>
                    </a:solidFill>
                  </a:rPr>
                  <a:t>O sont :</a:t>
                </a:r>
              </a:p>
              <a:p>
                <a:pPr algn="ctr">
                  <a:spcBef>
                    <a:spcPts val="600"/>
                  </a:spcBef>
                  <a:buNone/>
                </a:pPr>
                <a:r>
                  <a:rPr lang="fr-FR" sz="4000" b="1" dirty="0" smtClean="0">
                    <a:solidFill>
                      <a:srgbClr val="FF0000"/>
                    </a:solidFill>
                  </a:rPr>
                  <a:t>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4000" b="1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4000" b="1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fr-FR" sz="4000" b="1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  <m:r>
                          <a:rPr lang="fr-FR" sz="4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;</m:t>
                        </m:r>
                        <m:f>
                          <m:fPr>
                            <m:ctrlPr>
                              <a:rPr lang="fr-FR" sz="4000" b="1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4000" b="1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fr-FR" sz="4000" b="1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endParaRPr lang="fr-FR" sz="4000" b="1" dirty="0">
                  <a:solidFill>
                    <a:srgbClr val="FF0000"/>
                  </a:solidFill>
                </a:endParaRPr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4409336" y="1848218"/>
                <a:ext cx="4208462" cy="3395663"/>
              </a:xfr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Connecteur droit avec flèche 3"/>
          <p:cNvCxnSpPr/>
          <p:nvPr/>
        </p:nvCxnSpPr>
        <p:spPr>
          <a:xfrm>
            <a:off x="600075" y="5420396"/>
            <a:ext cx="1626003" cy="8280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600075" y="4572000"/>
            <a:ext cx="1695450" cy="8388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181724" y="3585827"/>
            <a:ext cx="4031557" cy="2048546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95250" y="5182271"/>
            <a:ext cx="3290208" cy="1656679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H="1">
            <a:off x="1466850" y="5420396"/>
            <a:ext cx="790524" cy="404478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H="1" flipV="1">
            <a:off x="1466850" y="4996870"/>
            <a:ext cx="790524" cy="43260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70194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/>
          <a:srcRect l="5874" t="10993" r="8301" b="7296"/>
          <a:stretch/>
        </p:blipFill>
        <p:spPr>
          <a:xfrm>
            <a:off x="256352" y="3948508"/>
            <a:ext cx="4354285" cy="2231402"/>
          </a:xfrm>
          <a:prstGeom prst="rect">
            <a:avLst/>
          </a:prstGeom>
        </p:spPr>
      </p:pic>
      <p:sp>
        <p:nvSpPr>
          <p:cNvPr id="9" name="Pensées 8"/>
          <p:cNvSpPr/>
          <p:nvPr/>
        </p:nvSpPr>
        <p:spPr>
          <a:xfrm>
            <a:off x="4588078" y="2532714"/>
            <a:ext cx="4440233" cy="2571768"/>
          </a:xfrm>
          <a:prstGeom prst="cloudCallout">
            <a:avLst>
              <a:gd name="adj1" fmla="val -57893"/>
              <a:gd name="adj2" fmla="val 59225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N°7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4294967295"/>
          </p:nvPr>
        </p:nvSpPr>
        <p:spPr>
          <a:xfrm>
            <a:off x="362850" y="1628097"/>
            <a:ext cx="8221663" cy="35766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/>
              <a:t>ABCD est un parallélogramme de centre O.</a:t>
            </a:r>
          </a:p>
          <a:p>
            <a:pPr>
              <a:buNone/>
            </a:pPr>
            <a:r>
              <a:rPr lang="fr-FR" sz="2400" dirty="0"/>
              <a:t>I et E sont les milieux respectifs de [AB] et [AD].</a:t>
            </a:r>
          </a:p>
          <a:p>
            <a:pPr>
              <a:buNone/>
            </a:pPr>
            <a:r>
              <a:rPr lang="fr-FR" sz="2400" dirty="0"/>
              <a:t>(AO) et (BE) se coupent en L.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5043701" y="2121560"/>
            <a:ext cx="3903662" cy="44751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sz="2700" u="sng" dirty="0"/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           Le point L est </a:t>
            </a:r>
          </a:p>
          <a:p>
            <a:pPr>
              <a:buNone/>
            </a:pPr>
            <a:r>
              <a:rPr lang="fr-FR" sz="2700" b="1" dirty="0">
                <a:solidFill>
                  <a:srgbClr val="FF0000"/>
                </a:solidFill>
              </a:rPr>
              <a:t>le centre de gravité </a:t>
            </a:r>
          </a:p>
          <a:p>
            <a:pPr>
              <a:buNone/>
            </a:pPr>
            <a:r>
              <a:rPr lang="fr-FR" sz="2700" b="1" dirty="0">
                <a:solidFill>
                  <a:srgbClr val="FF0000"/>
                </a:solidFill>
              </a:rPr>
              <a:t>du triangle ADB.  </a:t>
            </a:r>
          </a:p>
          <a:p>
            <a:pPr>
              <a:buNone/>
            </a:pPr>
            <a:endParaRPr lang="fr-FR" sz="2700" b="1" dirty="0">
              <a:solidFill>
                <a:srgbClr val="248C35"/>
              </a:solidFill>
            </a:endParaRPr>
          </a:p>
          <a:p>
            <a:pPr>
              <a:buNone/>
            </a:pPr>
            <a:endParaRPr lang="fr-FR" sz="22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fr-FR" sz="2400" u="sng">
                <a:solidFill>
                  <a:srgbClr val="FF0000"/>
                </a:solidFill>
              </a:rPr>
              <a:t>En </a:t>
            </a:r>
            <a:r>
              <a:rPr lang="fr-FR" sz="2400" u="sng">
                <a:solidFill>
                  <a:srgbClr val="FF0000"/>
                </a:solidFill>
              </a:rPr>
              <a:t>effet</a:t>
            </a:r>
            <a:r>
              <a:rPr lang="fr-FR" sz="2400">
                <a:solidFill>
                  <a:srgbClr val="FF0000"/>
                </a:solidFill>
              </a:rPr>
              <a:t> : </a:t>
            </a:r>
            <a:r>
              <a:rPr lang="fr-FR" sz="2400" dirty="0">
                <a:solidFill>
                  <a:srgbClr val="FF0000"/>
                </a:solidFill>
              </a:rPr>
              <a:t>L est le point</a:t>
            </a:r>
          </a:p>
          <a:p>
            <a:pPr>
              <a:buNone/>
            </a:pPr>
            <a:r>
              <a:rPr lang="fr-FR" sz="2400" dirty="0">
                <a:solidFill>
                  <a:srgbClr val="FF0000"/>
                </a:solidFill>
              </a:rPr>
              <a:t>d’intersection des médianes </a:t>
            </a:r>
          </a:p>
          <a:p>
            <a:pPr>
              <a:buNone/>
            </a:pPr>
            <a:r>
              <a:rPr lang="fr-FR" sz="2400" dirty="0">
                <a:solidFill>
                  <a:srgbClr val="FF0000"/>
                </a:solidFill>
              </a:rPr>
              <a:t>(BE) et (AO).</a:t>
            </a:r>
          </a:p>
        </p:txBody>
      </p:sp>
    </p:spTree>
    <p:extLst>
      <p:ext uri="{BB962C8B-B14F-4D97-AF65-F5344CB8AC3E}">
        <p14:creationId xmlns:p14="http://schemas.microsoft.com/office/powerpoint/2010/main" xmlns="" val="2138168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/>
          <a:srcRect t="4315" r="5477"/>
          <a:stretch/>
        </p:blipFill>
        <p:spPr>
          <a:xfrm>
            <a:off x="502246" y="3439886"/>
            <a:ext cx="3946384" cy="2721428"/>
          </a:xfrm>
          <a:prstGeom prst="rect">
            <a:avLst/>
          </a:prstGeom>
        </p:spPr>
      </p:pic>
      <p:sp>
        <p:nvSpPr>
          <p:cNvPr id="9" name="Pensées 8"/>
          <p:cNvSpPr/>
          <p:nvPr/>
        </p:nvSpPr>
        <p:spPr>
          <a:xfrm>
            <a:off x="4621549" y="2340155"/>
            <a:ext cx="4429983" cy="2571768"/>
          </a:xfrm>
          <a:prstGeom prst="cloudCallout">
            <a:avLst>
              <a:gd name="adj1" fmla="val -66392"/>
              <a:gd name="adj2" fmla="val 49349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N°1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5022856" y="2073275"/>
            <a:ext cx="3750516" cy="3395663"/>
          </a:xfrm>
        </p:spPr>
        <p:txBody>
          <a:bodyPr/>
          <a:lstStyle/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sz="2700" dirty="0"/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Quelle est la médiane issue de A dans le triangle ABC ?</a:t>
            </a:r>
          </a:p>
          <a:p>
            <a:pPr>
              <a:buNone/>
            </a:pPr>
            <a:endParaRPr lang="fr-FR" dirty="0">
              <a:solidFill>
                <a:srgbClr val="248C35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500743" y="1587828"/>
            <a:ext cx="4979988" cy="3576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2400" dirty="0"/>
              <a:t>ABC est un triangle.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400" dirty="0"/>
              <a:t>I est le milieu de [CB].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400" dirty="0"/>
              <a:t>Les droites (AE) et (DI) sont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400" dirty="0"/>
              <a:t>perpendiculaires à (BC).</a:t>
            </a:r>
          </a:p>
          <a:p>
            <a:pPr>
              <a:buFont typeface="Arial" panose="020B0604020202020204" pitchFamily="34" charset="0"/>
              <a:buNone/>
            </a:pPr>
            <a:endParaRPr lang="fr-FR" sz="2700" dirty="0"/>
          </a:p>
        </p:txBody>
      </p:sp>
    </p:spTree>
    <p:extLst>
      <p:ext uri="{BB962C8B-B14F-4D97-AF65-F5344CB8AC3E}">
        <p14:creationId xmlns:p14="http://schemas.microsoft.com/office/powerpoint/2010/main" xmlns="" val="3291771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/>
          <a:srcRect l="5874" t="10993" r="8301" b="7296"/>
          <a:stretch/>
        </p:blipFill>
        <p:spPr>
          <a:xfrm>
            <a:off x="259897" y="3955753"/>
            <a:ext cx="4354285" cy="2231402"/>
          </a:xfrm>
          <a:prstGeom prst="rect">
            <a:avLst/>
          </a:prstGeom>
        </p:spPr>
      </p:pic>
      <p:sp>
        <p:nvSpPr>
          <p:cNvPr id="9" name="Pensées 8"/>
          <p:cNvSpPr/>
          <p:nvPr/>
        </p:nvSpPr>
        <p:spPr>
          <a:xfrm>
            <a:off x="4588078" y="2532714"/>
            <a:ext cx="4440233" cy="2571768"/>
          </a:xfrm>
          <a:prstGeom prst="cloudCallout">
            <a:avLst>
              <a:gd name="adj1" fmla="val -57893"/>
              <a:gd name="adj2" fmla="val 59225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N°8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4294967295"/>
          </p:nvPr>
        </p:nvSpPr>
        <p:spPr>
          <a:xfrm>
            <a:off x="362850" y="1628097"/>
            <a:ext cx="8221663" cy="35766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/>
              <a:t>ABCD est un parallélogramme de centre O.</a:t>
            </a:r>
          </a:p>
          <a:p>
            <a:pPr>
              <a:buNone/>
            </a:pPr>
            <a:r>
              <a:rPr lang="fr-FR" sz="2400" dirty="0"/>
              <a:t>I et E sont les milieux respectifs de [AB] et [AD].</a:t>
            </a:r>
          </a:p>
          <a:p>
            <a:pPr>
              <a:buNone/>
            </a:pPr>
            <a:r>
              <a:rPr lang="fr-FR" sz="2400" dirty="0"/>
              <a:t>(AO) et (BE) se coupent en L.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4739603" y="2183268"/>
            <a:ext cx="3903662" cy="4486046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sz="2700" b="1" dirty="0">
              <a:solidFill>
                <a:srgbClr val="248C35"/>
              </a:solidFill>
            </a:endParaRPr>
          </a:p>
          <a:p>
            <a:pPr algn="ctr">
              <a:buNone/>
            </a:pPr>
            <a:r>
              <a:rPr lang="fr-FR" sz="2700" b="1" dirty="0">
                <a:solidFill>
                  <a:srgbClr val="248C35"/>
                </a:solidFill>
              </a:rPr>
              <a:t>  Les points D, I et L </a:t>
            </a:r>
          </a:p>
          <a:p>
            <a:pPr algn="ctr">
              <a:buNone/>
            </a:pPr>
            <a:r>
              <a:rPr lang="fr-FR" sz="2700" b="1" dirty="0">
                <a:solidFill>
                  <a:srgbClr val="FF0000"/>
                </a:solidFill>
              </a:rPr>
              <a:t>sont alignés.</a:t>
            </a:r>
            <a:endParaRPr lang="fr-FR" sz="2400" dirty="0">
              <a:solidFill>
                <a:srgbClr val="FF0000"/>
              </a:solidFill>
            </a:endParaRPr>
          </a:p>
          <a:p>
            <a:pPr>
              <a:buNone/>
            </a:pPr>
            <a:endParaRPr lang="fr-FR" sz="2700" u="sng" dirty="0"/>
          </a:p>
          <a:p>
            <a:pPr>
              <a:buNone/>
            </a:pPr>
            <a:endParaRPr lang="fr-FR" sz="2700" u="sng" dirty="0"/>
          </a:p>
          <a:p>
            <a:pPr>
              <a:spcBef>
                <a:spcPts val="600"/>
              </a:spcBef>
              <a:buNone/>
            </a:pPr>
            <a:endParaRPr lang="fr-FR" sz="2300" u="sng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  <a:buNone/>
            </a:pPr>
            <a:r>
              <a:rPr lang="fr-FR" sz="2300" u="sng" dirty="0">
                <a:solidFill>
                  <a:srgbClr val="FF0000"/>
                </a:solidFill>
              </a:rPr>
              <a:t>En effet </a:t>
            </a:r>
            <a:r>
              <a:rPr lang="fr-FR" sz="2300" dirty="0">
                <a:solidFill>
                  <a:srgbClr val="FF0000"/>
                </a:solidFill>
              </a:rPr>
              <a:t>: L étant le centre de </a:t>
            </a:r>
          </a:p>
          <a:p>
            <a:pPr>
              <a:spcBef>
                <a:spcPts val="600"/>
              </a:spcBef>
              <a:buNone/>
            </a:pPr>
            <a:r>
              <a:rPr lang="fr-FR" sz="2300" dirty="0">
                <a:solidFill>
                  <a:srgbClr val="FF0000"/>
                </a:solidFill>
              </a:rPr>
              <a:t>gravité de ADB , la droite (DL) </a:t>
            </a:r>
          </a:p>
          <a:p>
            <a:pPr>
              <a:spcBef>
                <a:spcPts val="600"/>
              </a:spcBef>
              <a:buNone/>
            </a:pPr>
            <a:r>
              <a:rPr lang="fr-FR" sz="2300" dirty="0">
                <a:solidFill>
                  <a:srgbClr val="FF0000"/>
                </a:solidFill>
              </a:rPr>
              <a:t>est la troisième médiane et </a:t>
            </a:r>
          </a:p>
          <a:p>
            <a:pPr>
              <a:spcBef>
                <a:spcPts val="600"/>
              </a:spcBef>
              <a:buNone/>
            </a:pPr>
            <a:r>
              <a:rPr lang="fr-FR" sz="2300" dirty="0">
                <a:solidFill>
                  <a:srgbClr val="FF0000"/>
                </a:solidFill>
              </a:rPr>
              <a:t>coupe [AB] en son milieu I.</a:t>
            </a:r>
          </a:p>
        </p:txBody>
      </p:sp>
      <p:cxnSp>
        <p:nvCxnSpPr>
          <p:cNvPr id="4" name="Connecteur droit 3"/>
          <p:cNvCxnSpPr/>
          <p:nvPr/>
        </p:nvCxnSpPr>
        <p:spPr>
          <a:xfrm flipH="1" flipV="1">
            <a:off x="1028700" y="3746500"/>
            <a:ext cx="1384300" cy="28321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5974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ensées 25"/>
          <p:cNvSpPr/>
          <p:nvPr/>
        </p:nvSpPr>
        <p:spPr>
          <a:xfrm>
            <a:off x="893159" y="3789532"/>
            <a:ext cx="6161528" cy="1285884"/>
          </a:xfrm>
          <a:prstGeom prst="cloudCallout">
            <a:avLst>
              <a:gd name="adj1" fmla="val 9625"/>
              <a:gd name="adj2" fmla="val -107582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N°9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791147" y="1731514"/>
                <a:ext cx="6000750" cy="4974086"/>
              </a:xfrm>
            </p:spPr>
            <p:txBody>
              <a:bodyPr>
                <a:normAutofit/>
              </a:bodyPr>
              <a:lstStyle/>
              <a:p>
                <a:pPr algn="ctr">
                  <a:spcAft>
                    <a:spcPts val="1200"/>
                  </a:spcAft>
                  <a:buNone/>
                </a:pPr>
                <a:r>
                  <a:rPr lang="fr-FR" sz="2400" dirty="0" smtClean="0"/>
                  <a:t>Dans un repère du plan, on donne :</a:t>
                </a:r>
                <a:endParaRPr lang="fr-FR" sz="2400" b="1" dirty="0" smtClean="0"/>
              </a:p>
              <a:p>
                <a:pPr>
                  <a:spcAft>
                    <a:spcPts val="4200"/>
                  </a:spcAft>
                  <a:buNone/>
                </a:pPr>
                <a:r>
                  <a:rPr lang="fr-FR" sz="2700" dirty="0" smtClean="0"/>
                  <a:t>           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sz="2700" b="1" dirty="0"/>
                  <a:t>,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sz="2700" dirty="0"/>
              </a:p>
              <a:p>
                <a:pPr>
                  <a:spcBef>
                    <a:spcPts val="4500"/>
                  </a:spcBef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</m:oMath>
                </a14:m>
                <a:r>
                  <a:rPr lang="fr-FR" sz="2700" b="1" dirty="0" smtClean="0">
                    <a:solidFill>
                      <a:srgbClr val="248C35"/>
                    </a:solidFill>
                  </a:rPr>
                  <a:t> </a:t>
                </a:r>
                <a:r>
                  <a:rPr lang="fr-FR" sz="2700" dirty="0" smtClean="0">
                    <a:solidFill>
                      <a:srgbClr val="248C35"/>
                    </a:solidFill>
                  </a:rPr>
                  <a:t> </a:t>
                </a:r>
                <a:r>
                  <a:rPr lang="fr-FR" sz="2700" b="1" dirty="0" smtClean="0">
                    <a:solidFill>
                      <a:srgbClr val="248C35"/>
                    </a:solidFill>
                  </a:rPr>
                  <a:t>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 dirty="0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dirty="0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acc>
                  </m:oMath>
                </a14:m>
                <a:r>
                  <a:rPr lang="fr-FR" sz="2700" dirty="0" smtClean="0">
                    <a:solidFill>
                      <a:srgbClr val="007434"/>
                    </a:solidFill>
                  </a:rPr>
                  <a:t>  </a:t>
                </a:r>
                <a:r>
                  <a:rPr lang="fr-FR" sz="2700" b="1" dirty="0" smtClean="0">
                    <a:solidFill>
                      <a:srgbClr val="FF0000"/>
                    </a:solidFill>
                  </a:rPr>
                  <a:t>ne sont pas colinéaires. </a:t>
                </a:r>
                <a:endParaRPr lang="fr-FR" sz="2700" dirty="0">
                  <a:solidFill>
                    <a:srgbClr val="FF0000"/>
                  </a:solidFill>
                </a:endParaRPr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r>
                  <a:rPr lang="fr-FR" sz="2400" u="sng" dirty="0" smtClean="0">
                    <a:solidFill>
                      <a:srgbClr val="FF0000"/>
                    </a:solidFill>
                  </a:rPr>
                  <a:t>En </a:t>
                </a:r>
                <a:r>
                  <a:rPr lang="fr-FR" sz="2400" u="sng" dirty="0">
                    <a:solidFill>
                      <a:srgbClr val="FF0000"/>
                    </a:solidFill>
                  </a:rPr>
                  <a:t>effet</a:t>
                </a:r>
                <a:r>
                  <a:rPr lang="fr-FR" sz="2400" dirty="0">
                    <a:solidFill>
                      <a:srgbClr val="FF0000"/>
                    </a:solidFill>
                  </a:rPr>
                  <a:t> : </a:t>
                </a:r>
                <a14:m>
                  <m:oMath xmlns:m="http://schemas.openxmlformats.org/officeDocument/2006/math">
                    <m:r>
                      <a:rPr lang="fr-FR" sz="2400" b="0" i="0" smtClean="0">
                        <a:solidFill>
                          <a:srgbClr val="FF0000"/>
                        </a:solidFill>
                        <a:latin typeface="Cambria Math"/>
                      </a:rPr>
                      <m:t>    </m:t>
                    </m:r>
                    <m:r>
                      <a:rPr lang="fr-FR" sz="2400" i="1">
                        <a:solidFill>
                          <a:srgbClr val="FF0000"/>
                        </a:solidFill>
                        <a:latin typeface="Cambria Math"/>
                      </a:rPr>
                      <m:t>−5</m:t>
                    </m:r>
                    <m:r>
                      <a:rPr lang="fr-FR" sz="24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fr-FR" sz="24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  <m:r>
                      <a:rPr lang="fr-FR" sz="24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=5</m:t>
                    </m:r>
                  </m:oMath>
                </a14:m>
                <a:r>
                  <a:rPr lang="fr-FR" sz="2400" dirty="0">
                    <a:solidFill>
                      <a:srgbClr val="FF0000"/>
                    </a:solidFill>
                  </a:rPr>
                  <a:t> </a:t>
                </a:r>
                <a:endParaRPr lang="fr-FR" sz="2400" dirty="0" smtClean="0">
                  <a:solidFill>
                    <a:srgbClr val="FF0000"/>
                  </a:solidFill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          </m:t>
                      </m:r>
                      <m:r>
                        <a:rPr lang="fr-FR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a:rPr lang="fr-FR" sz="2400" i="1">
                          <a:solidFill>
                            <a:srgbClr val="FF0000"/>
                          </a:solidFill>
                          <a:latin typeface="Cambria Math"/>
                        </a:rPr>
                        <m:t>3</m:t>
                      </m:r>
                      <m:r>
                        <a:rPr lang="fr-FR" sz="24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d>
                        <m:dPr>
                          <m:ctrlPr>
                            <a:rPr lang="fr-FR" sz="2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−1</m:t>
                          </m:r>
                        </m:e>
                      </m:d>
                      <m:r>
                        <a:rPr lang="fr-FR" sz="24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=−3</m:t>
                      </m:r>
                      <m:r>
                        <a:rPr lang="fr-FR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et</m:t>
                      </m:r>
                      <m:r>
                        <a:rPr lang="fr-FR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−3</m:t>
                      </m:r>
                      <m:r>
                        <a:rPr lang="fr-FR" sz="24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≠−2</m:t>
                      </m:r>
                    </m:oMath>
                  </m:oMathPara>
                </a14:m>
                <a:endParaRPr lang="fr-FR" sz="2400" dirty="0" smtClean="0">
                  <a:solidFill>
                    <a:srgbClr val="FF0000"/>
                  </a:solidFill>
                  <a:ea typeface="Cambria Math"/>
                </a:endParaRPr>
              </a:p>
              <a:p>
                <a:pPr>
                  <a:buNone/>
                </a:pPr>
                <a:r>
                  <a:rPr lang="fr-FR" sz="2400" dirty="0" smtClean="0">
                    <a:solidFill>
                      <a:srgbClr val="FF0000"/>
                    </a:solidFill>
                  </a:rPr>
                  <a:t>Les coordonnées ne sont pas proportionnelles.</a:t>
                </a:r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791147" y="1731514"/>
                <a:ext cx="6000750" cy="4974086"/>
              </a:xfrm>
              <a:blipFill rotWithShape="0">
                <a:blip r:embed="rId2" cstate="print"/>
                <a:stretch>
                  <a:fillRect l="-1626" t="-1716" r="-5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143001" y="15831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143001" y="19760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latin typeface="Arial" pitchFamily="34" charset="0"/>
            </a:endParaRP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latin typeface="Arial" pitchFamily="34" charset="0"/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7068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ensées 25"/>
          <p:cNvSpPr/>
          <p:nvPr/>
        </p:nvSpPr>
        <p:spPr>
          <a:xfrm>
            <a:off x="893159" y="3789532"/>
            <a:ext cx="6161528" cy="1285884"/>
          </a:xfrm>
          <a:prstGeom prst="cloudCallout">
            <a:avLst>
              <a:gd name="adj1" fmla="val 9625"/>
              <a:gd name="adj2" fmla="val -107582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N°10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791147" y="1731514"/>
                <a:ext cx="6000750" cy="4974086"/>
              </a:xfrm>
            </p:spPr>
            <p:txBody>
              <a:bodyPr>
                <a:normAutofit/>
              </a:bodyPr>
              <a:lstStyle/>
              <a:p>
                <a:pPr algn="ctr">
                  <a:spcAft>
                    <a:spcPts val="1200"/>
                  </a:spcAft>
                  <a:buNone/>
                </a:pPr>
                <a:r>
                  <a:rPr lang="fr-FR" sz="2400" dirty="0" smtClean="0"/>
                  <a:t>Dans un repère du plan, on donne :</a:t>
                </a:r>
                <a:endParaRPr lang="fr-FR" sz="2400" b="1" dirty="0" smtClean="0"/>
              </a:p>
              <a:p>
                <a:pPr>
                  <a:spcAft>
                    <a:spcPts val="4200"/>
                  </a:spcAft>
                  <a:buNone/>
                </a:pPr>
                <a:r>
                  <a:rPr lang="fr-FR" sz="2700" dirty="0" smtClean="0"/>
                  <a:t>           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sz="2700" b="1" dirty="0"/>
                  <a:t>,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smtClean="0"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</m:acc>
                    <m:d>
                      <m:dPr>
                        <m:ctrlPr>
                          <a:rPr lang="fr-FR" sz="2700" b="1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700" b="1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700" b="1" i="1" smtClean="0"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</m:e>
                          </m:mr>
                          <m:mr>
                            <m:e>
                              <m:r>
                                <a:rPr lang="fr-FR" sz="27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2700" b="1" i="1" smtClean="0"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sz="2700" dirty="0"/>
              </a:p>
              <a:p>
                <a:pPr>
                  <a:spcBef>
                    <a:spcPts val="4500"/>
                  </a:spcBef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</m:oMath>
                </a14:m>
                <a:r>
                  <a:rPr lang="fr-FR" sz="2700" b="1" dirty="0" smtClean="0">
                    <a:solidFill>
                      <a:srgbClr val="248C35"/>
                    </a:solidFill>
                  </a:rPr>
                  <a:t> </a:t>
                </a:r>
                <a:r>
                  <a:rPr lang="fr-FR" sz="2700" dirty="0" smtClean="0">
                    <a:solidFill>
                      <a:srgbClr val="248C35"/>
                    </a:solidFill>
                  </a:rPr>
                  <a:t> </a:t>
                </a:r>
                <a:r>
                  <a:rPr lang="fr-FR" sz="2700" b="1" dirty="0" smtClean="0">
                    <a:solidFill>
                      <a:srgbClr val="248C35"/>
                    </a:solidFill>
                  </a:rPr>
                  <a:t>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700" b="1" i="1" dirty="0" smtClean="0">
                            <a:solidFill>
                              <a:srgbClr val="248C35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2700" b="1" i="1" dirty="0" smtClean="0">
                            <a:solidFill>
                              <a:srgbClr val="248C35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</m:acc>
                  </m:oMath>
                </a14:m>
                <a:r>
                  <a:rPr lang="fr-FR" sz="2700" dirty="0" smtClean="0">
                    <a:solidFill>
                      <a:srgbClr val="007434"/>
                    </a:solidFill>
                  </a:rPr>
                  <a:t>  </a:t>
                </a:r>
                <a:r>
                  <a:rPr lang="fr-FR" sz="2700" b="1" dirty="0" smtClean="0">
                    <a:solidFill>
                      <a:srgbClr val="FF0000"/>
                    </a:solidFill>
                  </a:rPr>
                  <a:t>sont colinéaires. </a:t>
                </a:r>
                <a:endParaRPr lang="fr-FR" sz="2700" dirty="0">
                  <a:solidFill>
                    <a:srgbClr val="FF0000"/>
                  </a:solidFill>
                </a:endParaRPr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r>
                  <a:rPr lang="fr-FR" sz="2400" u="sng" dirty="0" smtClean="0">
                    <a:solidFill>
                      <a:srgbClr val="FF0000"/>
                    </a:solidFill>
                  </a:rPr>
                  <a:t>En </a:t>
                </a:r>
                <a:r>
                  <a:rPr lang="fr-FR" sz="2400" u="sng" dirty="0">
                    <a:solidFill>
                      <a:srgbClr val="FF0000"/>
                    </a:solidFill>
                  </a:rPr>
                  <a:t>effet</a:t>
                </a:r>
                <a:r>
                  <a:rPr lang="fr-FR" sz="2400" dirty="0">
                    <a:solidFill>
                      <a:srgbClr val="FF0000"/>
                    </a:solidFill>
                  </a:rPr>
                  <a:t> :      </a:t>
                </a:r>
                <a14:m>
                  <m:oMath xmlns:m="http://schemas.openxmlformats.org/officeDocument/2006/math">
                    <m:r>
                      <a:rPr lang="fr-FR" sz="2400">
                        <a:solidFill>
                          <a:srgbClr val="FF0000"/>
                        </a:solidFill>
                        <a:latin typeface="Cambria Math"/>
                      </a:rPr>
                      <m:t>     </m:t>
                    </m:r>
                    <m:r>
                      <a:rPr lang="fr-FR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r>
                      <a:rPr lang="fr-FR" sz="2400" i="1">
                        <a:solidFill>
                          <a:srgbClr val="FF0000"/>
                        </a:solidFill>
                        <a:latin typeface="Cambria Math"/>
                      </a:rPr>
                      <m:t>3</m:t>
                    </m:r>
                    <m:r>
                      <a:rPr lang="fr-FR" sz="24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fr-FR" sz="24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−2</m:t>
                        </m:r>
                      </m:e>
                    </m:d>
                    <m:r>
                      <a:rPr lang="fr-FR" sz="24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=−6</m:t>
                    </m:r>
                  </m:oMath>
                </a14:m>
                <a:endParaRPr lang="fr-FR" sz="2400" i="1" dirty="0">
                  <a:solidFill>
                    <a:srgbClr val="FF0000"/>
                  </a:solidFill>
                  <a:latin typeface="Cambria Math"/>
                  <a:ea typeface="Cambria Math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i="1">
                          <a:solidFill>
                            <a:srgbClr val="FF0000"/>
                          </a:solidFill>
                          <a:latin typeface="Cambria Math"/>
                        </a:rPr>
                        <m:t> −5</m:t>
                      </m:r>
                      <m:r>
                        <a:rPr lang="fr-FR" sz="24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d>
                        <m:dPr>
                          <m:ctrlPr>
                            <a:rPr lang="fr-FR" sz="2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−2</m:t>
                          </m:r>
                        </m:e>
                      </m:d>
                      <m:r>
                        <a:rPr lang="fr-FR" sz="24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=10 </m:t>
                      </m:r>
                    </m:oMath>
                  </m:oMathPara>
                </a14:m>
                <a:endParaRPr lang="fr-FR" sz="2400" dirty="0"/>
              </a:p>
              <a:p>
                <a:pPr>
                  <a:buNone/>
                </a:pPr>
                <a:r>
                  <a:rPr lang="fr-FR" sz="2400" dirty="0" smtClean="0">
                    <a:solidFill>
                      <a:srgbClr val="FF0000"/>
                    </a:solidFill>
                  </a:rPr>
                  <a:t>Les coordonnées sont proportionnelles.</a:t>
                </a:r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791147" y="1731514"/>
                <a:ext cx="6000750" cy="4974086"/>
              </a:xfrm>
              <a:blipFill rotWithShape="0">
                <a:blip r:embed="rId2" cstate="print"/>
                <a:stretch>
                  <a:fillRect l="-1626" t="-171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143001" y="15831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1143001" y="175459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143001" y="19760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latin typeface="Arial" pitchFamily="34" charset="0"/>
            </a:endParaRP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1143000" y="1872178"/>
            <a:ext cx="2170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700" b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fr-FR" sz="1350">
              <a:latin typeface="Arial" pitchFamily="34" charset="0"/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1143001" y="1697445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35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9983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7200" b="1" cap="small" dirty="0">
                <a:solidFill>
                  <a:srgbClr val="248C35"/>
                </a:solidFill>
                <a:latin typeface="Georgia" pitchFamily="18" charset="0"/>
                <a:cs typeface="Arial" pitchFamily="34" charset="0"/>
              </a:rPr>
              <a:t>FIN</a:t>
            </a:r>
          </a:p>
        </p:txBody>
      </p:sp>
    </p:spTree>
    <p:extLst>
      <p:ext uri="{BB962C8B-B14F-4D97-AF65-F5344CB8AC3E}">
        <p14:creationId xmlns:p14="http://schemas.microsoft.com/office/powerpoint/2010/main" xmlns="" val="526055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/>
          <a:srcRect t="4315" r="5477"/>
          <a:stretch/>
        </p:blipFill>
        <p:spPr>
          <a:xfrm>
            <a:off x="502246" y="3439886"/>
            <a:ext cx="3946384" cy="2721428"/>
          </a:xfrm>
          <a:prstGeom prst="rect">
            <a:avLst/>
          </a:prstGeom>
        </p:spPr>
      </p:pic>
      <p:sp>
        <p:nvSpPr>
          <p:cNvPr id="9" name="Pensées 8"/>
          <p:cNvSpPr/>
          <p:nvPr/>
        </p:nvSpPr>
        <p:spPr>
          <a:xfrm>
            <a:off x="4621549" y="2340155"/>
            <a:ext cx="4429983" cy="2571768"/>
          </a:xfrm>
          <a:prstGeom prst="cloudCallout">
            <a:avLst>
              <a:gd name="adj1" fmla="val -66392"/>
              <a:gd name="adj2" fmla="val 49349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N°2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5022856" y="2073275"/>
            <a:ext cx="3750516" cy="3395663"/>
          </a:xfrm>
        </p:spPr>
        <p:txBody>
          <a:bodyPr/>
          <a:lstStyle/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sz="2700" dirty="0"/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Quelle est la hauteur issue de A dans le triangle ABC ?</a:t>
            </a:r>
          </a:p>
          <a:p>
            <a:pPr>
              <a:buNone/>
            </a:pPr>
            <a:endParaRPr lang="fr-FR" dirty="0">
              <a:solidFill>
                <a:srgbClr val="248C35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500743" y="1587828"/>
            <a:ext cx="4979988" cy="3576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fr-FR" sz="2400"/>
              <a:t>ABC est un triangle.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400"/>
              <a:t>I est le milieu de [CB].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400"/>
              <a:t>Les droites (AE) et (DI) sont</a:t>
            </a:r>
          </a:p>
          <a:p>
            <a:pPr>
              <a:buFont typeface="Arial" panose="020B0604020202020204" pitchFamily="34" charset="0"/>
              <a:buNone/>
            </a:pPr>
            <a:r>
              <a:rPr lang="fr-FR" sz="2400"/>
              <a:t>perpendiculaires à (BC).</a:t>
            </a:r>
          </a:p>
          <a:p>
            <a:pPr>
              <a:buFont typeface="Arial" panose="020B0604020202020204" pitchFamily="34" charset="0"/>
              <a:buNone/>
            </a:pPr>
            <a:endParaRPr lang="fr-FR" sz="2700" dirty="0"/>
          </a:p>
        </p:txBody>
      </p:sp>
    </p:spTree>
    <p:extLst>
      <p:ext uri="{BB962C8B-B14F-4D97-AF65-F5344CB8AC3E}">
        <p14:creationId xmlns:p14="http://schemas.microsoft.com/office/powerpoint/2010/main" xmlns="" val="2763036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/>
          <a:srcRect t="4315" r="5477"/>
          <a:stretch/>
        </p:blipFill>
        <p:spPr>
          <a:xfrm>
            <a:off x="502246" y="3439886"/>
            <a:ext cx="3946384" cy="2721428"/>
          </a:xfrm>
          <a:prstGeom prst="rect">
            <a:avLst/>
          </a:prstGeom>
        </p:spPr>
      </p:pic>
      <p:sp>
        <p:nvSpPr>
          <p:cNvPr id="9" name="Pensées 8"/>
          <p:cNvSpPr/>
          <p:nvPr/>
        </p:nvSpPr>
        <p:spPr>
          <a:xfrm>
            <a:off x="4621549" y="2340155"/>
            <a:ext cx="4429983" cy="2571768"/>
          </a:xfrm>
          <a:prstGeom prst="cloudCallout">
            <a:avLst>
              <a:gd name="adj1" fmla="val -66392"/>
              <a:gd name="adj2" fmla="val 49349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N°3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4294967295"/>
          </p:nvPr>
        </p:nvSpPr>
        <p:spPr>
          <a:xfrm>
            <a:off x="500743" y="1587828"/>
            <a:ext cx="4979988" cy="3576637"/>
          </a:xfrm>
        </p:spPr>
        <p:txBody>
          <a:bodyPr/>
          <a:lstStyle/>
          <a:p>
            <a:pPr>
              <a:buNone/>
            </a:pPr>
            <a:r>
              <a:rPr lang="fr-FR" sz="2400" dirty="0"/>
              <a:t>ABC est un triangle.</a:t>
            </a:r>
          </a:p>
          <a:p>
            <a:pPr>
              <a:buNone/>
            </a:pPr>
            <a:r>
              <a:rPr lang="fr-FR" sz="2400" dirty="0"/>
              <a:t>I est le milieu de [CB].</a:t>
            </a:r>
          </a:p>
          <a:p>
            <a:pPr>
              <a:buNone/>
            </a:pPr>
            <a:r>
              <a:rPr lang="fr-FR" sz="2400" dirty="0"/>
              <a:t>Les droites (AE) et (DI) sont</a:t>
            </a:r>
          </a:p>
          <a:p>
            <a:pPr>
              <a:buNone/>
            </a:pPr>
            <a:r>
              <a:rPr lang="fr-FR" sz="2400" dirty="0"/>
              <a:t>perpendiculaires à (BC).</a:t>
            </a:r>
          </a:p>
          <a:p>
            <a:pPr>
              <a:buNone/>
            </a:pPr>
            <a:endParaRPr lang="fr-FR" sz="27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5022856" y="2073275"/>
            <a:ext cx="3750516" cy="3395663"/>
          </a:xfrm>
        </p:spPr>
        <p:txBody>
          <a:bodyPr/>
          <a:lstStyle/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sz="2700" dirty="0"/>
          </a:p>
          <a:p>
            <a:pPr algn="ctr">
              <a:buNone/>
            </a:pPr>
            <a:r>
              <a:rPr lang="fr-FR" sz="2700" b="1" dirty="0">
                <a:solidFill>
                  <a:srgbClr val="248C35"/>
                </a:solidFill>
              </a:rPr>
              <a:t>Quelle est la médiatrice de [BC] ?</a:t>
            </a:r>
          </a:p>
          <a:p>
            <a:pPr>
              <a:buNone/>
            </a:pPr>
            <a:endParaRPr lang="fr-FR" dirty="0">
              <a:solidFill>
                <a:srgbClr val="248C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4495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ensées 8"/>
          <p:cNvSpPr/>
          <p:nvPr/>
        </p:nvSpPr>
        <p:spPr>
          <a:xfrm>
            <a:off x="4631632" y="2236857"/>
            <a:ext cx="4086869" cy="2571768"/>
          </a:xfrm>
          <a:prstGeom prst="cloudCallout">
            <a:avLst>
              <a:gd name="adj1" fmla="val -66392"/>
              <a:gd name="adj2" fmla="val 49349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N°4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4409336" y="1848218"/>
            <a:ext cx="4208462" cy="3395663"/>
          </a:xfrm>
        </p:spPr>
        <p:txBody>
          <a:bodyPr/>
          <a:lstStyle/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sz="2700" dirty="0"/>
          </a:p>
          <a:p>
            <a:pPr algn="ctr">
              <a:buNone/>
            </a:pPr>
            <a:r>
              <a:rPr lang="fr-FR" sz="2700" b="1" dirty="0">
                <a:solidFill>
                  <a:srgbClr val="248C35"/>
                </a:solidFill>
              </a:rPr>
              <a:t>Quelles sont les coordonnées du point D ?</a:t>
            </a:r>
          </a:p>
          <a:p>
            <a:pPr>
              <a:buNone/>
            </a:pP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1" name="Espace réservé du contenu 4"/>
              <p:cNvSpPr txBox="1">
                <a:spLocks/>
              </p:cNvSpPr>
              <p:nvPr/>
            </p:nvSpPr>
            <p:spPr>
              <a:xfrm>
                <a:off x="631371" y="1874838"/>
                <a:ext cx="6043613" cy="357663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fr-FR" sz="2400" dirty="0" smtClean="0"/>
                  <a:t>ABCD est un losange de centre O.</a:t>
                </a:r>
              </a:p>
              <a:p>
                <a:pPr>
                  <a:buFont typeface="Arial" panose="020B0604020202020204" pitchFamily="34" charset="0"/>
                  <a:buNone/>
                </a:pPr>
                <a:r>
                  <a:rPr lang="fr-FR" sz="2400" dirty="0"/>
                  <a:t>On se place dans le repère :</a:t>
                </a:r>
              </a:p>
              <a:p>
                <a:pPr>
                  <a:buFont typeface="Arial" panose="020B0604020202020204" pitchFamily="34" charset="0"/>
                  <a:buNone/>
                </a:pPr>
                <a:r>
                  <a:rPr lang="fr-FR" sz="2400" dirty="0"/>
                  <a:t> </a:t>
                </a:r>
                <a:r>
                  <a:rPr lang="fr-FR" sz="2400" dirty="0" smtClean="0"/>
                  <a:t>          (</a:t>
                </a:r>
                <a:r>
                  <a:rPr lang="fr-FR" sz="2400" dirty="0" smtClean="0">
                    <a:latin typeface="Cambria" panose="02040503050406030204" pitchFamily="18" charset="0"/>
                  </a:rPr>
                  <a:t>A </a:t>
                </a:r>
                <a:r>
                  <a:rPr lang="fr-FR" sz="2400" dirty="0" smtClean="0"/>
                  <a:t>;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400" i="1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400">
                            <a:latin typeface="Cambria Math" panose="02040503050406030204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sz="2400" dirty="0" smtClean="0"/>
                  <a:t> 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400" i="1" dirty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400" dirty="0">
                            <a:latin typeface="Cambria Math" panose="02040503050406030204" pitchFamily="18" charset="0"/>
                          </a:rPr>
                          <m:t>AD</m:t>
                        </m:r>
                      </m:e>
                    </m:acc>
                  </m:oMath>
                </a14:m>
                <a:r>
                  <a:rPr lang="fr-FR" sz="2400" dirty="0"/>
                  <a:t>)</a:t>
                </a:r>
              </a:p>
              <a:p>
                <a:pPr>
                  <a:buFont typeface="Arial" panose="020B0604020202020204" pitchFamily="34" charset="0"/>
                  <a:buNone/>
                </a:pPr>
                <a:endParaRPr lang="fr-FR" sz="2700" dirty="0"/>
              </a:p>
              <a:p>
                <a:pPr>
                  <a:buFont typeface="Arial" panose="020B0604020202020204" pitchFamily="34" charset="0"/>
                  <a:buNone/>
                </a:pPr>
                <a:endParaRPr lang="fr-FR" dirty="0"/>
              </a:p>
            </p:txBody>
          </p:sp>
        </mc:Choice>
        <mc:Fallback>
          <p:sp>
            <p:nvSpPr>
              <p:cNvPr id="11" name="Espace réservé du contenu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371" y="1874838"/>
                <a:ext cx="6043613" cy="3576637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1615" t="-23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age 12"/>
          <p:cNvPicPr/>
          <p:nvPr/>
        </p:nvPicPr>
        <p:blipFill>
          <a:blip r:embed="rId3" cstate="print"/>
          <a:srcRect l="35041" t="37529" r="36199" b="37071"/>
          <a:stretch>
            <a:fillRect/>
          </a:stretch>
        </p:blipFill>
        <p:spPr bwMode="auto">
          <a:xfrm>
            <a:off x="261258" y="3868055"/>
            <a:ext cx="3831180" cy="254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5902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/>
          <p:nvPr/>
        </p:nvPicPr>
        <p:blipFill>
          <a:blip r:embed="rId2" cstate="print"/>
          <a:srcRect l="35041" t="37529" r="36199" b="37071"/>
          <a:stretch>
            <a:fillRect/>
          </a:stretch>
        </p:blipFill>
        <p:spPr bwMode="auto">
          <a:xfrm>
            <a:off x="261258" y="3868055"/>
            <a:ext cx="3831180" cy="254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ensées 8"/>
          <p:cNvSpPr/>
          <p:nvPr/>
        </p:nvSpPr>
        <p:spPr>
          <a:xfrm>
            <a:off x="4631632" y="2236857"/>
            <a:ext cx="4086869" cy="2571768"/>
          </a:xfrm>
          <a:prstGeom prst="cloudCallout">
            <a:avLst>
              <a:gd name="adj1" fmla="val -66392"/>
              <a:gd name="adj2" fmla="val 49349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N°5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631371" y="1874838"/>
                <a:ext cx="6043613" cy="3576637"/>
              </a:xfrm>
            </p:spPr>
            <p:txBody>
              <a:bodyPr/>
              <a:lstStyle/>
              <a:p>
                <a:pPr>
                  <a:buNone/>
                </a:pPr>
                <a:r>
                  <a:rPr lang="fr-FR" sz="2400" dirty="0" smtClean="0"/>
                  <a:t>ABCD est un losange de centre O.</a:t>
                </a:r>
              </a:p>
              <a:p>
                <a:pPr>
                  <a:buNone/>
                </a:pPr>
                <a:r>
                  <a:rPr lang="fr-FR" sz="2400" dirty="0"/>
                  <a:t>On se place dans le repère :</a:t>
                </a:r>
              </a:p>
              <a:p>
                <a:pPr>
                  <a:buNone/>
                </a:pPr>
                <a:r>
                  <a:rPr lang="fr-FR" sz="2400" dirty="0"/>
                  <a:t> </a:t>
                </a:r>
                <a:r>
                  <a:rPr lang="fr-FR" sz="2400" dirty="0" smtClean="0"/>
                  <a:t>          (</a:t>
                </a:r>
                <a:r>
                  <a:rPr lang="fr-FR" sz="2400" dirty="0" smtClean="0">
                    <a:latin typeface="Cambria" panose="02040503050406030204" pitchFamily="18" charset="0"/>
                  </a:rPr>
                  <a:t>A </a:t>
                </a:r>
                <a:r>
                  <a:rPr lang="fr-FR" sz="2400" dirty="0" smtClean="0"/>
                  <a:t>;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400" i="1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400" i="0">
                            <a:latin typeface="Cambria Math" panose="02040503050406030204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sz="2400" dirty="0" smtClean="0"/>
                  <a:t> 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400" i="1" dirty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400" i="0" dirty="0">
                            <a:latin typeface="Cambria Math" panose="02040503050406030204" pitchFamily="18" charset="0"/>
                          </a:rPr>
                          <m:t>AD</m:t>
                        </m:r>
                      </m:e>
                    </m:acc>
                  </m:oMath>
                </a14:m>
                <a:r>
                  <a:rPr lang="fr-FR" sz="2400" dirty="0"/>
                  <a:t>)</a:t>
                </a:r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631371" y="1874838"/>
                <a:ext cx="6043613" cy="3576637"/>
              </a:xfrm>
              <a:blipFill rotWithShape="0">
                <a:blip r:embed="rId3" cstate="print"/>
                <a:stretch>
                  <a:fillRect l="-1615" t="-23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4409336" y="1848218"/>
            <a:ext cx="4208462" cy="3395663"/>
          </a:xfrm>
        </p:spPr>
        <p:txBody>
          <a:bodyPr/>
          <a:lstStyle/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sz="2700" dirty="0"/>
          </a:p>
          <a:p>
            <a:pPr algn="ctr">
              <a:buNone/>
            </a:pPr>
            <a:r>
              <a:rPr lang="fr-FR" sz="2700" b="1" dirty="0">
                <a:solidFill>
                  <a:srgbClr val="248C35"/>
                </a:solidFill>
              </a:rPr>
              <a:t>Quelles sont les coordonnées du point C ?</a:t>
            </a:r>
          </a:p>
          <a:p>
            <a:pPr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650340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/>
          <p:nvPr/>
        </p:nvPicPr>
        <p:blipFill>
          <a:blip r:embed="rId2" cstate="print"/>
          <a:srcRect l="35041" t="37529" r="36199" b="37071"/>
          <a:stretch>
            <a:fillRect/>
          </a:stretch>
        </p:blipFill>
        <p:spPr bwMode="auto">
          <a:xfrm>
            <a:off x="261258" y="3868055"/>
            <a:ext cx="3831180" cy="254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ensées 8"/>
          <p:cNvSpPr/>
          <p:nvPr/>
        </p:nvSpPr>
        <p:spPr>
          <a:xfrm>
            <a:off x="4631632" y="2236857"/>
            <a:ext cx="4086869" cy="2571768"/>
          </a:xfrm>
          <a:prstGeom prst="cloudCallout">
            <a:avLst>
              <a:gd name="adj1" fmla="val -66392"/>
              <a:gd name="adj2" fmla="val 49349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N°6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Espace réservé du contenu 4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631371" y="1874838"/>
                <a:ext cx="6043613" cy="3576637"/>
              </a:xfrm>
            </p:spPr>
            <p:txBody>
              <a:bodyPr/>
              <a:lstStyle/>
              <a:p>
                <a:pPr>
                  <a:buNone/>
                </a:pPr>
                <a:r>
                  <a:rPr lang="fr-FR" sz="2400" dirty="0" smtClean="0"/>
                  <a:t>ABCD est un losange de centre O.</a:t>
                </a:r>
              </a:p>
              <a:p>
                <a:pPr>
                  <a:buNone/>
                </a:pPr>
                <a:r>
                  <a:rPr lang="fr-FR" sz="2400" dirty="0"/>
                  <a:t>On se place dans le repère :</a:t>
                </a:r>
              </a:p>
              <a:p>
                <a:pPr>
                  <a:buNone/>
                </a:pPr>
                <a:r>
                  <a:rPr lang="fr-FR" sz="2400" dirty="0"/>
                  <a:t> </a:t>
                </a:r>
                <a:r>
                  <a:rPr lang="fr-FR" sz="2400" dirty="0" smtClean="0"/>
                  <a:t>          (</a:t>
                </a:r>
                <a:r>
                  <a:rPr lang="fr-FR" sz="2400" dirty="0" smtClean="0">
                    <a:latin typeface="Cambria" panose="02040503050406030204" pitchFamily="18" charset="0"/>
                  </a:rPr>
                  <a:t>A </a:t>
                </a:r>
                <a:r>
                  <a:rPr lang="fr-FR" sz="2400" dirty="0" smtClean="0"/>
                  <a:t>;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400" i="1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400" i="0">
                            <a:latin typeface="Cambria Math" panose="02040503050406030204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sz="2400" dirty="0" smtClean="0"/>
                  <a:t> 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400" i="1" dirty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400" i="0" dirty="0">
                            <a:latin typeface="Cambria Math" panose="02040503050406030204" pitchFamily="18" charset="0"/>
                          </a:rPr>
                          <m:t>AD</m:t>
                        </m:r>
                      </m:e>
                    </m:acc>
                  </m:oMath>
                </a14:m>
                <a:r>
                  <a:rPr lang="fr-FR" sz="2400" dirty="0"/>
                  <a:t>)</a:t>
                </a:r>
              </a:p>
              <a:p>
                <a:pPr>
                  <a:buNone/>
                </a:pPr>
                <a:endParaRPr lang="fr-FR" sz="2700" dirty="0"/>
              </a:p>
              <a:p>
                <a:pPr>
                  <a:buNone/>
                </a:pPr>
                <a:endParaRPr lang="fr-FR" dirty="0"/>
              </a:p>
            </p:txBody>
          </p:sp>
        </mc:Choice>
        <mc:Fallback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631371" y="1874838"/>
                <a:ext cx="6043613" cy="3576637"/>
              </a:xfrm>
              <a:blipFill rotWithShape="0">
                <a:blip r:embed="rId3" cstate="print"/>
                <a:stretch>
                  <a:fillRect l="-1615" t="-23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4409336" y="1848218"/>
            <a:ext cx="4208462" cy="3395663"/>
          </a:xfrm>
        </p:spPr>
        <p:txBody>
          <a:bodyPr/>
          <a:lstStyle/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sz="2700" dirty="0"/>
          </a:p>
          <a:p>
            <a:pPr algn="ctr">
              <a:buNone/>
            </a:pPr>
            <a:r>
              <a:rPr lang="fr-FR" sz="2700" b="1" dirty="0">
                <a:solidFill>
                  <a:srgbClr val="248C35"/>
                </a:solidFill>
              </a:rPr>
              <a:t>Quelles sont les coordonnées du point O ?</a:t>
            </a:r>
          </a:p>
          <a:p>
            <a:pPr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377583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/>
          <a:srcRect l="5874" t="10993" r="8301" b="7296"/>
          <a:stretch/>
        </p:blipFill>
        <p:spPr>
          <a:xfrm>
            <a:off x="217715" y="3948508"/>
            <a:ext cx="4354285" cy="2231402"/>
          </a:xfrm>
          <a:prstGeom prst="rect">
            <a:avLst/>
          </a:prstGeom>
        </p:spPr>
      </p:pic>
      <p:sp>
        <p:nvSpPr>
          <p:cNvPr id="9" name="Pensées 8"/>
          <p:cNvSpPr/>
          <p:nvPr/>
        </p:nvSpPr>
        <p:spPr>
          <a:xfrm>
            <a:off x="4588078" y="2532714"/>
            <a:ext cx="4440233" cy="2571768"/>
          </a:xfrm>
          <a:prstGeom prst="cloudCallout">
            <a:avLst>
              <a:gd name="adj1" fmla="val -57893"/>
              <a:gd name="adj2" fmla="val 59225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N°7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4294967295"/>
          </p:nvPr>
        </p:nvSpPr>
        <p:spPr>
          <a:xfrm>
            <a:off x="362850" y="1628097"/>
            <a:ext cx="8221663" cy="35766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/>
              <a:t>ABCD est un parallélogramme de centre O.</a:t>
            </a:r>
          </a:p>
          <a:p>
            <a:pPr>
              <a:buNone/>
            </a:pPr>
            <a:r>
              <a:rPr lang="fr-FR" sz="2400" dirty="0"/>
              <a:t>I et E sont les milieux respectifs de [AB] et [AD].</a:t>
            </a:r>
          </a:p>
          <a:p>
            <a:pPr>
              <a:buNone/>
            </a:pPr>
            <a:r>
              <a:rPr lang="fr-FR" sz="2400" dirty="0"/>
              <a:t>(AO) et (BE) se coupent en L.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4913772" y="2183268"/>
            <a:ext cx="3903662" cy="3394075"/>
          </a:xfrm>
        </p:spPr>
        <p:txBody>
          <a:bodyPr/>
          <a:lstStyle/>
          <a:p>
            <a:pPr>
              <a:buNone/>
            </a:pPr>
            <a:r>
              <a:rPr lang="fr-FR" sz="2700" dirty="0"/>
              <a:t>  </a:t>
            </a:r>
          </a:p>
          <a:p>
            <a:pPr>
              <a:buNone/>
            </a:pPr>
            <a:endParaRPr lang="fr-FR" sz="2700" u="sng" dirty="0"/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Que représente le point L </a:t>
            </a:r>
          </a:p>
          <a:p>
            <a:pPr>
              <a:buNone/>
            </a:pPr>
            <a:r>
              <a:rPr lang="fr-FR" sz="2700" b="1" dirty="0">
                <a:solidFill>
                  <a:srgbClr val="248C35"/>
                </a:solidFill>
              </a:rPr>
              <a:t>pour le triangle ADB ? </a:t>
            </a:r>
            <a:endParaRPr lang="fr-FR" dirty="0">
              <a:solidFill>
                <a:srgbClr val="248C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8163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/>
          <a:srcRect l="5874" t="10993" r="8301" b="7296"/>
          <a:stretch/>
        </p:blipFill>
        <p:spPr>
          <a:xfrm>
            <a:off x="217715" y="3948508"/>
            <a:ext cx="4354285" cy="2231402"/>
          </a:xfrm>
          <a:prstGeom prst="rect">
            <a:avLst/>
          </a:prstGeom>
        </p:spPr>
      </p:pic>
      <p:sp>
        <p:nvSpPr>
          <p:cNvPr id="9" name="Pensées 8"/>
          <p:cNvSpPr/>
          <p:nvPr/>
        </p:nvSpPr>
        <p:spPr>
          <a:xfrm>
            <a:off x="4588078" y="2532714"/>
            <a:ext cx="4440233" cy="2571768"/>
          </a:xfrm>
          <a:prstGeom prst="cloudCallout">
            <a:avLst>
              <a:gd name="adj1" fmla="val -57893"/>
              <a:gd name="adj2" fmla="val 59225"/>
            </a:avLst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fr-FR" b="1" u="sng" dirty="0"/>
              <a:t>QUESTION N°8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4294967295"/>
          </p:nvPr>
        </p:nvSpPr>
        <p:spPr>
          <a:xfrm>
            <a:off x="362850" y="1628097"/>
            <a:ext cx="8221663" cy="35766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/>
              <a:t>ABCD est un parallélogramme de centre O.</a:t>
            </a:r>
          </a:p>
          <a:p>
            <a:pPr>
              <a:buNone/>
            </a:pPr>
            <a:r>
              <a:rPr lang="fr-FR" sz="2400" dirty="0"/>
              <a:t>I et E sont les milieux respectifs de [AB] et [AD].</a:t>
            </a:r>
          </a:p>
          <a:p>
            <a:pPr>
              <a:buNone/>
            </a:pPr>
            <a:r>
              <a:rPr lang="fr-FR" sz="2400" dirty="0"/>
              <a:t>(AO) et (BE) se coupent en L.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4294967295"/>
          </p:nvPr>
        </p:nvSpPr>
        <p:spPr>
          <a:xfrm>
            <a:off x="4739603" y="2183268"/>
            <a:ext cx="3903662" cy="3394075"/>
          </a:xfrm>
        </p:spPr>
        <p:txBody>
          <a:bodyPr/>
          <a:lstStyle/>
          <a:p>
            <a:pPr>
              <a:buNone/>
            </a:pPr>
            <a:endParaRPr lang="fr-FR" sz="2700" dirty="0"/>
          </a:p>
          <a:p>
            <a:pPr>
              <a:buNone/>
            </a:pPr>
            <a:endParaRPr lang="fr-FR" sz="2700" b="1" dirty="0">
              <a:solidFill>
                <a:srgbClr val="248C35"/>
              </a:solidFill>
            </a:endParaRPr>
          </a:p>
          <a:p>
            <a:pPr algn="ctr">
              <a:buNone/>
            </a:pPr>
            <a:r>
              <a:rPr lang="fr-FR" sz="2700" b="1" dirty="0">
                <a:solidFill>
                  <a:srgbClr val="248C35"/>
                </a:solidFill>
              </a:rPr>
              <a:t>Que peut-on dire des         points D, I et L ?</a:t>
            </a:r>
            <a:endParaRPr lang="fr-FR" sz="2400" dirty="0">
              <a:solidFill>
                <a:srgbClr val="248C35"/>
              </a:solidFill>
            </a:endParaRPr>
          </a:p>
          <a:p>
            <a:pPr>
              <a:buNone/>
            </a:pPr>
            <a:endParaRPr lang="fr-FR" sz="2700" u="sng" dirty="0"/>
          </a:p>
        </p:txBody>
      </p:sp>
    </p:spTree>
    <p:extLst>
      <p:ext uri="{BB962C8B-B14F-4D97-AF65-F5344CB8AC3E}">
        <p14:creationId xmlns:p14="http://schemas.microsoft.com/office/powerpoint/2010/main" xmlns="" val="3545418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338</TotalTime>
  <Words>569</Words>
  <Application>Microsoft Office PowerPoint</Application>
  <PresentationFormat>Affichage à l'écran (4:3)</PresentationFormat>
  <Paragraphs>146</Paragraphs>
  <Slides>23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Thème Office</vt:lpstr>
      <vt:lpstr>Diapositive 1</vt:lpstr>
      <vt:lpstr>QUESTION N°1</vt:lpstr>
      <vt:lpstr>QUESTION N°2</vt:lpstr>
      <vt:lpstr>QUESTION N°3</vt:lpstr>
      <vt:lpstr>QUESTION N°4</vt:lpstr>
      <vt:lpstr>QUESTION N°5</vt:lpstr>
      <vt:lpstr>QUESTION N°6</vt:lpstr>
      <vt:lpstr>QUESTION N°7</vt:lpstr>
      <vt:lpstr>QUESTION N°8</vt:lpstr>
      <vt:lpstr>QUESTION N°9</vt:lpstr>
      <vt:lpstr>QUESTION N°10</vt:lpstr>
      <vt:lpstr>Correction</vt:lpstr>
      <vt:lpstr>QUESTION N°1</vt:lpstr>
      <vt:lpstr>QUESTION N°2</vt:lpstr>
      <vt:lpstr>QUESTION N°3</vt:lpstr>
      <vt:lpstr>QUESTION N°4</vt:lpstr>
      <vt:lpstr>QUESTION N°5</vt:lpstr>
      <vt:lpstr>QUESTION N°6</vt:lpstr>
      <vt:lpstr>QUESTION N°7</vt:lpstr>
      <vt:lpstr>QUESTION N°8</vt:lpstr>
      <vt:lpstr>QUESTION N°9</vt:lpstr>
      <vt:lpstr>QUESTION N°10</vt:lpstr>
      <vt:lpstr>FIN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Isabelle</dc:creator>
  <cp:lastModifiedBy>PC-MS</cp:lastModifiedBy>
  <cp:revision>61</cp:revision>
  <dcterms:created xsi:type="dcterms:W3CDTF">2015-11-08T10:17:29Z</dcterms:created>
  <dcterms:modified xsi:type="dcterms:W3CDTF">2016-06-29T08:31:18Z</dcterms:modified>
</cp:coreProperties>
</file>