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266" r:id="rId3"/>
    <p:sldId id="267" r:id="rId4"/>
    <p:sldId id="276" r:id="rId5"/>
    <p:sldId id="277" r:id="rId6"/>
    <p:sldId id="279" r:id="rId7"/>
    <p:sldId id="280" r:id="rId8"/>
    <p:sldId id="320" r:id="rId9"/>
    <p:sldId id="287" r:id="rId10"/>
    <p:sldId id="285" r:id="rId11"/>
    <p:sldId id="288" r:id="rId12"/>
    <p:sldId id="286" r:id="rId13"/>
    <p:sldId id="289" r:id="rId14"/>
    <p:sldId id="290" r:id="rId15"/>
    <p:sldId id="310" r:id="rId16"/>
    <p:sldId id="300" r:id="rId17"/>
    <p:sldId id="291" r:id="rId18"/>
    <p:sldId id="311" r:id="rId19"/>
    <p:sldId id="301" r:id="rId20"/>
    <p:sldId id="326" r:id="rId21"/>
    <p:sldId id="327" r:id="rId22"/>
    <p:sldId id="324" r:id="rId23"/>
    <p:sldId id="294" r:id="rId24"/>
    <p:sldId id="313" r:id="rId25"/>
    <p:sldId id="304" r:id="rId26"/>
    <p:sldId id="329" r:id="rId27"/>
    <p:sldId id="332" r:id="rId28"/>
    <p:sldId id="331" r:id="rId29"/>
    <p:sldId id="295" r:id="rId30"/>
    <p:sldId id="315" r:id="rId31"/>
    <p:sldId id="305" r:id="rId32"/>
    <p:sldId id="296" r:id="rId33"/>
    <p:sldId id="316" r:id="rId34"/>
    <p:sldId id="306" r:id="rId35"/>
    <p:sldId id="317" r:id="rId36"/>
    <p:sldId id="297" r:id="rId37"/>
    <p:sldId id="307" r:id="rId38"/>
    <p:sldId id="298" r:id="rId39"/>
    <p:sldId id="318" r:id="rId40"/>
    <p:sldId id="308" r:id="rId41"/>
    <p:sldId id="299" r:id="rId42"/>
    <p:sldId id="319" r:id="rId43"/>
    <p:sldId id="309" r:id="rId4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70C82-446B-4128-BFA9-9C88A85C4660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2E0A8-0EA4-453E-A78D-320DEE6C0B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2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297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7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65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52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40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91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1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342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01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29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77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04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352928" cy="1974081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TABLEAUX DE VARIATIONS</a:t>
            </a:r>
            <a:br>
              <a:rPr lang="fr-FR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2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014313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09" y="1052736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23452" y="3717032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</a:t>
                </a: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]−</m:t>
                    </m:r>
                    <m:r>
                      <a:rPr lang="fr-FR" sz="2800" b="1" i="1" smtClean="0">
                        <a:latin typeface="Cambria Math"/>
                      </a:rPr>
                      <m:t>𝟓</m:t>
                    </m:r>
                    <m:r>
                      <a:rPr lang="fr-FR" sz="2800" b="1" i="1" smtClean="0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de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&lt;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52" y="3717032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6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6" y="908720"/>
            <a:ext cx="7573432" cy="2391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133897" y="357301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</a:t>
                </a: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]−</m:t>
                    </m:r>
                    <m:r>
                      <a:rPr lang="fr-FR" sz="2800" b="1" i="1">
                        <a:latin typeface="Cambria Math"/>
                      </a:rPr>
                      <m:t>𝟓</m:t>
                    </m:r>
                    <m:r>
                      <a:rPr lang="fr-FR" sz="2800" b="1" i="1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897" y="3573016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7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77" y="980728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12920" y="3573016"/>
                <a:ext cx="73448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Quel est le minimum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[−</m:t>
                    </m:r>
                    <m:r>
                      <a:rPr lang="fr-FR" sz="2800" b="1" i="1" smtClean="0">
                        <a:latin typeface="Cambria Math"/>
                      </a:rPr>
                      <m:t>𝟑</m:t>
                    </m:r>
                    <m:r>
                      <a:rPr lang="fr-FR" sz="2800" b="1" i="1" smtClean="0">
                        <a:latin typeface="Cambria Math"/>
                      </a:rPr>
                      <m:t>;+∞[?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920" y="3573016"/>
                <a:ext cx="7344816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9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>
            <a:spLocks noGrp="1"/>
          </p:cNvSpPr>
          <p:nvPr>
            <p:ph type="ctrTitle"/>
          </p:nvPr>
        </p:nvSpPr>
        <p:spPr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99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15494" y="321297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</a:t>
                </a: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 smtClean="0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494" y="3212976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38" y="764704"/>
            <a:ext cx="7563906" cy="252028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75495" y="5589240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15494" y="321297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 smtClean="0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494" y="3212976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495" t="-6369" r="-3073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38" y="764704"/>
            <a:ext cx="7563906" cy="252028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75495" y="5589240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6084169" y="1412777"/>
            <a:ext cx="432048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744718" y="1385157"/>
            <a:ext cx="358379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7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15494" y="321297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 smtClean="0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494" y="3212976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495" t="-6369" r="-3073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38" y="764704"/>
            <a:ext cx="7563906" cy="25202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ous-titre 2"/>
              <p:cNvSpPr txBox="1">
                <a:spLocks/>
              </p:cNvSpPr>
              <p:nvPr/>
            </p:nvSpPr>
            <p:spPr>
              <a:xfrm>
                <a:off x="187411" y="4293096"/>
                <a:ext cx="8640960" cy="108012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dans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cette inéquation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[−2;+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∞[.</m:t>
                    </m:r>
                  </m:oMath>
                </a14:m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11" y="4293096"/>
                <a:ext cx="8640960" cy="1080120"/>
              </a:xfrm>
              <a:prstGeom prst="rect">
                <a:avLst/>
              </a:prstGeom>
              <a:blipFill rotWithShape="1">
                <a:blip r:embed="rId4"/>
                <a:stretch>
                  <a:fillRect l="-635" t="-5650" r="-1905" b="-33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375495" y="5589240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6084169" y="1412777"/>
            <a:ext cx="432048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744718" y="1385157"/>
            <a:ext cx="358379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2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37032" y="3058451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nombre de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l’équation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=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032" y="3058451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97" y="490955"/>
            <a:ext cx="7563906" cy="261021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09669" y="5369367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7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37032" y="3058451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nombre de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l’équation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=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032" y="3058451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87" y="490955"/>
            <a:ext cx="7563906" cy="261021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09669" y="5369367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860032" y="2368628"/>
            <a:ext cx="228374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09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37032" y="3058451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nombre de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l’équation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=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032" y="3058451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97" y="490955"/>
            <a:ext cx="7563906" cy="2610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ous-titre 2"/>
              <p:cNvSpPr txBox="1">
                <a:spLocks/>
              </p:cNvSpPr>
              <p:nvPr/>
            </p:nvSpPr>
            <p:spPr>
              <a:xfrm>
                <a:off x="107504" y="4008972"/>
                <a:ext cx="8928992" cy="113412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Pour tout</a:t>
                </a:r>
                <a:r>
                  <a:rPr lang="fr-FR" sz="28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 </a:t>
                </a:r>
                <a14:m>
                  <m:oMath xmlns:m="http://schemas.openxmlformats.org/officeDocument/2006/math"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)≥1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l’équation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n’a pas de solutions dans </a:t>
                </a:r>
                <a14:m>
                  <m:oMath xmlns:m="http://schemas.openxmlformats.org/officeDocument/2006/math"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008972"/>
                <a:ext cx="8928992" cy="1134125"/>
              </a:xfrm>
              <a:prstGeom prst="rect">
                <a:avLst/>
              </a:prstGeom>
              <a:blipFill rotWithShape="1">
                <a:blip r:embed="rId4"/>
                <a:stretch>
                  <a:fillRect t="-5376" b="-59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309669" y="5369367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860032" y="2368628"/>
            <a:ext cx="228374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41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 txBox="1">
                <a:spLocks/>
              </p:cNvSpPr>
              <p:nvPr/>
            </p:nvSpPr>
            <p:spPr>
              <a:xfrm>
                <a:off x="323528" y="2204864"/>
                <a:ext cx="8496944" cy="194421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fonction et C sa courbe représentative dans un repère orthogonal du plan.</a:t>
                </a:r>
              </a:p>
              <a:p>
                <a:pPr marL="0" indent="0" algn="ctr">
                  <a:buNone/>
                </a:pP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l’aide du tableau de variations de</a:t>
                </a:r>
                <a:r>
                  <a:rPr lang="fr-FR" sz="2800" b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, répondre à la question posée.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204864"/>
                <a:ext cx="8496944" cy="1944216"/>
              </a:xfrm>
              <a:prstGeom prst="rect">
                <a:avLst/>
              </a:prstGeom>
              <a:blipFill rotWithShape="1">
                <a:blip r:embed="rId2"/>
                <a:stretch>
                  <a:fillRect t="-3135" r="-1650" b="-56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45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95417" y="307926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17" y="3079266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" y="614698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25103" y="530120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3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1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95417" y="307926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17" y="3079266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" y="614698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25103" y="530120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3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919238" y="2499115"/>
            <a:ext cx="228374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53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95417" y="3079266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17" y="3079266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" y="614698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25103" y="530120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3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919238" y="2499115"/>
            <a:ext cx="228374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ous-titre 2"/>
              <p:cNvSpPr txBox="1">
                <a:spLocks/>
              </p:cNvSpPr>
              <p:nvPr/>
            </p:nvSpPr>
            <p:spPr>
              <a:xfrm>
                <a:off x="220186" y="4221088"/>
                <a:ext cx="8928992" cy="100811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Pour tout</a:t>
                </a:r>
                <a:r>
                  <a:rPr lang="fr-FR" sz="28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 </a:t>
                </a:r>
                <a14:m>
                  <m:oMath xmlns:m="http://schemas.openxmlformats.org/officeDocument/2006/math"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)≥1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donc l’ensemble des solutions de  l’inéquation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est </a:t>
                </a:r>
                <a14:m>
                  <m:oMath xmlns:m="http://schemas.openxmlformats.org/officeDocument/2006/math"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186" y="4221088"/>
                <a:ext cx="8928992" cy="1008112"/>
              </a:xfrm>
              <a:prstGeom prst="rect">
                <a:avLst/>
              </a:prstGeom>
              <a:blipFill rotWithShape="1">
                <a:blip r:embed="rId4"/>
                <a:stretch>
                  <a:fillRect t="-6024" b="-102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3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50655" y="306896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39" y="548680"/>
            <a:ext cx="7563906" cy="261021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47139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12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50655" y="306896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39" y="548680"/>
            <a:ext cx="7563906" cy="261021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47139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048447" y="692695"/>
            <a:ext cx="651345" cy="116109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11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50655" y="306896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39" y="548680"/>
            <a:ext cx="7563906" cy="2610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ous-titre 2"/>
              <p:cNvSpPr txBox="1">
                <a:spLocks/>
              </p:cNvSpPr>
              <p:nvPr/>
            </p:nvSpPr>
            <p:spPr>
              <a:xfrm>
                <a:off x="676431" y="3789040"/>
                <a:ext cx="7605514" cy="136815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func>
                      <m:func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fr-FR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FR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fr-FR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  <m:box>
                              <m:boxPr>
                                <m:ctrlPr>
                                  <a:rPr lang="fr-FR" sz="2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boxPr>
                              <m:e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sz="28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groupChrPr>
                                  <m:e/>
                                </m:groupChr>
                              </m:e>
                            </m:box>
                            <m:r>
                              <a:rPr lang="fr-FR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fr-FR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∞</m:t>
                            </m:r>
                          </m:lim>
                        </m:limLow>
                      </m:fName>
                      <m:e>
                        <m:r>
                          <a:rPr lang="fr-FR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fr-FR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fr-FR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7 </m:t>
                        </m:r>
                      </m:e>
                    </m:func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la droite d’équation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=7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est asymptote horizontale à C en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∞.</m:t>
                    </m:r>
                  </m:oMath>
                </a14:m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31" y="3789040"/>
                <a:ext cx="7605514" cy="1368152"/>
              </a:xfrm>
              <a:prstGeom prst="rect">
                <a:avLst/>
              </a:prstGeom>
              <a:blipFill rotWithShape="1">
                <a:blip r:embed="rId3"/>
                <a:stretch>
                  <a:fillRect t="-4911" b="-26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347139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048447" y="692695"/>
            <a:ext cx="651345" cy="116109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44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55576" y="3050957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l’abscisse du point  d’intersection  de  C et de  l’axe des abscisses.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573432" cy="23911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14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55576" y="3050957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l’abscisse du point  d’intersection  de  C et de  l’axe des abscisses.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573432" cy="23911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635896" y="2204864"/>
            <a:ext cx="270030" cy="3090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967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55576" y="3050957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l’abscisse du point  d’intersection  de  C et de  l’axe des abscisses.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573432" cy="23911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635896" y="2204864"/>
            <a:ext cx="270030" cy="3090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ous-titre 2"/>
              <p:cNvSpPr txBox="1">
                <a:spLocks/>
              </p:cNvSpPr>
              <p:nvPr/>
            </p:nvSpPr>
            <p:spPr>
              <a:xfrm>
                <a:off x="293820" y="4194376"/>
                <a:ext cx="8496943" cy="684076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 coupe l’axe des abscisses au point d’abscisse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−3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20" y="4194376"/>
                <a:ext cx="8496943" cy="684076"/>
              </a:xfrm>
              <a:prstGeom prst="rect">
                <a:avLst/>
              </a:prstGeom>
              <a:blipFill rotWithShape="1">
                <a:blip r:embed="rId3"/>
                <a:stretch>
                  <a:fillRect l="-1291" t="-8929" r="-1291" b="-8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89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9512" y="285293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de chacune des  asymptotes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573432" cy="239110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439429" y="56612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8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11560" y="3501008"/>
                <a:ext cx="777686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 smtClean="0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501008"/>
                <a:ext cx="7776864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019"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9512" y="285293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de chacune des  asymptotes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573432" cy="239110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439429" y="56612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380312" y="476672"/>
            <a:ext cx="720080" cy="22322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1907704" y="476672"/>
            <a:ext cx="792088" cy="23191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88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9512" y="285293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de chacune des  asymptotes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573432" cy="2391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ous-titre 2"/>
              <p:cNvSpPr txBox="1">
                <a:spLocks/>
              </p:cNvSpPr>
              <p:nvPr/>
            </p:nvSpPr>
            <p:spPr>
              <a:xfrm>
                <a:off x="0" y="3866088"/>
                <a:ext cx="9144000" cy="165618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func>
                      <m:funcPr>
                        <m:ctrlPr>
                          <a:rPr lang="fr-FR" sz="25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FR" sz="25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  <m:box>
                              <m:boxPr>
                                <m:ctrlP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boxPr>
                              <m:e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groupChrPr>
                                  <m:e/>
                                </m:groupChr>
                              </m:e>
                            </m:box>
                            <m:r>
                              <a:rPr lang="fr-FR" sz="2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−5</m:t>
                            </m:r>
                          </m:lim>
                        </m:limLow>
                      </m:fName>
                      <m:e>
                        <m:r>
                          <a:rPr lang="fr-FR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fr-FR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fr-FR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5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  <m:r>
                          <a:rPr lang="fr-FR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func>
                  </m:oMath>
                </a14:m>
                <a:r>
                  <a:rPr lang="fr-FR" sz="25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FR" sz="25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  <m:box>
                              <m:boxPr>
                                <m:ctrlP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boxPr>
                              <m:e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groupChrPr>
                                  <m:e/>
                                </m:groupChr>
                              </m:e>
                            </m:box>
                            <m:r>
                              <a:rPr lang="fr-FR" sz="2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fr-FR" sz="25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lim>
                        </m:limLow>
                      </m:fName>
                      <m:e>
                        <m:r>
                          <a:rPr lang="fr-FR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25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fr-FR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fr-FR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fr-FR" sz="25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func>
                    <m:r>
                      <a:rPr lang="fr-FR" sz="25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fr-FR" sz="25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25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la droite d’équation </a:t>
                </a:r>
                <a14:m>
                  <m:oMath xmlns:m="http://schemas.openxmlformats.org/officeDocument/2006/math">
                    <m:r>
                      <a:rPr lang="fr-FR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=−5</m:t>
                    </m:r>
                  </m:oMath>
                </a14:m>
                <a:r>
                  <a:rPr lang="fr-FR" sz="25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est asymptote verticale  à C et la droite d’équation </a:t>
                </a:r>
                <a14:m>
                  <m:oMath xmlns:m="http://schemas.openxmlformats.org/officeDocument/2006/math">
                    <m:r>
                      <a:rPr lang="fr-FR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fr-FR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fr-FR" sz="25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 asymptote horizontale à C en </a:t>
                </a: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fr-FR" sz="25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∞.</m:t>
                    </m:r>
                  </m:oMath>
                </a14:m>
                <a:endParaRPr lang="fr-FR" sz="25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66088"/>
                <a:ext cx="9144000" cy="1656184"/>
              </a:xfrm>
              <a:prstGeom prst="rect">
                <a:avLst/>
              </a:prstGeom>
              <a:blipFill rotWithShape="1">
                <a:blip r:embed="rId3"/>
                <a:stretch>
                  <a:fillRect l="-800" t="-2941" r="-1867" b="-33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439429" y="56612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907704" y="476672"/>
            <a:ext cx="792088" cy="23191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7380312" y="476672"/>
            <a:ext cx="720080" cy="22322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64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83" y="620688"/>
            <a:ext cx="7573432" cy="239110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751" y="321297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Donner une équation de la tangente horizontale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372200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83" y="620688"/>
            <a:ext cx="7573432" cy="239110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751" y="321297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Donner une équation de la tangente horizontale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372200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058000" y="1268760"/>
            <a:ext cx="306088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77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83" y="620688"/>
            <a:ext cx="7573432" cy="239110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751" y="321297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Donner une équation de la tangente horizontale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ous-titre 2"/>
              <p:cNvSpPr txBox="1">
                <a:spLocks/>
              </p:cNvSpPr>
              <p:nvPr/>
            </p:nvSpPr>
            <p:spPr>
              <a:xfrm>
                <a:off x="251519" y="3880212"/>
                <a:ext cx="8712969" cy="1420996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 admet une tangente horizontale au point d’abscisse 4 et une équation de cette tangente est </a:t>
                </a:r>
                <a14:m>
                  <m:oMath xmlns:m="http://schemas.openxmlformats.org/officeDocument/2006/math"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</a:rPr>
                      <m:t>=2.</m:t>
                    </m:r>
                  </m:oMath>
                </a14:m>
                <a:endParaRPr lang="fr-FR" sz="2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19" y="3880212"/>
                <a:ext cx="8712969" cy="1420996"/>
              </a:xfrm>
              <a:prstGeom prst="rect">
                <a:avLst/>
              </a:prstGeom>
              <a:blipFill rotWithShape="1">
                <a:blip r:embed="rId3"/>
                <a:stretch>
                  <a:fillRect t="-3863" r="-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372200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058000" y="1268760"/>
            <a:ext cx="306088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18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08" y="620688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004371" y="3136308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]−</m:t>
                    </m:r>
                    <m:r>
                      <a:rPr lang="fr-FR" sz="2800" b="1" i="1" smtClean="0">
                        <a:latin typeface="Cambria Math"/>
                      </a:rPr>
                      <m:t>𝟓</m:t>
                    </m:r>
                    <m:r>
                      <a:rPr lang="fr-FR" sz="2800" b="1" i="1" smtClean="0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&lt;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371" y="3136308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4" t="-6369" r="-2988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326922" y="5340117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08" y="620688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004371" y="3136308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]−</m:t>
                    </m:r>
                    <m:r>
                      <a:rPr lang="fr-FR" sz="2800" b="1" i="1" smtClean="0">
                        <a:latin typeface="Cambria Math"/>
                      </a:rPr>
                      <m:t>𝟓</m:t>
                    </m:r>
                    <m:r>
                      <a:rPr lang="fr-FR" sz="2800" b="1" i="1" smtClean="0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&lt;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371" y="3136308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4" t="-6369" r="-2988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326922" y="5340117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6408000" y="1268760"/>
            <a:ext cx="270030" cy="3090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18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08" y="620688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004371" y="3136308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]−</m:t>
                    </m:r>
                    <m:r>
                      <a:rPr lang="fr-FR" sz="2800" b="1" i="1" smtClean="0">
                        <a:latin typeface="Cambria Math"/>
                      </a:rPr>
                      <m:t>𝟓</m:t>
                    </m:r>
                    <m:r>
                      <a:rPr lang="fr-FR" sz="2800" b="1" i="1" smtClean="0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fr-FR" sz="2800" b="1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&lt;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371" y="3136308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4" t="-6369" r="-2988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847197" y="4136553"/>
                <a:ext cx="7449599" cy="105037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dans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]−5;+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cette inéquation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]4;+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197" y="4136553"/>
                <a:ext cx="7449599" cy="1050379"/>
              </a:xfrm>
              <a:prstGeom prst="rect">
                <a:avLst/>
              </a:prstGeom>
              <a:blipFill rotWithShape="1">
                <a:blip r:embed="rId4"/>
                <a:stretch>
                  <a:fillRect l="-82" t="-5814" r="-1555" b="-6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326922" y="5340117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6408000" y="1268760"/>
            <a:ext cx="270030" cy="3090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53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3" y="404664"/>
            <a:ext cx="7573432" cy="2391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13205" y="2924944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]−</m:t>
                    </m:r>
                    <m:r>
                      <a:rPr lang="fr-FR" sz="2800" b="1" i="1">
                        <a:latin typeface="Cambria Math"/>
                      </a:rPr>
                      <m:t>𝟓</m:t>
                    </m:r>
                    <m:r>
                      <a:rPr lang="fr-FR" sz="2800" b="1" i="1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205" y="2924944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4" t="-6410" r="-2988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295588" y="5113811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22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3" y="404664"/>
            <a:ext cx="7573432" cy="2391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13205" y="2924944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]−</m:t>
                    </m:r>
                    <m:r>
                      <a:rPr lang="fr-FR" sz="2800" b="1" i="1">
                        <a:latin typeface="Cambria Math"/>
                      </a:rPr>
                      <m:t>𝟓</m:t>
                    </m:r>
                    <m:r>
                      <a:rPr lang="fr-FR" sz="2800" b="1" i="1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205" y="2924944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4" t="-6410" r="-2988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295588" y="5113811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 flipV="1">
            <a:off x="2556000" y="2178000"/>
            <a:ext cx="118800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3636000" y="1916832"/>
            <a:ext cx="387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</a:rPr>
              <a:t>0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99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123001" y="3589989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nombre de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 l’équation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=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001" y="3589989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" y="980728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929553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2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3" y="404664"/>
            <a:ext cx="7573432" cy="2391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13205" y="2924944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l’ensemble des solutions 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]−</m:t>
                    </m:r>
                    <m:r>
                      <a:rPr lang="fr-FR" sz="2800" b="1" i="1">
                        <a:latin typeface="Cambria Math"/>
                      </a:rPr>
                      <m:t>𝟓</m:t>
                    </m:r>
                    <m:r>
                      <a:rPr lang="fr-FR" sz="2800" b="1" i="1">
                        <a:latin typeface="Cambria Math"/>
                      </a:rPr>
                      <m:t>; +∞[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205" y="2924944"/>
                <a:ext cx="734481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4" t="-6410" r="-2988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808422" y="3933056"/>
                <a:ext cx="7449599" cy="105037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dans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]−5;+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cette inéquation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]−5;−3].</m:t>
                    </m:r>
                  </m:oMath>
                </a14:m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422" y="3933056"/>
                <a:ext cx="7449599" cy="1050379"/>
              </a:xfrm>
              <a:prstGeom prst="rect">
                <a:avLst/>
              </a:prstGeom>
              <a:blipFill rotWithShape="1">
                <a:blip r:embed="rId4"/>
                <a:stretch>
                  <a:fillRect l="-164" t="-5814" r="-1473" b="-6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295588" y="5113811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2556000" y="2178000"/>
            <a:ext cx="118800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636000" y="1916832"/>
            <a:ext cx="387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</a:rPr>
              <a:t>0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0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42" y="548680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18749" y="3212976"/>
                <a:ext cx="73448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Quel est le minimum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[−</m:t>
                    </m:r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𝟑</m:t>
                    </m:r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;+∞[?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749" y="3212976"/>
                <a:ext cx="7344816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7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42" y="548680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18749" y="3212976"/>
                <a:ext cx="73448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Quel est le minimum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[−</m:t>
                    </m:r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𝟑</m:t>
                    </m:r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;+∞[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749" y="3212976"/>
                <a:ext cx="7344816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635896" y="2060848"/>
            <a:ext cx="270030" cy="3090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50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42" y="548680"/>
            <a:ext cx="7554379" cy="24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18749" y="3212976"/>
                <a:ext cx="73448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Quel est le minimum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[−</m:t>
                    </m:r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𝟑</m:t>
                    </m:r>
                    <m:r>
                      <a:rPr lang="fr-FR" sz="2800" b="1" i="1" smtClean="0">
                        <a:solidFill>
                          <a:srgbClr val="00B050"/>
                        </a:solidFill>
                        <a:latin typeface="Cambria Math"/>
                      </a:rPr>
                      <m:t>;+∞[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?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749" y="3212976"/>
                <a:ext cx="7344816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1475656" y="3987510"/>
                <a:ext cx="6264696" cy="57606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 minimum de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/>
                      </a:rPr>
                      <m:t>[−3;+∞[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est 0.</a:t>
                </a: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987510"/>
                <a:ext cx="6264696" cy="576064"/>
              </a:xfrm>
              <a:prstGeom prst="rect">
                <a:avLst/>
              </a:prstGeom>
              <a:blipFill rotWithShape="1">
                <a:blip r:embed="rId4"/>
                <a:stretch>
                  <a:fillRect t="-10526" b="-1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635896" y="2060848"/>
            <a:ext cx="270030" cy="3090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63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04962" y="3717032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l’ensemble des solutions </a:t>
                </a:r>
                <a:endParaRPr lang="fr-FR" sz="2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de l’inéquation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  <m:r>
                      <a:rPr lang="fr-FR" sz="2800" b="1" i="1"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962" y="3717032"/>
                <a:ext cx="734481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" y="980728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3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46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95536" y="386104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" y="1052736"/>
            <a:ext cx="7563906" cy="261021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27584" y="386104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l’abscisse du point d’intersection de  C et de  l’axe des abscisses.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573432" cy="23911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53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123452" y="386104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de chacune des  asymptotes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573432" cy="23911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80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20" y="1124744"/>
            <a:ext cx="7573432" cy="23911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5496" y="3789040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Donner une équation de la tangente horizontale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1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931</Words>
  <Application>Microsoft Office PowerPoint</Application>
  <PresentationFormat>Affichage à l'écran (4:3)</PresentationFormat>
  <Paragraphs>110</Paragraphs>
  <Slides>43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4" baseType="lpstr">
      <vt:lpstr>Thème Office</vt:lpstr>
      <vt:lpstr>TABLEAUX DE VARIATIONS Série 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CORRIGÉS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TABLEAUX DE VARIATIONS Série 1</dc:title>
  <dc:creator>deletombe</dc:creator>
  <cp:lastModifiedBy>deletombe</cp:lastModifiedBy>
  <cp:revision>53</cp:revision>
  <dcterms:created xsi:type="dcterms:W3CDTF">2017-04-27T10:06:52Z</dcterms:created>
  <dcterms:modified xsi:type="dcterms:W3CDTF">2019-06-10T17:28:19Z</dcterms:modified>
</cp:coreProperties>
</file>