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86" r:id="rId4"/>
    <p:sldId id="288" r:id="rId5"/>
    <p:sldId id="290" r:id="rId6"/>
    <p:sldId id="292" r:id="rId7"/>
    <p:sldId id="259" r:id="rId8"/>
    <p:sldId id="260" r:id="rId9"/>
    <p:sldId id="273" r:id="rId10"/>
    <p:sldId id="280" r:id="rId11"/>
    <p:sldId id="277" r:id="rId12"/>
    <p:sldId id="299" r:id="rId13"/>
    <p:sldId id="287" r:id="rId14"/>
    <p:sldId id="300" r:id="rId15"/>
    <p:sldId id="289" r:id="rId16"/>
    <p:sldId id="301" r:id="rId17"/>
    <p:sldId id="291" r:id="rId18"/>
    <p:sldId id="302" r:id="rId19"/>
    <p:sldId id="293" r:id="rId20"/>
    <p:sldId id="303" r:id="rId21"/>
    <p:sldId id="295" r:id="rId22"/>
    <p:sldId id="304" r:id="rId23"/>
    <p:sldId id="296" r:id="rId24"/>
    <p:sldId id="305" r:id="rId25"/>
    <p:sldId id="279" r:id="rId26"/>
    <p:sldId id="306" r:id="rId27"/>
    <p:sldId id="297" r:id="rId28"/>
    <p:sldId id="298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1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79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2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34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4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92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2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8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/>
              <a:pPr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5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>
              <a:defRPr/>
            </a:pPr>
            <a:r>
              <a:rPr lang="fr-F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Exploiter G-SOLV* </a:t>
            </a: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sur une calculatrice type </a:t>
            </a:r>
            <a:b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2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Casio</a:t>
            </a:r>
            <a:r>
              <a:rPr lang="fr-FR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GRAPH 25+/35+/90+</a:t>
            </a:r>
            <a:endParaRPr lang="fr-FR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000" i="1" dirty="0" smtClean="0">
                <a:latin typeface="Arial" pitchFamily="34" charset="0"/>
                <a:ea typeface="+mj-ea"/>
                <a:cs typeface="Arial" pitchFamily="34" charset="0"/>
              </a:rPr>
              <a:t>(*) G-SOLV= Résolution Graphique</a:t>
            </a:r>
          </a:p>
          <a:p>
            <a:pPr algn="ctr">
              <a:defRPr/>
            </a:pPr>
            <a:endParaRPr lang="fr-FR" sz="240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28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8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3384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7200800" cy="1440160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n°8/8 – Valider le calcul d’une intégrale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860032" y="1700808"/>
            <a:ext cx="4176464" cy="4176464"/>
          </a:xfrm>
        </p:spPr>
        <p:txBody>
          <a:bodyPr/>
          <a:lstStyle/>
          <a:p>
            <a:pPr marL="514350" indent="-514350" algn="l">
              <a:buAutoNum type="alphaLcParenR"/>
            </a:pPr>
            <a:endParaRPr lang="fr-FR" dirty="0" smtClean="0"/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F6 puis F1 – Y-CAL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F6 puis F3 -  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861048"/>
            <a:ext cx="838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2808312" cy="247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933056"/>
            <a:ext cx="2736304" cy="245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47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2123728" y="2204864"/>
            <a:ext cx="5040560" cy="17580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CORRIGÉS</a:t>
            </a:r>
            <a:endParaRPr kumimoji="0" lang="fr-FR" sz="44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n°1/8 – Déterminer l’image d’un réel par une fonction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592288" cy="228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us-titre 3"/>
          <p:cNvSpPr txBox="1">
            <a:spLocks/>
          </p:cNvSpPr>
          <p:nvPr/>
        </p:nvSpPr>
        <p:spPr>
          <a:xfrm>
            <a:off x="4967536" y="1916832"/>
            <a:ext cx="417646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F1 – Y-CAL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F2 -  X-CAL 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005064"/>
            <a:ext cx="2520280" cy="225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63688" y="476672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n°1/8 – Déterminer l’image d’un réel par une fonction</a:t>
            </a:r>
            <a:endParaRPr lang="fr-FR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476800" cy="223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us-titre 3"/>
          <p:cNvSpPr txBox="1">
            <a:spLocks/>
          </p:cNvSpPr>
          <p:nvPr/>
        </p:nvSpPr>
        <p:spPr>
          <a:xfrm>
            <a:off x="4967536" y="1916832"/>
            <a:ext cx="4176464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1" i="0" u="non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F1 – Y-CAL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F2 -  X-CAL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800" strike="sngStrike" noProof="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>
              <a:spcBef>
                <a:spcPct val="20000"/>
              </a:spcBef>
              <a:defRPr/>
            </a:pPr>
            <a:r>
              <a:rPr lang="fr-FR" sz="2800" i="1" u="sng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Exemple illustré: </a:t>
            </a:r>
          </a:p>
          <a:p>
            <a:pPr marL="514350" lvl="0" indent="-514350">
              <a:spcBef>
                <a:spcPct val="20000"/>
              </a:spcBef>
              <a:defRPr/>
            </a:pPr>
            <a:r>
              <a:rPr lang="fr-FR" sz="28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f(x)</a:t>
            </a: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= -</a:t>
            </a:r>
            <a:r>
              <a:rPr lang="fr-FR" sz="28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baseline="30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  <a:r>
              <a:rPr lang="fr-FR" sz="28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0" i="1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Détermination de f(2)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0" i="0" u="none" strike="sng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fr-FR" sz="2800" b="0" i="0" u="none" strike="sng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24944"/>
            <a:ext cx="2448272" cy="212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467544" y="3645024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221088"/>
            <a:ext cx="2448272" cy="206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004048" y="3140968"/>
            <a:ext cx="367240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n°2/8 – Déterminer le(s) antécédent(s) d’un réel par une fonction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2592288" cy="228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us-titre 3"/>
          <p:cNvSpPr txBox="1">
            <a:spLocks/>
          </p:cNvSpPr>
          <p:nvPr/>
        </p:nvSpPr>
        <p:spPr>
          <a:xfrm>
            <a:off x="4967536" y="2348880"/>
            <a:ext cx="4176464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F1 – Y-CAL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F2 -  X-CAL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119016"/>
            <a:ext cx="2540893" cy="227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476800" cy="223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us-titre 3"/>
          <p:cNvSpPr txBox="1">
            <a:spLocks/>
          </p:cNvSpPr>
          <p:nvPr/>
        </p:nvSpPr>
        <p:spPr>
          <a:xfrm>
            <a:off x="4355976" y="1268760"/>
            <a:ext cx="4536504" cy="3024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i="0" u="non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F1 – Y-CAL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800" b="1" i="0" u="non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F2 -  X-CAL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800" strike="sngStrike" noProof="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>
              <a:spcBef>
                <a:spcPct val="20000"/>
              </a:spcBef>
              <a:defRPr/>
            </a:pPr>
            <a:r>
              <a:rPr lang="fr-FR" sz="2800" i="1" u="sng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Exemple illustré: </a:t>
            </a:r>
          </a:p>
          <a:p>
            <a:pPr marL="514350" lvl="0" indent="-514350">
              <a:spcBef>
                <a:spcPct val="20000"/>
              </a:spcBef>
              <a:defRPr/>
            </a:pPr>
            <a:r>
              <a:rPr lang="fr-FR" sz="28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f(x)</a:t>
            </a: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= -</a:t>
            </a:r>
            <a:r>
              <a:rPr lang="fr-FR" sz="28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baseline="30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  <a:r>
              <a:rPr lang="fr-FR" sz="28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0" i="1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Détermination de(s) antécédent(s) de 2</a:t>
            </a:r>
            <a:r>
              <a:rPr kumimoji="0" lang="fr-FR" sz="2800" b="0" i="1" u="non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fr-FR" sz="2800" b="0" i="1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par f</a:t>
            </a:r>
            <a:r>
              <a:rPr kumimoji="0" lang="fr-FR" sz="2800" b="0" i="0" u="none" strike="sng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fr-FR" sz="2800" b="0" i="0" u="none" strike="sng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755576" y="2060848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3923928" y="188640"/>
            <a:ext cx="4536504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n°2/8 – Déterminer le(s) antécédent(s) d’un réel par une fonction</a:t>
            </a:r>
            <a:endParaRPr kumimoji="0" lang="fr-FR" sz="44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72816"/>
            <a:ext cx="2520280" cy="218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49080"/>
            <a:ext cx="2520280" cy="216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149080"/>
            <a:ext cx="2520280" cy="2138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 t="5753" b="7956"/>
          <a:stretch>
            <a:fillRect/>
          </a:stretch>
        </p:blipFill>
        <p:spPr bwMode="auto">
          <a:xfrm>
            <a:off x="2987824" y="4797152"/>
            <a:ext cx="145936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riangle isocèle 13"/>
          <p:cNvSpPr/>
          <p:nvPr/>
        </p:nvSpPr>
        <p:spPr>
          <a:xfrm rot="5400000">
            <a:off x="4058216" y="5238928"/>
            <a:ext cx="297497" cy="27804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295594" y="2395010"/>
            <a:ext cx="367240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  <p:bldP spid="10" grpId="0"/>
      <p:bldP spid="14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n°3/8 – Déterminer le maximum d’une fonction sur l’intervalle affiché à l’écran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F3 -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2204864"/>
            <a:ext cx="392828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n°3/8 – Déterminer le maximum d’une fonction sur l’intervalle affiché à l’écran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1" i="0" u="non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F3 -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2304257" cy="2027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429000"/>
            <a:ext cx="2928014" cy="263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790080" y="356439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220072" y="3284984"/>
            <a:ext cx="259228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n°4/8 – Déterminer le minimum d’une fonction sur l’intervalle affiché à l’écran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F3 -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4320480" cy="382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n°4/8 – Déterminer le minimum d’une fonction sur l’intervalle affiché à l’écran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420888"/>
            <a:ext cx="3096344" cy="3312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i="0" u="non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1" i="0" u="non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F3 -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– ISCT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b="0" i="0" u="none" strike="sng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14350" lvl="0" indent="-514350">
              <a:spcBef>
                <a:spcPct val="20000"/>
              </a:spcBef>
              <a:defRPr/>
            </a:pPr>
            <a:r>
              <a:rPr lang="fr-FR" sz="2000" i="1" u="sng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Exemple illustré: </a:t>
            </a:r>
          </a:p>
          <a:p>
            <a:pPr marL="514350" lvl="0" indent="-514350">
              <a:spcBef>
                <a:spcPct val="20000"/>
              </a:spcBef>
              <a:defRPr/>
            </a:pPr>
            <a:r>
              <a:rPr lang="fr-FR" sz="20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f(x)= 2x</a:t>
            </a:r>
            <a:r>
              <a:rPr lang="fr-FR" sz="2000" i="1" baseline="30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0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+x+1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2448272" cy="216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7"/>
          <p:cNvSpPr/>
          <p:nvPr/>
        </p:nvSpPr>
        <p:spPr>
          <a:xfrm>
            <a:off x="945722" y="351826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501008"/>
            <a:ext cx="3240360" cy="274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220072" y="3429000"/>
            <a:ext cx="2520280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1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276872"/>
            <a:ext cx="8784976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Choisir la fonctionnalité la plus rapide apparaissant dans 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G-</a:t>
            </a:r>
            <a:r>
              <a:rPr lang="fr-FR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Solv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(F5)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pour:</a:t>
            </a:r>
          </a:p>
        </p:txBody>
      </p:sp>
    </p:spTree>
    <p:extLst>
      <p:ext uri="{BB962C8B-B14F-4D97-AF65-F5344CB8AC3E}">
        <p14:creationId xmlns:p14="http://schemas.microsoft.com/office/powerpoint/2010/main" val="15488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n°5/8 – Positionner l’intersection d’une courbe avec (</a:t>
            </a:r>
            <a:r>
              <a:rPr lang="fr-FR" i="1" dirty="0" err="1" smtClean="0">
                <a:latin typeface="Arial" pitchFamily="34" charset="0"/>
                <a:cs typeface="Arial" pitchFamily="34" charset="0"/>
              </a:rPr>
              <a:t>Oy</a:t>
            </a:r>
            <a:r>
              <a:rPr lang="fr-FR" i="1" dirty="0" smtClean="0">
                <a:latin typeface="Arial" pitchFamily="34" charset="0"/>
                <a:cs typeface="Arial" pitchFamily="34" charset="0"/>
              </a:rPr>
              <a:t>)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292080" y="2636912"/>
            <a:ext cx="2880320" cy="2400672"/>
          </a:xfrm>
        </p:spPr>
        <p:txBody>
          <a:bodyPr>
            <a:normAutofit/>
          </a:bodyPr>
          <a:lstStyle/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F5 - ISCT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4104457" cy="361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n°5/8 – Positionner l’intersection d’une courbe avec (</a:t>
            </a:r>
            <a:r>
              <a:rPr lang="fr-FR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Oy</a:t>
            </a:r>
            <a:r>
              <a:rPr lang="fr-FR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fr-FR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940152" y="2420888"/>
            <a:ext cx="2880320" cy="2400672"/>
          </a:xfrm>
        </p:spPr>
        <p:txBody>
          <a:bodyPr>
            <a:normAutofit/>
          </a:bodyPr>
          <a:lstStyle/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indent="-514350" algn="l">
              <a:buAutoNum type="alphaLcParenR"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F5 - ISCT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72816"/>
            <a:ext cx="2808312" cy="247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73016"/>
            <a:ext cx="338682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510160" y="3886926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897022" y="3457878"/>
            <a:ext cx="266429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n°6/8 – Repérer la ou les intersection(s) de deux courbes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(sur l’intervalle affiché)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4104456" cy="360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779912" y="548680"/>
            <a:ext cx="4968552" cy="1152128"/>
          </a:xfrm>
        </p:spPr>
        <p:txBody>
          <a:bodyPr>
            <a:noAutofit/>
          </a:bodyPr>
          <a:lstStyle/>
          <a:p>
            <a:r>
              <a:rPr lang="fr-FR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n°6/8 – Repérer la (les) intersection(s) de deux courbes </a:t>
            </a:r>
            <a:r>
              <a:rPr lang="fr-FR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(sur l’intervalle affiché)</a:t>
            </a: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436096" y="2636912"/>
            <a:ext cx="2736304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2592288" cy="228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6633"/>
            <a:ext cx="2520280" cy="221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èche à angle droit 8"/>
          <p:cNvSpPr/>
          <p:nvPr/>
        </p:nvSpPr>
        <p:spPr>
          <a:xfrm rot="5400000">
            <a:off x="359532" y="4905164"/>
            <a:ext cx="1080120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2483768" y="54452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 t="5753" b="7956"/>
          <a:stretch>
            <a:fillRect/>
          </a:stretch>
        </p:blipFill>
        <p:spPr bwMode="auto">
          <a:xfrm>
            <a:off x="1115616" y="4941168"/>
            <a:ext cx="145936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riangle isocèle 11"/>
          <p:cNvSpPr/>
          <p:nvPr/>
        </p:nvSpPr>
        <p:spPr>
          <a:xfrm rot="5400000">
            <a:off x="2114000" y="5400196"/>
            <a:ext cx="297497" cy="27804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365104"/>
            <a:ext cx="2592288" cy="233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llipse 12"/>
          <p:cNvSpPr/>
          <p:nvPr/>
        </p:nvSpPr>
        <p:spPr>
          <a:xfrm>
            <a:off x="2068972" y="198884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436096" y="3823544"/>
            <a:ext cx="223224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208912" cy="1440160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n°7/8 – Résoudre une équation type f(x)=0 </a:t>
            </a:r>
            <a:r>
              <a:rPr lang="fr-FR" sz="3200" i="1" dirty="0" smtClean="0">
                <a:latin typeface="Arial" pitchFamily="34" charset="0"/>
                <a:cs typeface="Arial" pitchFamily="34" charset="0"/>
              </a:rPr>
              <a:t>(ou y = 0)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060848"/>
            <a:ext cx="3384376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–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– ISCT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4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i="1" u="sng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Exemple illustré: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= -</a:t>
            </a:r>
            <a:r>
              <a:rPr lang="fr-FR" sz="24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baseline="30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  <a:r>
              <a:rPr lang="fr-FR" sz="24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4392488" cy="386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96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s-titre 3"/>
          <p:cNvSpPr txBox="1">
            <a:spLocks/>
          </p:cNvSpPr>
          <p:nvPr/>
        </p:nvSpPr>
        <p:spPr>
          <a:xfrm>
            <a:off x="5580112" y="2204864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F3 –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F5 - ISCT</a:t>
            </a:r>
            <a:endParaRPr kumimoji="0" lang="fr-FR" sz="3200" b="0" i="0" u="non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2409146" cy="213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09120"/>
            <a:ext cx="2376264" cy="205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t="5753" b="7956"/>
          <a:stretch>
            <a:fillRect/>
          </a:stretch>
        </p:blipFill>
        <p:spPr bwMode="auto">
          <a:xfrm>
            <a:off x="1115616" y="4581128"/>
            <a:ext cx="145936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riangle isocèle 7"/>
          <p:cNvSpPr/>
          <p:nvPr/>
        </p:nvSpPr>
        <p:spPr>
          <a:xfrm rot="5400000">
            <a:off x="2186008" y="5022904"/>
            <a:ext cx="297497" cy="27804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à angle droit 8"/>
          <p:cNvSpPr/>
          <p:nvPr/>
        </p:nvSpPr>
        <p:spPr>
          <a:xfrm rot="5400000">
            <a:off x="359532" y="4905164"/>
            <a:ext cx="1080120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2339752" y="551723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067944" y="404664"/>
            <a:ext cx="4608512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n°7/8 – Résoudre une équation type f(x)=0 </a:t>
            </a:r>
            <a:r>
              <a:rPr kumimoji="0" lang="fr-FR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(ou y = 0)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6632"/>
            <a:ext cx="2448272" cy="215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llipse 13"/>
          <p:cNvSpPr/>
          <p:nvPr/>
        </p:nvSpPr>
        <p:spPr>
          <a:xfrm>
            <a:off x="493422" y="194271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508104" y="2276872"/>
            <a:ext cx="266429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61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/>
      <p:bldP spid="14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7200800" cy="1440160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n°8/8 – Valider le calcul d’une intégrale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860032" y="1700808"/>
            <a:ext cx="4176464" cy="4176464"/>
          </a:xfrm>
        </p:spPr>
        <p:txBody>
          <a:bodyPr/>
          <a:lstStyle/>
          <a:p>
            <a:pPr marL="514350" indent="-514350" algn="l">
              <a:buAutoNum type="alphaLcParenR"/>
            </a:pPr>
            <a:endParaRPr lang="fr-FR" dirty="0" smtClean="0"/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F6 puis F1 – Y-CAL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F6 puis F3 -   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861048"/>
            <a:ext cx="838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2808312" cy="247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933056"/>
            <a:ext cx="2736304" cy="245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47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932040" y="260648"/>
            <a:ext cx="3672408" cy="1440160"/>
          </a:xfrm>
        </p:spPr>
        <p:txBody>
          <a:bodyPr>
            <a:noAutofit/>
          </a:bodyPr>
          <a:lstStyle/>
          <a:p>
            <a:r>
              <a:rPr lang="fr-FR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n°8/8 – Valider le calcul d’une intégrale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860032" y="1484784"/>
            <a:ext cx="4283968" cy="2952328"/>
          </a:xfrm>
        </p:spPr>
        <p:txBody>
          <a:bodyPr>
            <a:normAutofit fontScale="92500" lnSpcReduction="10000"/>
          </a:bodyPr>
          <a:lstStyle/>
          <a:p>
            <a:pPr marL="514350" indent="-514350" algn="l"/>
            <a:r>
              <a:rPr lang="fr-FR" dirty="0" smtClean="0"/>
              <a:t>Exemple illustré:</a:t>
            </a:r>
          </a:p>
          <a:p>
            <a:pPr marL="514350" indent="-514350" algn="l"/>
            <a:endParaRPr lang="fr-FR" dirty="0" smtClean="0"/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F6 puis F1 – Y-CAL</a:t>
            </a:r>
          </a:p>
          <a:p>
            <a:pPr marL="514350" indent="-514350" algn="l">
              <a:buAutoNum type="alphaLcParenR"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F6 puis F3 -   </a:t>
            </a: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789040"/>
            <a:ext cx="694184" cy="4191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8640"/>
            <a:ext cx="2376264" cy="212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>
            <a:off x="2068972" y="1997466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 t="8386"/>
          <a:stretch>
            <a:fillRect/>
          </a:stretch>
        </p:blipFill>
        <p:spPr bwMode="auto">
          <a:xfrm>
            <a:off x="7524328" y="1484784"/>
            <a:ext cx="1224136" cy="71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 b="33475"/>
          <a:stretch>
            <a:fillRect/>
          </a:stretch>
        </p:blipFill>
        <p:spPr bwMode="auto">
          <a:xfrm>
            <a:off x="179512" y="2708920"/>
            <a:ext cx="208823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2708920"/>
            <a:ext cx="2016224" cy="122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1475656" y="4005064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latin typeface="Arial" pitchFamily="34" charset="0"/>
                <a:cs typeface="Arial" pitchFamily="34" charset="0"/>
              </a:rPr>
              <a:t>Saisie clavier ou curseur + EXE</a:t>
            </a:r>
            <a:endParaRPr lang="fr-FR" sz="11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797152"/>
            <a:ext cx="2088232" cy="126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4797152"/>
            <a:ext cx="2016224" cy="122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16"/>
          <p:cNvSpPr txBox="1"/>
          <p:nvPr/>
        </p:nvSpPr>
        <p:spPr>
          <a:xfrm>
            <a:off x="1475656" y="6165304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latin typeface="Arial" pitchFamily="34" charset="0"/>
                <a:cs typeface="Arial" pitchFamily="34" charset="0"/>
              </a:rPr>
              <a:t>Saisie clavier ou curseur + EXE</a:t>
            </a:r>
            <a:endParaRPr lang="fr-FR" sz="11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4437112"/>
            <a:ext cx="3384376" cy="20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lèche droite 18"/>
          <p:cNvSpPr/>
          <p:nvPr/>
        </p:nvSpPr>
        <p:spPr>
          <a:xfrm>
            <a:off x="4572000" y="5013176"/>
            <a:ext cx="432048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860032" y="3789040"/>
            <a:ext cx="3456384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72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 animBg="1"/>
      <p:bldP spid="9" grpId="1" animBg="1"/>
      <p:bldP spid="14" grpId="0"/>
      <p:bldP spid="17" grpId="0"/>
      <p:bldP spid="19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FIN</a:t>
            </a:r>
            <a:endParaRPr lang="fr-FR" sz="5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n°1/8 – Déterminer l’image d’un réel par une fonction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592288" cy="228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us-titre 3"/>
          <p:cNvSpPr txBox="1">
            <a:spLocks/>
          </p:cNvSpPr>
          <p:nvPr/>
        </p:nvSpPr>
        <p:spPr>
          <a:xfrm>
            <a:off x="4967536" y="1916832"/>
            <a:ext cx="417646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F1 – Y-CAL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F2 -  X-CAL 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005064"/>
            <a:ext cx="2520280" cy="225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n°2/8 – Déterminer le(s) antécédent(s) d’un réel par une fonction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2592288" cy="228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us-titre 3"/>
          <p:cNvSpPr txBox="1">
            <a:spLocks/>
          </p:cNvSpPr>
          <p:nvPr/>
        </p:nvSpPr>
        <p:spPr>
          <a:xfrm>
            <a:off x="4967536" y="2348880"/>
            <a:ext cx="4176464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F1 – Y-CAL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F6 puis F2 -  X-CAL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119016"/>
            <a:ext cx="2540893" cy="227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n°3/8 – Déterminer le maximum d’une fonction sur l’intervalle affiché à l’écran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F3 -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2204864"/>
            <a:ext cx="392828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n°4/8 – Déterminer le minimum d’une fonction sur l’intervalle affiché à l’écran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F3 -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4320480" cy="382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272808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n°5/8 – Positionner l’intersection d’une courbe avec (</a:t>
            </a:r>
            <a:r>
              <a:rPr lang="fr-FR" i="1" dirty="0" err="1" smtClean="0">
                <a:latin typeface="Arial" pitchFamily="34" charset="0"/>
                <a:cs typeface="Arial" pitchFamily="34" charset="0"/>
              </a:rPr>
              <a:t>Oy</a:t>
            </a:r>
            <a:r>
              <a:rPr lang="fr-FR" i="1" dirty="0" smtClean="0">
                <a:latin typeface="Arial" pitchFamily="34" charset="0"/>
                <a:cs typeface="Arial" pitchFamily="34" charset="0"/>
              </a:rPr>
              <a:t>)</a:t>
            </a:r>
            <a:endParaRPr lang="fr-FR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292080" y="2636912"/>
            <a:ext cx="2880320" cy="2400672"/>
          </a:xfrm>
        </p:spPr>
        <p:txBody>
          <a:bodyPr>
            <a:normAutofit/>
          </a:bodyPr>
          <a:lstStyle/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indent="-514350" algn="l">
              <a:buAutoNum type="alphaLcParenR"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F5 - ISCT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4104457" cy="361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6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848872" cy="1152128"/>
          </a:xfrm>
        </p:spPr>
        <p:txBody>
          <a:bodyPr>
            <a:normAutofit fontScale="90000"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n°6/8 – Repérer la ou les intersection(s) de deux courbes </a:t>
            </a:r>
            <a:r>
              <a:rPr lang="fr-FR" sz="3600" i="1" dirty="0" smtClean="0">
                <a:latin typeface="Arial" pitchFamily="34" charset="0"/>
                <a:cs typeface="Arial" pitchFamily="34" charset="0"/>
              </a:rPr>
              <a:t>(sur l’intervalle affiché)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636912"/>
            <a:ext cx="2880320" cy="240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F2 – MAX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F5 - ISCT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4104456" cy="360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6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208912" cy="1440160"/>
          </a:xfrm>
        </p:spPr>
        <p:txBody>
          <a:bodyPr>
            <a:normAutofit/>
          </a:bodyPr>
          <a:lstStyle/>
          <a:p>
            <a:r>
              <a:rPr lang="fr-FR" i="1" dirty="0" smtClean="0">
                <a:latin typeface="Arial" pitchFamily="34" charset="0"/>
                <a:cs typeface="Arial" pitchFamily="34" charset="0"/>
              </a:rPr>
              <a:t>n°7/8 – Résoudre une équation type f(x)=0 </a:t>
            </a:r>
            <a:r>
              <a:rPr lang="fr-FR" sz="3200" i="1" dirty="0" smtClean="0">
                <a:latin typeface="Arial" pitchFamily="34" charset="0"/>
                <a:cs typeface="Arial" pitchFamily="34" charset="0"/>
              </a:rPr>
              <a:t>(ou y = 0)</a:t>
            </a:r>
            <a:endParaRPr lang="fr-FR" dirty="0"/>
          </a:p>
        </p:txBody>
      </p:sp>
      <p:sp>
        <p:nvSpPr>
          <p:cNvPr id="6" name="Sous-titre 3"/>
          <p:cNvSpPr txBox="1">
            <a:spLocks/>
          </p:cNvSpPr>
          <p:nvPr/>
        </p:nvSpPr>
        <p:spPr>
          <a:xfrm>
            <a:off x="5292080" y="2060848"/>
            <a:ext cx="3384376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F1 – ROOT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F3 – MIN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F4 - Y-ICPT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F5 – ISCT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400" dirty="0" smtClean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i="1" u="sng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Exemple illustré: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4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= -</a:t>
            </a:r>
            <a:r>
              <a:rPr lang="fr-FR" sz="24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baseline="30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  <a:r>
              <a:rPr lang="fr-FR" sz="2400" i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t>+2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4392488" cy="386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96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700</Words>
  <Application>Microsoft Office PowerPoint</Application>
  <PresentationFormat>Affichage à l'écran (4:3)</PresentationFormat>
  <Paragraphs>158</Paragraphs>
  <Slides>28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Exploiter G-SOLV* sur une calculatrice type  Casio GRAPH 25+/35+/90+</vt:lpstr>
      <vt:lpstr>Présentation PowerPoint</vt:lpstr>
      <vt:lpstr>n°1/8 – Déterminer l’image d’un réel par une fonction</vt:lpstr>
      <vt:lpstr>n°2/8 – Déterminer le(s) antécédent(s) d’un réel par une fonction</vt:lpstr>
      <vt:lpstr>n°3/8 – Déterminer le maximum d’une fonction sur l’intervalle affiché à l’écran</vt:lpstr>
      <vt:lpstr>n°4/8 – Déterminer le minimum d’une fonction sur l’intervalle affiché à l’écran</vt:lpstr>
      <vt:lpstr>n°5/8 – Positionner l’intersection d’une courbe avec (Oy)</vt:lpstr>
      <vt:lpstr>n°6/8 – Repérer la ou les intersection(s) de deux courbes (sur l’intervalle affiché)</vt:lpstr>
      <vt:lpstr>n°7/8 – Résoudre une équation type f(x)=0 (ou y = 0)</vt:lpstr>
      <vt:lpstr>n°8/8 – Valider le calcul d’une intégrale</vt:lpstr>
      <vt:lpstr>Présentation PowerPoint</vt:lpstr>
      <vt:lpstr>n°1/8 – Déterminer l’image d’un réel par une fonction</vt:lpstr>
      <vt:lpstr>n°1/8 – Déterminer l’image d’un réel par une fonction</vt:lpstr>
      <vt:lpstr>n°2/8 – Déterminer le(s) antécédent(s) d’un réel par une fonction</vt:lpstr>
      <vt:lpstr>Présentation PowerPoint</vt:lpstr>
      <vt:lpstr>n°3/8 – Déterminer le maximum d’une fonction sur l’intervalle affiché à l’écran</vt:lpstr>
      <vt:lpstr>n°3/8 – Déterminer le maximum d’une fonction sur l’intervalle affiché à l’écran</vt:lpstr>
      <vt:lpstr>n°4/8 – Déterminer le minimum d’une fonction sur l’intervalle affiché à l’écran</vt:lpstr>
      <vt:lpstr>n°4/8 – Déterminer le minimum d’une fonction sur l’intervalle affiché à l’écran</vt:lpstr>
      <vt:lpstr>n°5/8 – Positionner l’intersection d’une courbe avec (Oy)</vt:lpstr>
      <vt:lpstr>n°5/8 – Positionner l’intersection d’une courbe avec (Oy)</vt:lpstr>
      <vt:lpstr>n°6/8 – Repérer la ou les intersection(s) de deux courbes (sur l’intervalle affiché)</vt:lpstr>
      <vt:lpstr>n°6/8 – Repérer la (les) intersection(s) de deux courbes (sur l’intervalle affiché)</vt:lpstr>
      <vt:lpstr>n°7/8 – Résoudre une équation type f(x)=0 (ou y = 0)</vt:lpstr>
      <vt:lpstr>Présentation PowerPoint</vt:lpstr>
      <vt:lpstr>n°8/8 – Valider le calcul d’une intégrale</vt:lpstr>
      <vt:lpstr>n°8/8 – Valider le calcul d’une intégrale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TICE CASIO Graph</dc:title>
  <dc:creator>Vincent Eydieux</dc:creator>
  <cp:lastModifiedBy>deletombe</cp:lastModifiedBy>
  <cp:revision>61</cp:revision>
  <dcterms:created xsi:type="dcterms:W3CDTF">2017-04-25T18:17:56Z</dcterms:created>
  <dcterms:modified xsi:type="dcterms:W3CDTF">2019-06-15T12:27:26Z</dcterms:modified>
</cp:coreProperties>
</file>