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83" r:id="rId12"/>
    <p:sldId id="284" r:id="rId13"/>
    <p:sldId id="292" r:id="rId14"/>
    <p:sldId id="285" r:id="rId15"/>
    <p:sldId id="293" r:id="rId16"/>
    <p:sldId id="286" r:id="rId17"/>
    <p:sldId id="294" r:id="rId18"/>
    <p:sldId id="287" r:id="rId19"/>
    <p:sldId id="295" r:id="rId20"/>
    <p:sldId id="288" r:id="rId21"/>
    <p:sldId id="296" r:id="rId22"/>
    <p:sldId id="289" r:id="rId23"/>
    <p:sldId id="297" r:id="rId24"/>
    <p:sldId id="290" r:id="rId25"/>
    <p:sldId id="298" r:id="rId26"/>
    <p:sldId id="291" r:id="rId27"/>
    <p:sldId id="299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16509-AF66-4F51-B215-1698C6E74825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36027-B8AF-4EF5-96BC-18481FC1E4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56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40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595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5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72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00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5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559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1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0703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85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18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891C-9295-46A2-90F6-362877649EBF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AFE3D-9B29-4C07-AB4F-DB8AE5D74B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39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Automatismes en BTS – IREM de Clermont-Ferrand</a:t>
            </a:r>
          </a:p>
        </p:txBody>
      </p:sp>
      <p:sp>
        <p:nvSpPr>
          <p:cNvPr id="4" name="Titre 6"/>
          <p:cNvSpPr txBox="1">
            <a:spLocks/>
          </p:cNvSpPr>
          <p:nvPr/>
        </p:nvSpPr>
        <p:spPr>
          <a:xfrm>
            <a:off x="685800" y="1124744"/>
            <a:ext cx="7772400" cy="288031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Intégration</a:t>
            </a:r>
            <a:br>
              <a:rPr lang="fr-FR" sz="60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60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Lien aire intégrale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6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0090" y="4169835"/>
                <a:ext cx="8993937" cy="23033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8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fr-FR" sz="28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)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’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aire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du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domaine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color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est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é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gale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à</m:t>
                      </m:r>
                      <m:nary>
                        <m:naryPr>
                          <m:ctrlPr>
                            <a:rPr lang="fr-FR" sz="28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d>
                            <m:dPr>
                              <m:ctrlPr>
                                <a:rPr lang="fr-FR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 startAt="2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3200" dirty="0"/>
                  <a:t>.</a:t>
                </a:r>
              </a:p>
              <a:p>
                <a:pPr marL="514350" indent="-514350">
                  <a:buFont typeface="+mj-lt"/>
                  <a:buAutoNum type="alphaLcParenR" startAt="2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fr-FR" sz="3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32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90" y="4169835"/>
                <a:ext cx="8993937" cy="2303387"/>
              </a:xfrm>
              <a:prstGeom prst="rect">
                <a:avLst/>
              </a:prstGeom>
              <a:blipFill rotWithShape="1">
                <a:blip r:embed="rId2"/>
                <a:stretch>
                  <a:fillRect l="-1831" b="-31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189428" y="464098"/>
                <a:ext cx="6512167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La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fonction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repr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sent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est</m:t>
                      </m:r>
                      <m:r>
                        <a:rPr lang="fr-FR" sz="2800" b="0" i="1" dirty="0" smtClean="0"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⟼2−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28" y="464098"/>
                <a:ext cx="6512167" cy="8989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5B65094B-FA79-4DB1-89B3-B30924F50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363062"/>
            <a:ext cx="6404767" cy="288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3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lang="fr-FR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1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28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8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8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strictement positive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32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=0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blipFill>
                <a:blip r:embed="rId2"/>
                <a:stretch>
                  <a:fillRect l="-1958" t="-1439" b="-79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8402F10E-D507-45B3-BA41-7822B84E81E5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id="{0A70E25D-B77D-49D4-8A5C-DBA3CFA0E0A0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A70E25D-B77D-49D4-8A5C-DBA3CFA0E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blipFill>
                <a:blip r:embed="rId3"/>
                <a:stretch>
                  <a:fillRect l="-1914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8EDDC1E1-C4A8-48F2-9245-510DAF106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09" y="1483159"/>
            <a:ext cx="7879864" cy="25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1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28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8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8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strictement positive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32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=0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blipFill>
                <a:blip r:embed="rId2"/>
                <a:stretch>
                  <a:fillRect l="-1958" t="-1439" b="-79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8402F10E-D507-45B3-BA41-7822B84E81E5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id="{0A70E25D-B77D-49D4-8A5C-DBA3CFA0E0A0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A70E25D-B77D-49D4-8A5C-DBA3CFA0E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blipFill>
                <a:blip r:embed="rId3"/>
                <a:stretch>
                  <a:fillRect l="-1914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8EDDC1E1-C4A8-48F2-9245-510DAF106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09" y="1483159"/>
            <a:ext cx="7879864" cy="2595537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92371EE2-4D02-4354-9097-8C8BEFE3E1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014" y="4895962"/>
            <a:ext cx="457200" cy="457200"/>
          </a:xfrm>
          <a:prstGeom prst="rect">
            <a:avLst/>
          </a:prstGeom>
        </p:spPr>
      </p:pic>
      <p:pic>
        <p:nvPicPr>
          <p:cNvPr id="10" name="Graphique 9" descr="Coche">
            <a:extLst>
              <a:ext uri="{FF2B5EF4-FFF2-40B4-BE49-F238E27FC236}">
                <a16:creationId xmlns="" xmlns:a16="http://schemas.microsoft.com/office/drawing/2014/main" id="{175994A6-04C0-47B1-AA2E-B174E77E37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014" y="543432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31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0090" y="4169835"/>
                <a:ext cx="8921225" cy="19030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2800" b="0" i="0" smtClean="0">
                        <a:latin typeface="Cambria Math"/>
                      </a:rPr>
                      <m:t>−</m:t>
                    </m:r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28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/>
                          </a:rPr>
                          <m:t>−2)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3200" dirty="0"/>
                  <a:t>.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−2)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=−2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90" y="4169835"/>
                <a:ext cx="8921225" cy="1903021"/>
              </a:xfrm>
              <a:prstGeom prst="rect">
                <a:avLst/>
              </a:prstGeom>
              <a:blipFill>
                <a:blip r:embed="rId2"/>
                <a:stretch>
                  <a:fillRect l="-1846" b="-51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9684"/>
            <a:ext cx="6721313" cy="283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04767" cy="700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04767" cy="700705"/>
              </a:xfrm>
              <a:prstGeom prst="rect">
                <a:avLst/>
              </a:prstGeom>
              <a:blipFill>
                <a:blip r:embed="rId4"/>
                <a:stretch>
                  <a:fillRect l="-190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28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48465" y="4182247"/>
                <a:ext cx="8921225" cy="19030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2800" b="0" i="0" smtClean="0">
                        <a:latin typeface="Cambria Math"/>
                      </a:rPr>
                      <m:t>−</m:t>
                    </m:r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28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/>
                          </a:rPr>
                          <m:t>−2)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3200" dirty="0"/>
                  <a:t>.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−2)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=−2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65" y="4182247"/>
                <a:ext cx="8921225" cy="1903021"/>
              </a:xfrm>
              <a:prstGeom prst="rect">
                <a:avLst/>
              </a:prstGeom>
              <a:blipFill>
                <a:blip r:embed="rId2"/>
                <a:stretch>
                  <a:fillRect l="-1846" b="-51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9684"/>
            <a:ext cx="6721313" cy="283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04767" cy="700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04767" cy="700705"/>
              </a:xfrm>
              <a:prstGeom prst="rect">
                <a:avLst/>
              </a:prstGeom>
              <a:blipFill>
                <a:blip r:embed="rId4"/>
                <a:stretch>
                  <a:fillRect l="-190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3C0C0C84-028C-4ABC-B8E7-66E7775303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1" y="4293096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CE058602-3417-4CAA-8128-CFA18597A1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63" y="5517232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:r>
                  <a:rPr lang="fr-FR" sz="3200" dirty="0"/>
                  <a:t>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blipFill>
                <a:blip r:embed="rId2"/>
                <a:stretch>
                  <a:fillRect l="-1977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18" y="1460572"/>
            <a:ext cx="7104364" cy="2640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39F3BB72-5363-4597-83ED-F03BBD15E1FF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17C70C2A-B76A-4192-A41C-945AC81A539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²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7C70C2A-B76A-4192-A41C-945AC81A5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blipFill>
                <a:blip r:embed="rId4"/>
                <a:stretch>
                  <a:fillRect l="-2137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5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:r>
                  <a:rPr lang="fr-FR" sz="3200" dirty="0"/>
                  <a:t>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blipFill>
                <a:blip r:embed="rId2"/>
                <a:stretch>
                  <a:fillRect l="-1977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18" y="1460572"/>
            <a:ext cx="7104364" cy="2640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39F3BB72-5363-4597-83ED-F03BBD15E1FF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17C70C2A-B76A-4192-A41C-945AC81A539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²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7C70C2A-B76A-4192-A41C-945AC81A5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blipFill>
                <a:blip r:embed="rId4"/>
                <a:stretch>
                  <a:fillRect l="-2137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que 5" descr="Coche">
            <a:extLst>
              <a:ext uri="{FF2B5EF4-FFF2-40B4-BE49-F238E27FC236}">
                <a16:creationId xmlns="" xmlns:a16="http://schemas.microsoft.com/office/drawing/2014/main" id="{4A925133-E638-4D30-8320-0BE33C85D5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342" y="4509120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2986AB50-1551-418B-97B3-A790FB1270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2764" y="5062508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blipFill>
                <a:blip r:embed="rId2"/>
                <a:stretch>
                  <a:fillRect l="-1913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21" y="1275177"/>
            <a:ext cx="6933138" cy="259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blipFill>
                <a:blip r:embed="rId4"/>
                <a:stretch>
                  <a:fillRect l="-204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09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blipFill>
                <a:blip r:embed="rId2"/>
                <a:stretch>
                  <a:fillRect l="-1913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21" y="1275177"/>
            <a:ext cx="6933138" cy="259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blipFill>
                <a:blip r:embed="rId4"/>
                <a:stretch>
                  <a:fillRect l="-204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26919DCE-AC92-4B39-A94E-0C696D91F7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342" y="4509120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018B15D5-3180-4654-9491-58E3A1537B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2130" y="5704545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700808"/>
            <a:ext cx="8784976" cy="28803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Les questions sont présentées sous forme d’un QCM où plusieurs réponses peuvent être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correctes.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fr-FR" sz="3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blipFill>
                <a:blip r:embed="rId2"/>
                <a:stretch>
                  <a:fillRect l="-1926" b="-42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fr-FR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blipFill>
                <a:blip r:embed="rId3"/>
                <a:stretch>
                  <a:fillRect l="-204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1FE1781D-59CF-423C-A4E7-DEB660EFE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559446"/>
            <a:ext cx="6192554" cy="27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9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f>
                          <m:fPr>
                            <m:ctrlPr>
                              <a:rPr lang="fr-FR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blipFill>
                <a:blip r:embed="rId2"/>
                <a:stretch>
                  <a:fillRect l="-1926" b="-42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fr-FR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blipFill>
                <a:blip r:embed="rId3"/>
                <a:stretch>
                  <a:fillRect l="-204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1FE1781D-59CF-423C-A4E7-DEB660EFE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559446"/>
            <a:ext cx="6192554" cy="2733650"/>
          </a:xfrm>
          <a:prstGeom prst="rect">
            <a:avLst/>
          </a:prstGeom>
        </p:spPr>
      </p:pic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9235C578-9069-49FB-8AA6-81CA2E1AF3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9886" y="4559828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blipFill>
                <a:blip r:embed="rId2"/>
                <a:stretch>
                  <a:fillRect l="-1540" t="-971" b="-2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E3FAFF0A-9A01-4B2B-9C01-917DF6329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94" y="1315647"/>
            <a:ext cx="7500382" cy="282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4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blipFill>
                <a:blip r:embed="rId2"/>
                <a:stretch>
                  <a:fillRect l="-1540" t="-971" b="-2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E3FAFF0A-9A01-4B2B-9C01-917DF6329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94" y="1315647"/>
            <a:ext cx="7500382" cy="2824137"/>
          </a:xfrm>
          <a:prstGeom prst="rect">
            <a:avLst/>
          </a:prstGeom>
        </p:spPr>
      </p:pic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EE9A14AD-F4E0-414D-A347-144C1CD490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240" y="4360708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EC036ACE-2246-4903-90E6-584AC40E1F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240" y="5542353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5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</a:t>
                </a:r>
                <a14:m>
                  <m:oMath xmlns:m="http://schemas.openxmlformats.org/officeDocument/2006/math">
                    <m:r>
                      <a:rPr lang="fr-FR" sz="2800" b="0" i="0" smtClean="0">
                        <a:latin typeface="Cambria Math" panose="02040503050406030204" pitchFamily="18" charset="0"/>
                      </a:rPr>
                      <m:t>4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blipFill>
                <a:blip r:embed="rId2"/>
                <a:stretch>
                  <a:fillRect l="-1433" t="-1333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03DFD052-C323-4A32-943F-6BF77EEE8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79" y="1281692"/>
            <a:ext cx="7701441" cy="266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0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</a:t>
                </a:r>
                <a14:m>
                  <m:oMath xmlns:m="http://schemas.openxmlformats.org/officeDocument/2006/math">
                    <m:r>
                      <a:rPr lang="fr-FR" sz="2800" b="0" i="0" smtClean="0">
                        <a:latin typeface="Cambria Math" panose="02040503050406030204" pitchFamily="18" charset="0"/>
                      </a:rPr>
                      <m:t>4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blipFill>
                <a:blip r:embed="rId2"/>
                <a:stretch>
                  <a:fillRect l="-1433" t="-1333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03DFD052-C323-4A32-943F-6BF77EEE8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79" y="1281692"/>
            <a:ext cx="7701441" cy="2666404"/>
          </a:xfrm>
          <a:prstGeom prst="rect">
            <a:avLst/>
          </a:prstGeom>
        </p:spPr>
      </p:pic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52A2A07B-D8D6-489C-910A-018F562550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599" y="4364518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0FE16EFC-38B0-4077-AA74-303536443F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4970148"/>
            <a:ext cx="457200" cy="457200"/>
          </a:xfrm>
          <a:prstGeom prst="rect">
            <a:avLst/>
          </a:prstGeom>
        </p:spPr>
      </p:pic>
      <p:pic>
        <p:nvPicPr>
          <p:cNvPr id="10" name="Graphique 9" descr="Coche">
            <a:extLst>
              <a:ext uri="{FF2B5EF4-FFF2-40B4-BE49-F238E27FC236}">
                <a16:creationId xmlns="" xmlns:a16="http://schemas.microsoft.com/office/drawing/2014/main" id="{09F511FF-1097-4305-A932-FF2139500B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410" y="560919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0090" y="4169835"/>
                <a:ext cx="8924303" cy="19666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280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d>
                          <m:dPr>
                            <m:ctrlPr>
                              <a:rPr lang="fr-FR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fr-FR" sz="2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2800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3200" dirty="0"/>
                  <a:t>.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fr-FR" sz="3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3200" i="1">
                            <a:latin typeface="Cambria Math"/>
                          </a:rPr>
                          <m:t>𝑑𝑡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&lt;2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90" y="4169835"/>
                <a:ext cx="8924303" cy="1966629"/>
              </a:xfrm>
              <a:prstGeom prst="rect">
                <a:avLst/>
              </a:prstGeom>
              <a:blipFill rotWithShape="1">
                <a:blip r:embed="rId2"/>
                <a:stretch>
                  <a:fillRect l="-1844" b="-40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683568" y="662357"/>
                <a:ext cx="6404767" cy="700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⟼2−</m:t>
                    </m:r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662357"/>
                <a:ext cx="6404767" cy="700705"/>
              </a:xfrm>
              <a:prstGeom prst="rect">
                <a:avLst/>
              </a:prstGeom>
              <a:blipFill>
                <a:blip r:embed="rId3"/>
                <a:stretch>
                  <a:fillRect l="-190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5B65094B-FA79-4DB1-89B3-B30924F50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363062"/>
            <a:ext cx="6404767" cy="288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95537" y="4253018"/>
                <a:ext cx="9055106" cy="1966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280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d>
                          <m:dPr>
                            <m:ctrlPr>
                              <a:rPr lang="fr-FR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fr-FR" sz="2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2800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3200" dirty="0"/>
                  <a:t>.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fr-FR" sz="3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fr-FR" sz="32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sz="320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7" y="4253018"/>
                <a:ext cx="9055106" cy="1966629"/>
              </a:xfrm>
              <a:prstGeom prst="rect">
                <a:avLst/>
              </a:prstGeom>
              <a:blipFill rotWithShape="1">
                <a:blip r:embed="rId2"/>
                <a:stretch>
                  <a:fillRect l="-1818" b="-43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683568" y="662357"/>
                <a:ext cx="6404767" cy="700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⟼2−</m:t>
                    </m:r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662357"/>
                <a:ext cx="6404767" cy="700705"/>
              </a:xfrm>
              <a:prstGeom prst="rect">
                <a:avLst/>
              </a:prstGeom>
              <a:blipFill>
                <a:blip r:embed="rId3"/>
                <a:stretch>
                  <a:fillRect l="-190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5B65094B-FA79-4DB1-89B3-B30924F50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363062"/>
            <a:ext cx="6404767" cy="2889956"/>
          </a:xfrm>
          <a:prstGeom prst="rect">
            <a:avLst/>
          </a:prstGeom>
        </p:spPr>
      </p:pic>
      <p:pic>
        <p:nvPicPr>
          <p:cNvPr id="8" name="Graphique 7" descr="Coche">
            <a:extLst>
              <a:ext uri="{FF2B5EF4-FFF2-40B4-BE49-F238E27FC236}">
                <a16:creationId xmlns="" xmlns:a16="http://schemas.microsoft.com/office/drawing/2014/main" id="{6A505421-5813-4F36-BCD0-E704582501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02" y="4437112"/>
            <a:ext cx="457200" cy="457200"/>
          </a:xfrm>
          <a:prstGeom prst="rect">
            <a:avLst/>
          </a:prstGeom>
        </p:spPr>
      </p:pic>
      <p:pic>
        <p:nvPicPr>
          <p:cNvPr id="9" name="Graphique 8" descr="Coche">
            <a:extLst>
              <a:ext uri="{FF2B5EF4-FFF2-40B4-BE49-F238E27FC236}">
                <a16:creationId xmlns="" xmlns:a16="http://schemas.microsoft.com/office/drawing/2014/main" id="{37DE8D61-BC9F-4B36-AFC6-5B24E591C6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02" y="4975928"/>
            <a:ext cx="457200" cy="457200"/>
          </a:xfrm>
          <a:prstGeom prst="rect">
            <a:avLst/>
          </a:prstGeom>
        </p:spPr>
      </p:pic>
      <p:pic>
        <p:nvPicPr>
          <p:cNvPr id="10" name="Graphique 9" descr="Coche">
            <a:extLst>
              <a:ext uri="{FF2B5EF4-FFF2-40B4-BE49-F238E27FC236}">
                <a16:creationId xmlns="" xmlns:a16="http://schemas.microsoft.com/office/drawing/2014/main" id="{F9F6CF9E-F5AD-4950-810D-BDA8303522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5104" y="553181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28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8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8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28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strictement positive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sup>
                      <m:e>
                        <m:func>
                          <m:funcPr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32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=0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94" y="4276445"/>
                <a:ext cx="8404930" cy="1696234"/>
              </a:xfrm>
              <a:prstGeom prst="rect">
                <a:avLst/>
              </a:prstGeom>
              <a:blipFill>
                <a:blip r:embed="rId2"/>
                <a:stretch>
                  <a:fillRect l="-1958" t="-1439" b="-79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8402F10E-D507-45B3-BA41-7822B84E81E5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id="{0A70E25D-B77D-49D4-8A5C-DBA3CFA0E0A0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A70E25D-B77D-49D4-8A5C-DBA3CFA0E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368154" cy="523220"/>
              </a:xfrm>
              <a:prstGeom prst="rect">
                <a:avLst/>
              </a:prstGeom>
              <a:blipFill>
                <a:blip r:embed="rId3"/>
                <a:stretch>
                  <a:fillRect l="-1914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8EDDC1E1-C4A8-48F2-9245-510DAF106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09" y="1483159"/>
            <a:ext cx="7879864" cy="25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70090" y="4169835"/>
                <a:ext cx="8721618" cy="2354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6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fr-FR" sz="26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) 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’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aire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du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domaine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color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 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est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é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gale</m:t>
                      </m:r>
                      <m:r>
                        <m:rPr>
                          <m:nor/>
                        </m:rPr>
                        <a:rPr lang="fr-FR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à </m:t>
                      </m:r>
                      <m:r>
                        <a:rPr lang="fr-FR" sz="2600">
                          <a:latin typeface="Cambria Math"/>
                        </a:rPr>
                        <m:t>−</m:t>
                      </m:r>
                      <m:nary>
                        <m:naryPr>
                          <m:ctrlPr>
                            <a:rPr lang="fr-FR" sz="26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2600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fr-FR" sz="2600" b="0" i="1" smtClean="0">
                              <a:latin typeface="Cambria Math"/>
                            </a:rPr>
                            <m:t>3</m:t>
                          </m:r>
                        </m:sup>
                        <m:e>
                          <m:d>
                            <m:dPr>
                              <m:ctrlPr>
                                <a:rPr lang="fr-FR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2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26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sz="2600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fr-FR" sz="2600" b="0" i="1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fr-FR" sz="2600" dirty="0"/>
              </a:p>
              <a:p>
                <a:pPr marL="514350" indent="-514350">
                  <a:buFont typeface="+mj-lt"/>
                  <a:buAutoNum type="alphaLcParenR" startAt="2"/>
                </a:pPr>
                <a:r>
                  <a:rPr lang="fr-FR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vaut 3 </a:t>
                </a:r>
                <a:r>
                  <a:rPr lang="fr-FR" sz="2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u.a</a:t>
                </a:r>
                <a:r>
                  <a:rPr lang="fr-FR" sz="2600" dirty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600" b="0" i="1" smtClean="0">
                          <a:latin typeface="Cambria Math"/>
                        </a:rPr>
                        <m:t>𝑐</m:t>
                      </m:r>
                      <m:r>
                        <a:rPr lang="fr-FR" sz="2600" b="0" i="1" smtClean="0">
                          <a:latin typeface="Cambria Math"/>
                        </a:rPr>
                        <m:t>)</m:t>
                      </m:r>
                      <m:nary>
                        <m:naryPr>
                          <m:ctrlPr>
                            <a:rPr lang="fr-FR" sz="26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2600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fr-FR" sz="2600" b="0" i="1" smtClean="0">
                              <a:latin typeface="Cambria Math"/>
                            </a:rPr>
                            <m:t>3</m:t>
                          </m:r>
                        </m:sup>
                        <m:e>
                          <m:d>
                            <m:dPr>
                              <m:ctrlPr>
                                <a:rPr lang="fr-FR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2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26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sz="2600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fr-FR" sz="2600" b="0" i="1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fr-FR" sz="26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fr-FR" sz="26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90" y="4169835"/>
                <a:ext cx="8721618" cy="2354875"/>
              </a:xfrm>
              <a:prstGeom prst="rect">
                <a:avLst/>
              </a:prstGeom>
              <a:blipFill rotWithShape="1">
                <a:blip r:embed="rId2"/>
                <a:stretch>
                  <a:fillRect l="-11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9684"/>
            <a:ext cx="6721313" cy="283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3C3D2EB-6B61-4623-AAD4-B08782ABF377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7634E2B0-33FF-4320-8E03-CE5A07DC45F7}"/>
                  </a:ext>
                </a:extLst>
              </p:cNvPr>
              <p:cNvSpPr txBox="1"/>
              <p:nvPr/>
            </p:nvSpPr>
            <p:spPr>
              <a:xfrm>
                <a:off x="323528" y="548680"/>
                <a:ext cx="6653232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La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fonction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repr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sent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é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est</m:t>
                      </m:r>
                      <m:r>
                        <a:rPr lang="fr-FR" sz="2800" b="0" i="1" dirty="0" smtClean="0"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fr-FR" sz="2800" b="0" i="1" dirty="0" smtClean="0">
                          <a:latin typeface="Cambria Math"/>
                          <a:cs typeface="Arial" panose="020B0604020202020204" pitchFamily="34" charset="0"/>
                        </a:rPr>
                        <m:t>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634E2B0-33FF-4320-8E03-CE5A07DC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48680"/>
                <a:ext cx="6653232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0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:r>
                  <a:rPr lang="fr-FR" sz="3200" dirty="0"/>
                  <a:t>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r>
                          <a:rPr lang="fr-FR" sz="3200" b="0" i="1" smtClean="0">
                            <a:latin typeface="Cambria Math"/>
                          </a:rPr>
                          <m:t>𝑡</m:t>
                        </m:r>
                        <m:r>
                          <a:rPr lang="fr-FR" sz="3200" b="0" i="1" smtClean="0">
                            <a:latin typeface="Cambria Math"/>
                          </a:rPr>
                          <m:t>²</m:t>
                        </m:r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014823" cy="2093522"/>
              </a:xfrm>
              <a:prstGeom prst="rect">
                <a:avLst/>
              </a:prstGeom>
              <a:blipFill>
                <a:blip r:embed="rId2"/>
                <a:stretch>
                  <a:fillRect l="-1977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18" y="1460572"/>
            <a:ext cx="7104364" cy="2640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39F3BB72-5363-4597-83ED-F03BBD15E1FF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id="{17C70C2A-B76A-4192-A41C-945AC81A539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²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7C70C2A-B76A-4192-A41C-945AC81A5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703741" cy="523220"/>
              </a:xfrm>
              <a:prstGeom prst="rect">
                <a:avLst/>
              </a:prstGeom>
              <a:blipFill>
                <a:blip r:embed="rId4"/>
                <a:stretch>
                  <a:fillRect l="-2137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926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latin typeface="Cambria Math"/>
                      </a:rPr>
                      <m:t>2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=−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83806" cy="2094548"/>
              </a:xfrm>
              <a:prstGeom prst="rect">
                <a:avLst/>
              </a:prstGeom>
              <a:blipFill>
                <a:blip r:embed="rId2"/>
                <a:stretch>
                  <a:fillRect l="-1913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21" y="1275177"/>
            <a:ext cx="6933138" cy="259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4197" cy="523220"/>
              </a:xfrm>
              <a:prstGeom prst="rect">
                <a:avLst/>
              </a:prstGeom>
              <a:blipFill>
                <a:blip r:embed="rId4"/>
                <a:stretch>
                  <a:fillRect l="-204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106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32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fr-FR" sz="32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r>
                      <a:rPr lang="fr-FR" sz="32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fr-FR" sz="32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fr-FR" sz="3200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f>
                          <m:fPr>
                            <m:ctrlPr>
                              <a:rPr lang="fr-FR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fr-FR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 sz="32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229304" cy="2165208"/>
              </a:xfrm>
              <a:prstGeom prst="rect">
                <a:avLst/>
              </a:prstGeom>
              <a:blipFill>
                <a:blip r:embed="rId2"/>
                <a:stretch>
                  <a:fillRect l="-1926" b="-42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fr-FR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5967980" cy="700705"/>
              </a:xfrm>
              <a:prstGeom prst="rect">
                <a:avLst/>
              </a:prstGeom>
              <a:blipFill>
                <a:blip r:embed="rId3"/>
                <a:stretch>
                  <a:fillRect l="-2043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1FE1781D-59CF-423C-A4E7-DEB660EFE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559446"/>
            <a:ext cx="6192554" cy="27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8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94" y="4293096"/>
                <a:ext cx="8314136" cy="1879425"/>
              </a:xfrm>
              <a:prstGeom prst="rect">
                <a:avLst/>
              </a:prstGeom>
              <a:blipFill>
                <a:blip r:embed="rId2"/>
                <a:stretch>
                  <a:fillRect l="-1540" t="-971" b="-2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E3FAFF0A-9A01-4B2B-9C01-917DF6329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94" y="1315647"/>
            <a:ext cx="7500382" cy="282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6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2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L’aire du domaine coloré est égale à  </a:t>
                </a:r>
                <a14:m>
                  <m:oMath xmlns:m="http://schemas.openxmlformats.org/officeDocument/2006/math">
                    <m:r>
                      <a:rPr lang="fr-FR" sz="2800" b="0" i="0" smtClean="0">
                        <a:latin typeface="Cambria Math" panose="02040503050406030204" pitchFamily="18" charset="0"/>
                      </a:rPr>
                      <m:t>4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trlPr>
                          <a:rPr lang="fr-FR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fr-FR" sz="280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FR" sz="2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99" y="4285037"/>
                <a:ext cx="8934049" cy="1827423"/>
              </a:xfrm>
              <a:prstGeom prst="rect">
                <a:avLst/>
              </a:prstGeom>
              <a:blipFill>
                <a:blip r:embed="rId2"/>
                <a:stretch>
                  <a:fillRect l="-1433" t="-1333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EF64F81-E959-4B6E-BD28-33D7DC3A916D}"/>
              </a:ext>
            </a:extLst>
          </p:cNvPr>
          <p:cNvSpPr txBox="1"/>
          <p:nvPr/>
        </p:nvSpPr>
        <p:spPr>
          <a:xfrm>
            <a:off x="6585922" y="260648"/>
            <a:ext cx="245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12E96E01-C4EE-4FA3-9FE7-DEC613CD9F32}"/>
                  </a:ext>
                </a:extLst>
              </p:cNvPr>
              <p:cNvSpPr txBox="1"/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La fonction représentée est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2E96E01-C4EE-4FA3-9FE7-DEC613CD9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2" y="745540"/>
                <a:ext cx="6474338" cy="523220"/>
              </a:xfrm>
              <a:prstGeom prst="rect">
                <a:avLst/>
              </a:prstGeom>
              <a:blipFill>
                <a:blip r:embed="rId3"/>
                <a:stretch>
                  <a:fillRect l="-1883" t="-13953" b="-290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03DFD052-C323-4A32-943F-6BF77EEE8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79" y="1281692"/>
            <a:ext cx="7701441" cy="266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1758</Words>
  <Application>Microsoft Office PowerPoint</Application>
  <PresentationFormat>Affichage à l'écran (4:3)</PresentationFormat>
  <Paragraphs>126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Maud</dc:creator>
  <cp:lastModifiedBy>deletombe</cp:lastModifiedBy>
  <cp:revision>24</cp:revision>
  <dcterms:created xsi:type="dcterms:W3CDTF">2018-05-04T07:50:54Z</dcterms:created>
  <dcterms:modified xsi:type="dcterms:W3CDTF">2019-06-11T15:53:11Z</dcterms:modified>
</cp:coreProperties>
</file>