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311" r:id="rId2"/>
    <p:sldId id="31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317" r:id="rId13"/>
    <p:sldId id="264" r:id="rId14"/>
    <p:sldId id="267" r:id="rId15"/>
    <p:sldId id="291" r:id="rId16"/>
    <p:sldId id="303" r:id="rId17"/>
    <p:sldId id="292" r:id="rId18"/>
    <p:sldId id="293" r:id="rId19"/>
    <p:sldId id="318" r:id="rId20"/>
    <p:sldId id="294" r:id="rId21"/>
    <p:sldId id="304" r:id="rId22"/>
    <p:sldId id="295" r:id="rId23"/>
    <p:sldId id="305" r:id="rId24"/>
    <p:sldId id="296" r:id="rId25"/>
    <p:sldId id="306" r:id="rId26"/>
    <p:sldId id="297" r:id="rId27"/>
    <p:sldId id="307" r:id="rId28"/>
    <p:sldId id="298" r:id="rId29"/>
    <p:sldId id="308" r:id="rId30"/>
    <p:sldId id="299" r:id="rId31"/>
    <p:sldId id="309" r:id="rId32"/>
    <p:sldId id="300" r:id="rId33"/>
    <p:sldId id="310" r:id="rId34"/>
    <p:sldId id="315" r:id="rId35"/>
    <p:sldId id="301" r:id="rId36"/>
    <p:sldId id="314" r:id="rId37"/>
    <p:sldId id="302" r:id="rId3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D3C55-468B-490C-95F9-478A1344D27D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6307F-6AB1-45B9-8199-1BC4A9583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90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08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62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0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97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41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59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20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696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854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95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80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4B24D-87FC-4278-A0D1-338D3C14B022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7AE8-283A-49F2-A08D-5924829FDB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50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4104456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Traduction Français/Maths en probabilité</a:t>
            </a:r>
            <a:b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4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49796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6010" y="255992"/>
                <a:ext cx="8064896" cy="6001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note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phrase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le pourcentage des étudiants qui ont réussi au moins une des deux épreuves correspond à :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10" y="255992"/>
                <a:ext cx="8064896" cy="6001643"/>
              </a:xfrm>
              <a:prstGeom prst="rect">
                <a:avLst/>
              </a:prstGeom>
              <a:blipFill rotWithShape="1">
                <a:blip r:embed="rId2"/>
                <a:stretch>
                  <a:fillRect l="-1965" t="-1320" r="-29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084168" y="596524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</a:t>
            </a:r>
            <a:r>
              <a:rPr lang="fr-FR" sz="3200" dirty="0"/>
              <a:t>8</a:t>
            </a:r>
            <a:r>
              <a:rPr lang="fr-FR" sz="3200" dirty="0" smtClean="0"/>
              <a:t>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0819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61256" y="309182"/>
                <a:ext cx="8064896" cy="6001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note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phrase : "93,75% des étudiants ayant réussi la première épreuve ont réussi la seconde" correspond à :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56" y="309182"/>
                <a:ext cx="8064896" cy="6001643"/>
              </a:xfrm>
              <a:prstGeom prst="rect">
                <a:avLst/>
              </a:prstGeom>
              <a:blipFill rotWithShape="1">
                <a:blip r:embed="rId2"/>
                <a:stretch>
                  <a:fillRect l="-1890" t="-1321" r="-30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012160" y="573325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9/11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82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700808"/>
            <a:ext cx="8784976" cy="28803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Dans les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questions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suivantes,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noter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calcul permettant d'aboutir à la bonne réponse.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1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5474" y="695438"/>
            <a:ext cx="741682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80% des étudiants avaient une moyenne supérieure ou égale à 10 au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premier BTS blanc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et 90% au second. 75% des étudiants ont obtenu une moyenne supérieure ou égale à 10 aux deux épreuves.</a:t>
            </a: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Sachant que l'étudiant a réussi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le premier BTS blanc, calculer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la probabilité qu'il ait réussi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le second.</a:t>
            </a:r>
            <a:endParaRPr lang="fr-FR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1"/>
          <p:cNvSpPr txBox="1"/>
          <p:nvPr/>
        </p:nvSpPr>
        <p:spPr>
          <a:xfrm>
            <a:off x="5868144" y="594928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10/11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8967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1924" y="980728"/>
            <a:ext cx="69127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80% des étudiants avaient une moyenne supérieure ou égale à 10 au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premier BTS blanc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et 90% au second. 75% des étudiants ont obtenu une moyenne supérieure ou égale à 10 aux deux épreuves.</a:t>
            </a: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Calculer la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que l’étudiant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ait réussi au moins une épreuve.</a:t>
            </a:r>
          </a:p>
        </p:txBody>
      </p:sp>
      <p:sp>
        <p:nvSpPr>
          <p:cNvPr id="3" name="ZoneTexte 1"/>
          <p:cNvSpPr txBox="1"/>
          <p:nvPr/>
        </p:nvSpPr>
        <p:spPr>
          <a:xfrm>
            <a:off x="5940152" y="599748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11/11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28823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6"/>
          <p:cNvSpPr>
            <a:spLocks noGrp="1"/>
          </p:cNvSpPr>
          <p:nvPr>
            <p:ph type="ctrTitle"/>
          </p:nvPr>
        </p:nvSpPr>
        <p:spPr>
          <a:xfrm>
            <a:off x="2051720" y="2492896"/>
            <a:ext cx="5108104" cy="165618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294529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3" y="388065"/>
            <a:ext cx="8387005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Dans un lycée,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y a 60% de filles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30 % des filles et 37% des garçons sont externes. Les autres sont demi-pensionnaires.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choisit au hasard un élève du lycée.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note F l'événement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" l'élève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est une fille" et E l'événement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" l'élève est externe".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P(F) = 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a) 0,3	b) 0,6	c) 0,7	d) 0,4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095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3" y="388065"/>
            <a:ext cx="8387005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Dans un lycée,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y a 60% de filles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30 % des filles et 37% des garçons sont externes. Les autres sont demi-pensionnaires.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choisit au hasard un élève du lycée.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note F l'événement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" l'élève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est une fille" et E l'événement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" l'élève est externe".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P(F) = 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a) 0,3	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0,6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c) 0,7	d) 0,4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1/11</a:t>
            </a:r>
            <a:endParaRPr lang="fr-FR" sz="3200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22920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98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39551" y="332656"/>
                <a:ext cx="8424937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il y a 60% de filles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i="1" dirty="0" smtClean="0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= 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0,3	b) 0,6	c) 0,7	d) 0,4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1" y="332656"/>
                <a:ext cx="8424937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1881" t="-1580" r="-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2/11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15926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39552" y="332656"/>
                <a:ext cx="8424936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il y a 60% de filles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i="1" dirty="0" smtClean="0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= 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0,3	b) 0,6	c) 0,7	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d) 0,4 </a:t>
                </a:r>
                <a:endParaRPr lang="fr-FR" sz="3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32656"/>
                <a:ext cx="8424936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1881" t="-1580" r="-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2/11</a:t>
            </a:r>
            <a:endParaRPr lang="fr-FR" sz="3200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81127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95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700808"/>
            <a:ext cx="8352928" cy="28803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neuf premières questions sont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présentées sous forme d’un QCM où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une seule réponse est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correcte.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1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538186" y="332656"/>
                <a:ext cx="8354294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30 % des filles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et 37% des garçons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sont externes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0,3	b) 0,6	c) 0,37	d) 0,7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86" y="332656"/>
                <a:ext cx="8354294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1823" t="-1580" r="-27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3/11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0097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538186" y="332656"/>
                <a:ext cx="8426301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30 % des filles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et 37% des garçons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sont externes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</a:p>
              <a:p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a) 0,3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b) 0,6	c) 0,37	d) 0,7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86" y="332656"/>
                <a:ext cx="8426301" cy="4832092"/>
              </a:xfrm>
              <a:prstGeom prst="rect">
                <a:avLst/>
              </a:prstGeom>
              <a:blipFill rotWithShape="1">
                <a:blip r:embed="rId2"/>
                <a:stretch>
                  <a:fillRect l="-1808" t="-1641" r="-1880" b="-32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3/11</a:t>
            </a:r>
            <a:endParaRPr lang="fr-FR" sz="3200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7" y="460646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61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9551" y="332656"/>
                <a:ext cx="8424937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37% des garçons sont externes. Les autres sont demi-pensionnaires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𝐹</m:t>
                            </m:r>
                          </m:e>
                        </m:acc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e>
                    </m:acc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0,63	b) 0,3	c) 0,37	d) 0,4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1" y="332656"/>
                <a:ext cx="8424937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1881" t="-1580" r="-18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4/11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1190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683568" y="332656"/>
                <a:ext cx="8352928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37% des garçons sont externes. Les autres sont demi-pensionnaires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𝐹</m:t>
                            </m:r>
                          </m:e>
                        </m:acc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e>
                    </m:acc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</a:p>
              <a:p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a) 0,63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b) 0,3	c) 0,37	d) 0,4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32656"/>
                <a:ext cx="8352928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1825" t="-1580" r="-28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4/11</a:t>
            </a:r>
            <a:endParaRPr lang="fr-FR" sz="3200" dirty="0"/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67" y="469273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3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2467" y="332656"/>
                <a:ext cx="8327154" cy="5509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probabilité de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 externe" s'écrit :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c)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P</m:t>
                    </m:r>
                    <m:r>
                      <a:rPr lang="fr-FR" sz="3200" b="0" i="0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67" y="332656"/>
                <a:ext cx="8327154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830" t="-1440" r="-31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9301" y="605788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5/11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7002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2467" y="332656"/>
                <a:ext cx="8327154" cy="5509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probabilité de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 externe" s'écrit :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P</m:t>
                    </m:r>
                    <m:r>
                      <a:rPr lang="fr-FR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∩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𝐹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67" y="332656"/>
                <a:ext cx="8327154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830" t="-1440" r="-31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9301" y="605788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5/11</a:t>
            </a:r>
            <a:endParaRPr lang="fr-FR" sz="3200" dirty="0"/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065" y="5085184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7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9552" y="548681"/>
                <a:ext cx="8352928" cy="5509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 l'élève est externe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la probabilité de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l'élève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 une fille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s'écrit :</a:t>
                </a:r>
              </a:p>
              <a:p>
                <a:endParaRPr lang="fr-FR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c)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P</m:t>
                    </m:r>
                    <m:r>
                      <a:rPr lang="fr-FR" sz="3200" b="0" i="0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48681"/>
                <a:ext cx="8352928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898" t="-1438" r="-2774" b="-4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262058" y="605788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6/11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6670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9552" y="548681"/>
                <a:ext cx="8424936" cy="5509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F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est 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 l'élève est externe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la probabilité de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 une fille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s'écrit :</a:t>
                </a:r>
              </a:p>
              <a:p>
                <a:endParaRPr lang="fr-FR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 	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𝐹</m:t>
                    </m:r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c)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P</m:t>
                    </m:r>
                    <m:r>
                      <a:rPr lang="fr-FR" sz="3200" b="0" i="0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48681"/>
                <a:ext cx="8424936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881" t="-1438" r="-1881" b="-4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262058" y="605788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6/11</a:t>
            </a:r>
            <a:endParaRPr lang="fr-FR" sz="3200" dirty="0"/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437" y="5373216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27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66229" y="208569"/>
                <a:ext cx="8496944" cy="5755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A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B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" l'étudiant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 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phrase : 75% des étudiants ont réussi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les deux épreuves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correspond à :</a:t>
                </a:r>
              </a:p>
              <a:p>
                <a:endParaRPr lang="fr-FR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𝐵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𝐴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𝐴</m:t>
                        </m:r>
                        <m:r>
                          <a:rPr lang="fr-FR" sz="3200" b="0" i="1" smtClean="0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𝐴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229" y="208569"/>
                <a:ext cx="8496944" cy="5755422"/>
              </a:xfrm>
              <a:prstGeom prst="rect">
                <a:avLst/>
              </a:prstGeom>
              <a:blipFill rotWithShape="1">
                <a:blip r:embed="rId2"/>
                <a:stretch>
                  <a:fillRect l="-1793" t="-1377" r="-2296" b="-14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</a:t>
            </a:r>
            <a:r>
              <a:rPr lang="fr-FR" sz="3200" dirty="0"/>
              <a:t>7</a:t>
            </a:r>
            <a:r>
              <a:rPr lang="fr-FR" sz="3200" dirty="0" smtClean="0"/>
              <a:t>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0983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666083" y="208569"/>
                <a:ext cx="8197090" cy="5755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A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B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" l'étudiant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phrase : 75% des étudiants ont réussi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les deux épreuves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correspond à :</a:t>
                </a:r>
              </a:p>
              <a:p>
                <a:endParaRPr lang="fr-FR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𝐵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𝐴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𝐴</m:t>
                        </m:r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𝐴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83" y="208569"/>
                <a:ext cx="8197090" cy="5755422"/>
              </a:xfrm>
              <a:prstGeom prst="rect">
                <a:avLst/>
              </a:prstGeom>
              <a:blipFill rotWithShape="1">
                <a:blip r:embed="rId2"/>
                <a:stretch>
                  <a:fillRect l="-1859" t="-1377" r="-2900" b="-14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</a:t>
            </a:r>
            <a:r>
              <a:rPr lang="fr-FR" sz="3200" dirty="0"/>
              <a:t>7</a:t>
            </a:r>
            <a:r>
              <a:rPr lang="fr-FR" sz="3200" dirty="0" smtClean="0"/>
              <a:t>/11</a:t>
            </a:r>
            <a:endParaRPr lang="fr-FR" sz="3200" dirty="0"/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4" y="5373216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3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3" y="388065"/>
            <a:ext cx="8387005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Dans un lycée, il y a 60% de filles.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30 % des filles et 37% des garçons sont externes. Les autres sont demi-pensionnaires.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choisit au hasard un élève du lycée.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note</a:t>
            </a:r>
            <a:r>
              <a:rPr lang="fr-FR" i="1" dirty="0" smtClean="0">
                <a:latin typeface="Arial" panose="020B0604020202020204" pitchFamily="34" charset="0"/>
                <a:cs typeface="Arial" panose="020B0604020202020204" pitchFamily="34" charset="0"/>
              </a:rPr>
              <a:t> F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" l'élève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est une fille" et 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l'événement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" l'élève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est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externe"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fr-FR" i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) = </a:t>
            </a:r>
          </a:p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a) 0,3	b) 0,6	c) 0,7	d) 0,4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97697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6010" y="255992"/>
                <a:ext cx="8064896" cy="6001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note A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B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phrase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le pourcentage des étudiants qui ont réussi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au moins une des deux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épreuves correspond à :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10" y="255992"/>
                <a:ext cx="8064896" cy="6001643"/>
              </a:xfrm>
              <a:prstGeom prst="rect">
                <a:avLst/>
              </a:prstGeom>
              <a:blipFill rotWithShape="1">
                <a:blip r:embed="rId2"/>
                <a:stretch>
                  <a:fillRect l="-1965" t="-1320" r="-24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084168" y="596524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</a:t>
            </a:r>
            <a:r>
              <a:rPr lang="fr-FR" sz="3200" dirty="0"/>
              <a:t>8</a:t>
            </a:r>
            <a:r>
              <a:rPr lang="fr-FR" sz="3200" dirty="0" smtClean="0"/>
              <a:t>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655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6010" y="255992"/>
                <a:ext cx="8064896" cy="6001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note A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B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phrase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le pourcentage des étudiants qui ont réussi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au moins une des deux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épreuves correspond à :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	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d)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</a:rPr>
                      <m:t>𝑃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</a:rPr>
                      <m:t>𝐴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10" y="255992"/>
                <a:ext cx="8064896" cy="6001643"/>
              </a:xfrm>
              <a:prstGeom prst="rect">
                <a:avLst/>
              </a:prstGeom>
              <a:blipFill rotWithShape="1">
                <a:blip r:embed="rId2"/>
                <a:stretch>
                  <a:fillRect l="-1965" t="-1320" r="-24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084168" y="596524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</a:t>
            </a:r>
            <a:r>
              <a:rPr lang="fr-FR" sz="3200" dirty="0"/>
              <a:t>8</a:t>
            </a:r>
            <a:r>
              <a:rPr lang="fr-FR" sz="3200" dirty="0" smtClean="0"/>
              <a:t>/11</a:t>
            </a:r>
            <a:endParaRPr lang="fr-FR" sz="3200" dirty="0"/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51723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8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61256" y="309182"/>
                <a:ext cx="8064896" cy="6001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note A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B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phrase : "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93,75% des étudiants ayant réussi la première épreuve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ont réussi la seconde" correspond à :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56" y="309182"/>
                <a:ext cx="8064896" cy="6001643"/>
              </a:xfrm>
              <a:prstGeom prst="rect">
                <a:avLst/>
              </a:prstGeom>
              <a:blipFill rotWithShape="1">
                <a:blip r:embed="rId2"/>
                <a:stretch>
                  <a:fillRect l="-1890" t="-1321" r="-24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012160" y="573325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9/11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0476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61256" y="309182"/>
                <a:ext cx="8064896" cy="60016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note A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B l'événement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    " l'étudiant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phrase : "93,75% des étudiants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ayant réussi la première épreuve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ont </a:t>
                </a:r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réussi la seconde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correspond à :</a:t>
                </a:r>
              </a:p>
              <a:p>
                <a:r>
                  <a:rPr lang="fr-FR" sz="3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</a:rPr>
                      <m:t>𝐵</m:t>
                    </m:r>
                    <m:r>
                      <a:rPr lang="fr-FR" sz="32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i="1">
                            <a:latin typeface="Cambria Math"/>
                          </a:rPr>
                          <m:t>𝐴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r>
                      <a:rPr lang="fr-FR" sz="3200" i="1">
                        <a:latin typeface="Cambria Math"/>
                      </a:rPr>
                      <m:t>(</m:t>
                    </m:r>
                    <m:r>
                      <a:rPr lang="fr-FR" sz="3200" i="1">
                        <a:latin typeface="Cambria Math"/>
                      </a:rPr>
                      <m:t>𝐴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56" y="309182"/>
                <a:ext cx="8064896" cy="6001643"/>
              </a:xfrm>
              <a:prstGeom prst="rect">
                <a:avLst/>
              </a:prstGeom>
              <a:blipFill rotWithShape="1">
                <a:blip r:embed="rId2"/>
                <a:stretch>
                  <a:fillRect l="-1890" t="-1321" r="-24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012160" y="573325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9/11</a:t>
            </a:r>
            <a:endParaRPr lang="fr-FR" sz="3200" dirty="0"/>
          </a:p>
        </p:txBody>
      </p:sp>
      <p:pic>
        <p:nvPicPr>
          <p:cNvPr id="4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85184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86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35292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80% des étudiants avaient une moyenne supérieure ou égale à 10 au premier et 90% au second. 75% des étudiants ont obtenu une moyenne supérieure ou égale à 10 aux deux épreuves.</a:t>
            </a:r>
          </a:p>
          <a:p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Sachant que l'étudiant a réussi la première épreuve,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calculer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la probabilité qu'il ait réussi la seconde.</a:t>
            </a:r>
          </a:p>
          <a:p>
            <a:pPr algn="ctr"/>
            <a:endParaRPr lang="fr-FR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1"/>
          <p:cNvSpPr txBox="1"/>
          <p:nvPr/>
        </p:nvSpPr>
        <p:spPr>
          <a:xfrm>
            <a:off x="5868144" y="594928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10/11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02493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95536" y="332656"/>
                <a:ext cx="8352927" cy="536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80% des étudiants avaient une moyenne supérieure ou égale à 10 au premier et 90% au second. 75% des étudiants ont obtenu une moyenne supérieure ou égale à 10 aux deux épreuves.</a:t>
                </a:r>
              </a:p>
              <a:p>
                <a:endParaRPr lang="fr-FR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Sachant que l'étudiant a réussi la première épreuve,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calculer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probabilité qu'il ait réussi la seconde.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𝐴</m:t>
                          </m:r>
                        </m:sub>
                      </m:sSub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 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𝐴</m:t>
                              </m:r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∩</m:t>
                              </m:r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</m:d>
                        </m:num>
                        <m:den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𝐴</m:t>
                              </m:r>
                            </m:e>
                          </m:d>
                        </m:den>
                      </m:f>
                      <m:r>
                        <a:rPr lang="fr-FR" sz="3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0,75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0,8</m:t>
                          </m:r>
                        </m:den>
                      </m:f>
                    </m:oMath>
                  </m:oMathPara>
                </a14:m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32656"/>
                <a:ext cx="8352927" cy="5364995"/>
              </a:xfrm>
              <a:prstGeom prst="rect">
                <a:avLst/>
              </a:prstGeom>
              <a:blipFill rotWithShape="1">
                <a:blip r:embed="rId2"/>
                <a:stretch>
                  <a:fillRect l="-1898" t="-1477" r="-189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868144" y="594928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10/11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303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260648"/>
            <a:ext cx="77048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80% des étudiants avaient une moyenne supérieure ou égale à 10 au premier et 90% au second. 75% des étudiants ont obtenu une moyenne supérieure ou égale à 10 aux deux épreuves.</a:t>
            </a: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Calculer la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que l’étudiant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ait réussi au moins une épreuve.</a:t>
            </a:r>
          </a:p>
          <a:p>
            <a:endParaRPr lang="fr-FR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1"/>
          <p:cNvSpPr txBox="1"/>
          <p:nvPr/>
        </p:nvSpPr>
        <p:spPr>
          <a:xfrm>
            <a:off x="5940152" y="599748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11/11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69737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9552" y="260648"/>
                <a:ext cx="7704855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80% des étudiants avaient une moyenne supérieure ou égale à 10 au premier et 90% au second. 75% des étudiants ont obtenu une moyenne supérieure ou égale à 10 aux deux épreuves.</a:t>
                </a:r>
              </a:p>
              <a:p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Calculer la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probabilité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que l’étudiant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ait réussi au moins une épreuve.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i="1" dirty="0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fr-FR" sz="320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320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𝐴</m:t>
                          </m:r>
                          <m:r>
                            <a:rPr lang="fr-FR" sz="320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∪</m:t>
                          </m:r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</m:d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</m:d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</m:t>
                      </m:r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</m:d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𝐴</m:t>
                          </m:r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∩</m:t>
                          </m:r>
                          <m:r>
                            <a:rPr lang="fr-FR" sz="32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fr-FR" sz="3200" b="0" dirty="0" smtClean="0">
                  <a:solidFill>
                    <a:srgbClr val="FF000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i="1" dirty="0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=0,8</m:t>
                      </m:r>
                      <m:r>
                        <a:rPr lang="fr-FR" sz="32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+0,9−0,75=0,95</m:t>
                      </m:r>
                    </m:oMath>
                  </m:oMathPara>
                </a14:m>
                <a:endParaRPr lang="fr-FR" sz="3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60648"/>
                <a:ext cx="7704855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2059" t="-1580" r="-33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40152" y="599748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11/11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78885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39552" y="332656"/>
                <a:ext cx="8424936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On note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F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est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externe".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/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i="1" dirty="0" smtClean="0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= 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0,3	b) 0,6	c) 0,7	d) 0,4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32656"/>
                <a:ext cx="8424936" cy="4832092"/>
              </a:xfrm>
              <a:prstGeom prst="rect">
                <a:avLst/>
              </a:prstGeom>
              <a:blipFill rotWithShape="1">
                <a:blip r:embed="rId2"/>
                <a:stretch>
                  <a:fillRect l="-1881" t="-1641" r="-1809" b="-32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2/11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191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538186" y="332656"/>
                <a:ext cx="8354294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0,3	b) 0,6	c) 0,37	d) 0,7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86" y="332656"/>
                <a:ext cx="8354294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1823" t="-1580" r="-27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3/11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93915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9552" y="332656"/>
                <a:ext cx="8424936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externe". 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𝐹</m:t>
                            </m:r>
                          </m:e>
                        </m:acc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e>
                    </m:acc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0,63	b) 0,3	c) 0,37	d) 0,4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32656"/>
                <a:ext cx="8424936" cy="4832092"/>
              </a:xfrm>
              <a:prstGeom prst="rect">
                <a:avLst/>
              </a:prstGeom>
              <a:blipFill rotWithShape="1">
                <a:blip r:embed="rId2"/>
                <a:stretch>
                  <a:fillRect l="-1881" t="-1641" r="-1881" b="-32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4/11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91366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2466" y="332656"/>
                <a:ext cx="8432022" cy="5509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probabilité de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 externe" s'écrit :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c)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P</m:t>
                    </m:r>
                    <m:r>
                      <a:rPr lang="fr-FR" sz="3200" b="0" i="0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66" y="332656"/>
                <a:ext cx="8432022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806" t="-1440" r="-18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9301" y="605788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5/11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5197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39552" y="548681"/>
                <a:ext cx="8424936" cy="5509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il y a 60% de filles.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30 % des filles et 37% des garçons sont externes. Les autres sont demi-pensionnaires.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au hasard un élève du lycée.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externe".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 l'élève est externe, la probabilité de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 l'élève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 une fille" s'écrit :</a:t>
                </a:r>
              </a:p>
              <a:p>
                <a:endParaRPr lang="fr-FR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c)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P</m:t>
                    </m:r>
                    <m:r>
                      <a:rPr lang="fr-FR" sz="3200" b="0" i="0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𝐸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𝐹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48681"/>
                <a:ext cx="8424936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881" t="-1438" r="-1881" b="-4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6262058" y="605788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6/11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68030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66229" y="208569"/>
                <a:ext cx="8496944" cy="5755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Dans un lycée, on a organisé deux BTS blancs.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choisit un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au hasard.</a:t>
                </a:r>
                <a:b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note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: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" l'étudiant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premier BTS blanc" et </a:t>
                </a:r>
                <a:r>
                  <a:rPr lang="fr-FR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l'événement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" l'étudiant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réussi le second BTS </a:t>
                </a: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blanc".</a:t>
                </a:r>
                <a:endParaRPr lang="fr-FR" sz="3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phrase : 75% des étudiants ont réussi les deux épreuves correspond à :</a:t>
                </a:r>
              </a:p>
              <a:p>
                <a:endParaRPr lang="fr-FR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𝐵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	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FR" sz="32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𝐴</m:t>
                    </m:r>
                    <m:r>
                      <a:rPr lang="fr-FR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b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𝐴</m:t>
                        </m:r>
                        <m:r>
                          <a:rPr lang="fr-FR" sz="3200" b="0" i="1" smtClean="0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fr-FR" sz="3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	d)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r>
                      <a:rPr lang="fr-FR" sz="3200" b="0" i="1" smtClean="0"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</a:rPr>
                      <m:t>𝐴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229" y="208569"/>
                <a:ext cx="8496944" cy="5755422"/>
              </a:xfrm>
              <a:prstGeom prst="rect">
                <a:avLst/>
              </a:prstGeom>
              <a:blipFill rotWithShape="1">
                <a:blip r:embed="rId2"/>
                <a:stretch>
                  <a:fillRect l="-1793" t="-1377" r="-2798" b="-14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1"/>
          <p:cNvSpPr txBox="1"/>
          <p:nvPr/>
        </p:nvSpPr>
        <p:spPr>
          <a:xfrm>
            <a:off x="5974229" y="58935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Question </a:t>
            </a:r>
            <a:r>
              <a:rPr lang="fr-FR" sz="3200" dirty="0"/>
              <a:t>7</a:t>
            </a:r>
            <a:r>
              <a:rPr lang="fr-FR" sz="3200" dirty="0" smtClean="0"/>
              <a:t>/11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38141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1918</Words>
  <Application>Microsoft Office PowerPoint</Application>
  <PresentationFormat>Affichage à l'écran (4:3)</PresentationFormat>
  <Paragraphs>238</Paragraphs>
  <Slides>37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38" baseType="lpstr">
      <vt:lpstr>Thème Office</vt:lpstr>
      <vt:lpstr>Traduction Français/Maths en probabilité Série 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CORRIGÉS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Traduction Français en Maths Proba 4</dc:title>
  <dc:creator>PC</dc:creator>
  <cp:lastModifiedBy>deletombe</cp:lastModifiedBy>
  <cp:revision>26</cp:revision>
  <dcterms:created xsi:type="dcterms:W3CDTF">2017-06-09T06:46:09Z</dcterms:created>
  <dcterms:modified xsi:type="dcterms:W3CDTF">2019-06-11T20:25:40Z</dcterms:modified>
</cp:coreProperties>
</file>