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73" r:id="rId12"/>
    <p:sldId id="283" r:id="rId13"/>
    <p:sldId id="275" r:id="rId14"/>
    <p:sldId id="265" r:id="rId15"/>
    <p:sldId id="276" r:id="rId16"/>
    <p:sldId id="266" r:id="rId17"/>
    <p:sldId id="277" r:id="rId18"/>
    <p:sldId id="267" r:id="rId19"/>
    <p:sldId id="278" r:id="rId20"/>
    <p:sldId id="268" r:id="rId21"/>
    <p:sldId id="279" r:id="rId22"/>
    <p:sldId id="269" r:id="rId23"/>
    <p:sldId id="280" r:id="rId24"/>
    <p:sldId id="270" r:id="rId25"/>
    <p:sldId id="281" r:id="rId26"/>
    <p:sldId id="271" r:id="rId27"/>
    <p:sldId id="282" r:id="rId28"/>
    <p:sldId id="272" r:id="rId2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E10F-D069-4C9E-87AA-0A920CC121FB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E33E8-6F9E-40F0-8AA4-300D138E232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2962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E10F-D069-4C9E-87AA-0A920CC121FB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E33E8-6F9E-40F0-8AA4-300D138E232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6377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E10F-D069-4C9E-87AA-0A920CC121FB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E33E8-6F9E-40F0-8AA4-300D138E232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340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E10F-D069-4C9E-87AA-0A920CC121FB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E33E8-6F9E-40F0-8AA4-300D138E232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1479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E10F-D069-4C9E-87AA-0A920CC121FB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E33E8-6F9E-40F0-8AA4-300D138E232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9364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E10F-D069-4C9E-87AA-0A920CC121FB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E33E8-6F9E-40F0-8AA4-300D138E232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3989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E10F-D069-4C9E-87AA-0A920CC121FB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E33E8-6F9E-40F0-8AA4-300D138E232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6719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E10F-D069-4C9E-87AA-0A920CC121FB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E33E8-6F9E-40F0-8AA4-300D138E232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3668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E10F-D069-4C9E-87AA-0A920CC121FB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E33E8-6F9E-40F0-8AA4-300D138E232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7529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E10F-D069-4C9E-87AA-0A920CC121FB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E33E8-6F9E-40F0-8AA4-300D138E232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7523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E10F-D069-4C9E-87AA-0A920CC121FB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E33E8-6F9E-40F0-8AA4-300D138E232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569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FE10F-D069-4C9E-87AA-0A920CC121FB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8E33E8-6F9E-40F0-8AA4-300D138E232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1014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1758057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eaLnBrk="0" hangingPunct="0"/>
            <a:r>
              <a:rPr lang="fr-FR" sz="6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TRIGONOMÉTRIE</a:t>
            </a:r>
            <a:br>
              <a:rPr lang="fr-FR" sz="6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lang="fr-FR" sz="6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Série </a:t>
            </a:r>
            <a:r>
              <a:rPr lang="fr-FR" sz="60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1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0" y="4391818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i="1" dirty="0" smtClean="0">
                <a:latin typeface="Arial" pitchFamily="34" charset="0"/>
                <a:ea typeface="+mj-ea"/>
                <a:cs typeface="Arial" pitchFamily="34" charset="0"/>
              </a:rPr>
              <a:t>Automatismes en BTS </a:t>
            </a:r>
            <a:r>
              <a:rPr lang="fr-FR" sz="2400" i="1" dirty="0">
                <a:latin typeface="Arial" pitchFamily="34" charset="0"/>
                <a:ea typeface="+mj-ea"/>
                <a:cs typeface="Arial" pitchFamily="34" charset="0"/>
              </a:rPr>
              <a:t>– 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290596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467544" y="404664"/>
                <a:ext cx="8208912" cy="15067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Quel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point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correspond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à </m:t>
                      </m:r>
                      <m:sSup>
                        <m:sSupPr>
                          <m:ctrlPr>
                            <a:rPr lang="fr-FR" sz="3200" i="1" dirty="0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320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</m:t>
                          </m:r>
                        </m:e>
                        <m:sup>
                          <m:r>
                            <a:rPr lang="fr-FR" sz="320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angle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sz="3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r>
                        <a:rPr lang="fr-FR" sz="32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fr-FR" sz="32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13</m:t>
                          </m:r>
                          <m:r>
                            <a:rPr lang="fr-FR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?</m:t>
                      </m:r>
                    </m:oMath>
                  </m:oMathPara>
                </a14:m>
                <a:endParaRPr lang="fr-FR" sz="3200" b="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r>
                  <a:rPr lang="fr-FR" sz="3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Donner sa mesure principale.</a:t>
                </a: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404664"/>
                <a:ext cx="8208912" cy="1506759"/>
              </a:xfrm>
              <a:prstGeom prst="rect">
                <a:avLst/>
              </a:prstGeom>
              <a:blipFill rotWithShape="1">
                <a:blip r:embed="rId2"/>
                <a:stretch>
                  <a:fillRect b="-1209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312" y="2060848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6372200" y="599987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8</a:t>
            </a:r>
            <a:r>
              <a:rPr lang="fr-FR" sz="2400" dirty="0" smtClean="0">
                <a:latin typeface="Comic Sans MS" panose="030F0702030302020204" pitchFamily="66" charset="0"/>
              </a:rPr>
              <a:t>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656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6"/>
          <p:cNvSpPr txBox="1">
            <a:spLocks/>
          </p:cNvSpPr>
          <p:nvPr/>
        </p:nvSpPr>
        <p:spPr>
          <a:xfrm>
            <a:off x="1979712" y="1340768"/>
            <a:ext cx="5472608" cy="1656184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ctr" eaLnBrk="0" hangingPunct="0">
              <a:spcBef>
                <a:spcPct val="0"/>
              </a:spcBef>
              <a:buNone/>
              <a:defRPr sz="6000" b="1" spc="15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fr-FR" dirty="0"/>
              <a:t>CORRIGÉS</a:t>
            </a:r>
          </a:p>
        </p:txBody>
      </p:sp>
    </p:spTree>
    <p:extLst>
      <p:ext uri="{BB962C8B-B14F-4D97-AF65-F5344CB8AC3E}">
        <p14:creationId xmlns:p14="http://schemas.microsoft.com/office/powerpoint/2010/main" val="199421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87624" y="1556792"/>
            <a:ext cx="6696744" cy="4082008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Indiquer le nom du ou des points correspondant à la consigne</a:t>
            </a:r>
          </a:p>
          <a:p>
            <a:r>
              <a:rPr lang="fr-FR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lang="fr-FR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préciser </a:t>
            </a:r>
            <a:r>
              <a:rPr lang="fr-FR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mesure principale de l'angle si elle n'est pas donnée.</a:t>
            </a:r>
            <a:endParaRPr lang="fr-FR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037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683568" y="404664"/>
                <a:ext cx="7416824" cy="12093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/>
                        </a:rPr>
                        <m:t>Quel</m:t>
                      </m:r>
                      <m:r>
                        <a:rPr lang="fr-FR" sz="320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/>
                        </a:rPr>
                        <m:t>point</m:t>
                      </m:r>
                      <m:r>
                        <a:rPr lang="fr-FR" sz="320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/>
                        </a:rPr>
                        <m:t>correspond</m:t>
                      </m:r>
                      <m:r>
                        <a:rPr lang="fr-FR" sz="3200" i="0" dirty="0" smtClean="0">
                          <a:latin typeface="Cambria Math"/>
                        </a:rPr>
                        <m:t> à </m:t>
                      </m:r>
                      <m:sSup>
                        <m:sSupPr>
                          <m:ctrlPr>
                            <a:rPr lang="fr-FR" sz="32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3200" i="0" dirty="0" smtClean="0">
                              <a:latin typeface="Cambria Math"/>
                            </a:rPr>
                            <m:t>l</m:t>
                          </m:r>
                        </m:e>
                        <m:sup>
                          <m:r>
                            <a:rPr lang="fr-FR" sz="3200" i="0" dirty="0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/>
                        </a:rPr>
                        <m:t>angle</m:t>
                      </m:r>
                      <m:r>
                        <a:rPr lang="fr-FR" sz="3200" i="0" dirty="0" smtClean="0">
                          <a:latin typeface="Cambria Math"/>
                        </a:rPr>
                        <m:t> </m:t>
                      </m:r>
                      <m:r>
                        <a:rPr lang="fr-FR" sz="3200" i="1" dirty="0" smtClean="0">
                          <a:latin typeface="Cambria Math"/>
                        </a:rPr>
                        <m:t>: </m:t>
                      </m:r>
                      <m:f>
                        <m:fPr>
                          <m:ctrlPr>
                            <a:rPr lang="fr-FR" sz="32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320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32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  <m:r>
                        <a:rPr lang="fr-FR" sz="3200" b="0" i="1" smtClean="0">
                          <a:latin typeface="Cambria Math"/>
                          <a:ea typeface="Cambria Math"/>
                        </a:rPr>
                        <m:t>?</m:t>
                      </m:r>
                    </m:oMath>
                  </m:oMathPara>
                </a14:m>
                <a:endParaRPr lang="fr-FR" sz="32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endParaRPr lang="fr-FR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404664"/>
                <a:ext cx="7416824" cy="120937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312" y="1628800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6372200" y="599987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</a:t>
            </a:r>
            <a:r>
              <a:rPr lang="fr-FR" sz="2400" dirty="0" smtClean="0">
                <a:latin typeface="Comic Sans MS" panose="030F0702030302020204" pitchFamily="66" charset="0"/>
              </a:rPr>
              <a:t>1/8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806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467544" y="404664"/>
                <a:ext cx="7992888" cy="12093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Quel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point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correspond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à </m:t>
                      </m:r>
                      <m:sSup>
                        <m:sSupPr>
                          <m:ctrlPr>
                            <a:rPr lang="fr-FR" sz="3200" i="1" dirty="0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320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</m:t>
                          </m:r>
                        </m:e>
                        <m:sup>
                          <m:r>
                            <a:rPr lang="fr-FR" sz="320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angle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sz="3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 </m:t>
                      </m:r>
                      <m:f>
                        <m:fPr>
                          <m:ctrlPr>
                            <a:rPr lang="fr-FR" sz="32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?</m:t>
                      </m:r>
                    </m:oMath>
                  </m:oMathPara>
                </a14:m>
                <a:endParaRPr lang="fr-FR" sz="3200" dirty="0" smtClean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endParaRPr lang="fr-FR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404664"/>
                <a:ext cx="7992888" cy="120937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312" y="1556792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6372200" y="599987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</a:t>
            </a:r>
            <a:r>
              <a:rPr lang="fr-FR" sz="2400" dirty="0" smtClean="0">
                <a:latin typeface="Comic Sans MS" panose="030F0702030302020204" pitchFamily="66" charset="0"/>
              </a:rPr>
              <a:t>1/8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  <p:sp>
        <p:nvSpPr>
          <p:cNvPr id="2" name="Ellipse 1"/>
          <p:cNvSpPr/>
          <p:nvPr/>
        </p:nvSpPr>
        <p:spPr>
          <a:xfrm>
            <a:off x="5004048" y="1844824"/>
            <a:ext cx="648072" cy="5425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8688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611560" y="404664"/>
                <a:ext cx="7776864" cy="9323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/>
                        </a:rPr>
                        <m:t>Quel</m:t>
                      </m:r>
                      <m:r>
                        <a:rPr lang="fr-FR" sz="320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/>
                        </a:rPr>
                        <m:t>point</m:t>
                      </m:r>
                      <m:r>
                        <a:rPr lang="fr-FR" sz="320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/>
                        </a:rPr>
                        <m:t>correspond</m:t>
                      </m:r>
                      <m:r>
                        <a:rPr lang="fr-FR" sz="3200" i="0" dirty="0" smtClean="0">
                          <a:latin typeface="Cambria Math"/>
                        </a:rPr>
                        <m:t> à </m:t>
                      </m:r>
                      <m:sSup>
                        <m:sSupPr>
                          <m:ctrlPr>
                            <a:rPr lang="fr-FR" sz="32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3200" i="0" dirty="0" smtClean="0">
                              <a:latin typeface="Cambria Math"/>
                            </a:rPr>
                            <m:t>l</m:t>
                          </m:r>
                        </m:e>
                        <m:sup>
                          <m:r>
                            <a:rPr lang="fr-FR" sz="3200" i="0" dirty="0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/>
                        </a:rPr>
                        <m:t>angle</m:t>
                      </m:r>
                      <m:r>
                        <a:rPr lang="fr-FR" sz="3200" i="0" dirty="0" smtClean="0">
                          <a:latin typeface="Cambria Math"/>
                        </a:rPr>
                        <m:t> </m:t>
                      </m:r>
                      <m:r>
                        <a:rPr lang="fr-FR" sz="3200" i="1" dirty="0" smtClean="0">
                          <a:latin typeface="Cambria Math"/>
                        </a:rPr>
                        <m:t>:</m:t>
                      </m:r>
                      <m:r>
                        <a:rPr lang="fr-FR" sz="3200" b="0" i="1" dirty="0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32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320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3200" b="0" i="1" smtClean="0">
                              <a:latin typeface="Cambria Math"/>
                              <a:ea typeface="Cambria Math"/>
                            </a:rPr>
                            <m:t>6</m:t>
                          </m:r>
                        </m:den>
                      </m:f>
                      <m:r>
                        <a:rPr lang="fr-FR" sz="3200" b="0" i="1" smtClean="0">
                          <a:latin typeface="Cambria Math"/>
                          <a:ea typeface="Cambria Math"/>
                        </a:rPr>
                        <m:t>?</m:t>
                      </m:r>
                    </m:oMath>
                  </m:oMathPara>
                </a14:m>
                <a:endParaRPr lang="fr-FR" sz="3200" b="0" dirty="0" smtClean="0">
                  <a:latin typeface="Arial" panose="020B0604020202020204" pitchFamily="34" charset="0"/>
                  <a:ea typeface="Cambria Math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404664"/>
                <a:ext cx="7776864" cy="93237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312" y="1484784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6372200" y="599987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2</a:t>
            </a:r>
            <a:r>
              <a:rPr lang="fr-FR" sz="2400" dirty="0" smtClean="0">
                <a:latin typeface="Comic Sans MS" panose="030F0702030302020204" pitchFamily="66" charset="0"/>
              </a:rPr>
              <a:t>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013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539552" y="404664"/>
                <a:ext cx="7920880" cy="9323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Quel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point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correspond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à </m:t>
                      </m:r>
                      <m:sSup>
                        <m:sSupPr>
                          <m:ctrlPr>
                            <a:rPr lang="fr-FR" sz="3200" i="1" dirty="0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320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</m:t>
                          </m:r>
                        </m:e>
                        <m:sup>
                          <m:r>
                            <a:rPr lang="fr-FR" sz="320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angle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sz="3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r>
                        <a:rPr lang="fr-FR" sz="32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fr-FR" sz="32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?  </m:t>
                      </m:r>
                    </m:oMath>
                  </m:oMathPara>
                </a14:m>
                <a:endParaRPr lang="fr-FR" sz="3200" b="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404664"/>
                <a:ext cx="7920880" cy="93237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312" y="1484784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6372200" y="599987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2</a:t>
            </a:r>
            <a:r>
              <a:rPr lang="fr-FR" sz="2400" dirty="0" smtClean="0">
                <a:latin typeface="Comic Sans MS" panose="030F0702030302020204" pitchFamily="66" charset="0"/>
              </a:rPr>
              <a:t>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5652120" y="4221088"/>
            <a:ext cx="648072" cy="5425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0079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755576" y="404664"/>
                <a:ext cx="7560840" cy="10275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/>
                        </a:rPr>
                        <m:t>Quel</m:t>
                      </m:r>
                      <m:r>
                        <a:rPr lang="fr-FR" sz="320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/>
                        </a:rPr>
                        <m:t>point</m:t>
                      </m:r>
                      <m:r>
                        <a:rPr lang="fr-FR" sz="320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/>
                        </a:rPr>
                        <m:t>correspond</m:t>
                      </m:r>
                      <m:r>
                        <a:rPr lang="fr-FR" sz="3200" i="0" dirty="0" smtClean="0">
                          <a:latin typeface="Cambria Math"/>
                        </a:rPr>
                        <m:t> à </m:t>
                      </m:r>
                      <m:sSup>
                        <m:sSupPr>
                          <m:ctrlPr>
                            <a:rPr lang="fr-FR" sz="32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3200" i="0" dirty="0" smtClean="0">
                              <a:latin typeface="Cambria Math"/>
                            </a:rPr>
                            <m:t>l</m:t>
                          </m:r>
                        </m:e>
                        <m:sup>
                          <m:r>
                            <a:rPr lang="fr-FR" sz="3200" i="0" dirty="0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/>
                        </a:rPr>
                        <m:t>angle</m:t>
                      </m:r>
                      <m:r>
                        <a:rPr lang="fr-FR" sz="3200" i="0" dirty="0" smtClean="0">
                          <a:latin typeface="Cambria Math"/>
                        </a:rPr>
                        <m:t> </m:t>
                      </m:r>
                      <m:r>
                        <a:rPr lang="fr-FR" sz="3200" i="1" dirty="0" smtClean="0">
                          <a:latin typeface="Cambria Math"/>
                        </a:rPr>
                        <m:t>: </m:t>
                      </m:r>
                      <m:f>
                        <m:fPr>
                          <m:ctrlPr>
                            <a:rPr lang="fr-FR" sz="32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latin typeface="Cambria Math"/>
                              <a:ea typeface="Cambria Math"/>
                            </a:rPr>
                            <m:t>5</m:t>
                          </m:r>
                          <m:r>
                            <a:rPr lang="fr-FR" sz="320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3200" b="0" i="1" smtClean="0">
                              <a:latin typeface="Cambria Math"/>
                              <a:ea typeface="Cambria Math"/>
                            </a:rPr>
                            <m:t>6</m:t>
                          </m:r>
                        </m:den>
                      </m:f>
                      <m:r>
                        <a:rPr lang="fr-FR" sz="3200" b="0" i="1" smtClean="0">
                          <a:latin typeface="Cambria Math"/>
                          <a:ea typeface="Cambria Math"/>
                        </a:rPr>
                        <m:t>?</m:t>
                      </m:r>
                    </m:oMath>
                  </m:oMathPara>
                </a14:m>
                <a:endParaRPr lang="fr-FR" sz="3200" dirty="0" smtClean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404664"/>
                <a:ext cx="7560840" cy="102752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312" y="1628800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6372200" y="599987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3</a:t>
            </a:r>
            <a:r>
              <a:rPr lang="fr-FR" sz="2400" dirty="0" smtClean="0">
                <a:latin typeface="Comic Sans MS" panose="030F0702030302020204" pitchFamily="66" charset="0"/>
              </a:rPr>
              <a:t>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9404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467544" y="404664"/>
                <a:ext cx="8064896" cy="10275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/>
                        </a:rPr>
                        <m:t>Quel</m:t>
                      </m:r>
                      <m:r>
                        <a:rPr lang="fr-FR" sz="320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/>
                        </a:rPr>
                        <m:t>point</m:t>
                      </m:r>
                      <m:r>
                        <a:rPr lang="fr-FR" sz="320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/>
                        </a:rPr>
                        <m:t>correspond</m:t>
                      </m:r>
                      <m:r>
                        <a:rPr lang="fr-FR" sz="3200" i="0" dirty="0" smtClean="0">
                          <a:latin typeface="Cambria Math"/>
                        </a:rPr>
                        <m:t> à </m:t>
                      </m:r>
                      <m:sSup>
                        <m:sSupPr>
                          <m:ctrlPr>
                            <a:rPr lang="fr-FR" sz="32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3200" i="0" dirty="0" smtClean="0">
                              <a:latin typeface="Cambria Math"/>
                            </a:rPr>
                            <m:t>l</m:t>
                          </m:r>
                        </m:e>
                        <m:sup>
                          <m:r>
                            <a:rPr lang="fr-FR" sz="3200" i="0" dirty="0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/>
                        </a:rPr>
                        <m:t>angle</m:t>
                      </m:r>
                      <m:r>
                        <a:rPr lang="fr-FR" sz="3200" i="0" dirty="0" smtClean="0">
                          <a:latin typeface="Cambria Math"/>
                        </a:rPr>
                        <m:t> </m:t>
                      </m:r>
                      <m:r>
                        <a:rPr lang="fr-FR" sz="3200" i="1" dirty="0" smtClean="0">
                          <a:latin typeface="Cambria Math"/>
                        </a:rPr>
                        <m:t>: </m:t>
                      </m:r>
                      <m:f>
                        <m:fPr>
                          <m:ctrlPr>
                            <a:rPr lang="fr-FR" sz="32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latin typeface="Cambria Math"/>
                              <a:ea typeface="Cambria Math"/>
                            </a:rPr>
                            <m:t>5</m:t>
                          </m:r>
                          <m:r>
                            <a:rPr lang="fr-FR" sz="320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3200" b="0" i="1" smtClean="0">
                              <a:latin typeface="Cambria Math"/>
                              <a:ea typeface="Cambria Math"/>
                            </a:rPr>
                            <m:t>6</m:t>
                          </m:r>
                        </m:den>
                      </m:f>
                      <m:r>
                        <a:rPr lang="fr-FR" sz="3200" b="0" i="1" smtClean="0">
                          <a:latin typeface="Cambria Math"/>
                          <a:ea typeface="Cambria Math"/>
                        </a:rPr>
                        <m:t>?    </m:t>
                      </m:r>
                    </m:oMath>
                  </m:oMathPara>
                </a14:m>
                <a:endParaRPr lang="fr-FR" sz="3200" dirty="0" smtClean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404664"/>
                <a:ext cx="8064896" cy="102752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311" y="1660082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6372200" y="599987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3</a:t>
            </a:r>
            <a:r>
              <a:rPr lang="fr-FR" sz="2400" dirty="0" smtClean="0">
                <a:latin typeface="Comic Sans MS" panose="030F0702030302020204" pitchFamily="66" charset="0"/>
              </a:rPr>
              <a:t>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2483768" y="2564904"/>
            <a:ext cx="648072" cy="5425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6315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683568" y="404664"/>
                <a:ext cx="7632848" cy="1014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/>
                        </a:rPr>
                        <m:t>Quel</m:t>
                      </m:r>
                      <m:r>
                        <a:rPr lang="fr-FR" sz="320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/>
                        </a:rPr>
                        <m:t>point</m:t>
                      </m:r>
                      <m:r>
                        <a:rPr lang="fr-FR" sz="320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/>
                        </a:rPr>
                        <m:t>correspond</m:t>
                      </m:r>
                      <m:r>
                        <a:rPr lang="fr-FR" sz="3200" i="0" dirty="0" smtClean="0">
                          <a:latin typeface="Cambria Math"/>
                        </a:rPr>
                        <m:t> à </m:t>
                      </m:r>
                      <m:sSup>
                        <m:sSupPr>
                          <m:ctrlPr>
                            <a:rPr lang="fr-FR" sz="32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3200" i="0" dirty="0" smtClean="0">
                              <a:latin typeface="Cambria Math"/>
                            </a:rPr>
                            <m:t>l</m:t>
                          </m:r>
                        </m:e>
                        <m:sup>
                          <m:r>
                            <a:rPr lang="fr-FR" sz="3200" i="0" dirty="0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/>
                        </a:rPr>
                        <m:t>angle</m:t>
                      </m:r>
                      <m:r>
                        <a:rPr lang="fr-FR" sz="3200" i="0" dirty="0" smtClean="0">
                          <a:latin typeface="Cambria Math"/>
                        </a:rPr>
                        <m:t> </m:t>
                      </m:r>
                      <m:r>
                        <a:rPr lang="fr-FR" sz="3200" i="1" dirty="0" smtClean="0">
                          <a:latin typeface="Cambria Math"/>
                        </a:rPr>
                        <m:t>:</m:t>
                      </m:r>
                      <m:r>
                        <a:rPr lang="fr-FR" sz="3200" b="0" i="1" dirty="0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32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  <m:r>
                            <a:rPr lang="fr-FR" sz="320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3200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den>
                      </m:f>
                      <m:r>
                        <a:rPr lang="fr-FR" sz="3200" b="0" i="1" smtClean="0">
                          <a:latin typeface="Cambria Math"/>
                          <a:ea typeface="Cambria Math"/>
                        </a:rPr>
                        <m:t>?</m:t>
                      </m:r>
                    </m:oMath>
                  </m:oMathPara>
                </a14:m>
                <a:endParaRPr lang="fr-FR" sz="3200" b="0" dirty="0" smtClean="0">
                  <a:ea typeface="Cambria Math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404664"/>
                <a:ext cx="7632848" cy="101431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312" y="1628800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6372200" y="599987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4</a:t>
            </a:r>
            <a:r>
              <a:rPr lang="fr-FR" sz="2400" dirty="0" smtClean="0">
                <a:latin typeface="Comic Sans MS" panose="030F0702030302020204" pitchFamily="66" charset="0"/>
              </a:rPr>
              <a:t>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7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87624" y="1556792"/>
            <a:ext cx="6696744" cy="4082008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Indiquer le nom du ou des points correspondant à la consigne</a:t>
            </a:r>
          </a:p>
          <a:p>
            <a:r>
              <a:rPr lang="fr-FR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lang="fr-FR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préciser </a:t>
            </a:r>
            <a:r>
              <a:rPr lang="fr-FR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mesure principale de l'angle si elle n'est pas donnée.</a:t>
            </a:r>
            <a:endParaRPr lang="fr-FR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53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539552" y="404664"/>
                <a:ext cx="8064896" cy="1014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/>
                        </a:rPr>
                        <m:t>Quel</m:t>
                      </m:r>
                      <m:r>
                        <a:rPr lang="fr-FR" sz="320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/>
                        </a:rPr>
                        <m:t>point</m:t>
                      </m:r>
                      <m:r>
                        <a:rPr lang="fr-FR" sz="320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/>
                        </a:rPr>
                        <m:t>correspond</m:t>
                      </m:r>
                      <m:r>
                        <a:rPr lang="fr-FR" sz="3200" i="0" dirty="0" smtClean="0">
                          <a:latin typeface="Cambria Math"/>
                        </a:rPr>
                        <m:t> à </m:t>
                      </m:r>
                      <m:sSup>
                        <m:sSupPr>
                          <m:ctrlPr>
                            <a:rPr lang="fr-FR" sz="32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3200" i="0" dirty="0" smtClean="0">
                              <a:latin typeface="Cambria Math"/>
                            </a:rPr>
                            <m:t>l</m:t>
                          </m:r>
                        </m:e>
                        <m:sup>
                          <m:r>
                            <a:rPr lang="fr-FR" sz="3200" i="0" dirty="0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/>
                        </a:rPr>
                        <m:t>angle</m:t>
                      </m:r>
                      <m:r>
                        <a:rPr lang="fr-FR" sz="3200" i="0" dirty="0" smtClean="0">
                          <a:latin typeface="Cambria Math"/>
                        </a:rPr>
                        <m:t> </m:t>
                      </m:r>
                      <m:r>
                        <a:rPr lang="fr-FR" sz="3200" i="1" dirty="0" smtClean="0">
                          <a:latin typeface="Cambria Math"/>
                        </a:rPr>
                        <m:t>:</m:t>
                      </m:r>
                      <m:r>
                        <a:rPr lang="fr-FR" sz="3200" b="0" i="1" dirty="0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32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  <m:r>
                            <a:rPr lang="fr-FR" sz="320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3200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den>
                      </m:f>
                      <m:r>
                        <a:rPr lang="fr-FR" sz="3200" b="0" i="1" smtClean="0">
                          <a:latin typeface="Cambria Math"/>
                          <a:ea typeface="Cambria Math"/>
                        </a:rPr>
                        <m:t>?     </m:t>
                      </m:r>
                    </m:oMath>
                  </m:oMathPara>
                </a14:m>
                <a:endParaRPr lang="fr-FR" sz="3200" b="0" dirty="0" smtClean="0">
                  <a:ea typeface="Cambria Math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404664"/>
                <a:ext cx="8064896" cy="101431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6391" y="1772815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6372200" y="599987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4</a:t>
            </a:r>
            <a:r>
              <a:rPr lang="fr-FR" sz="2400" dirty="0" smtClean="0">
                <a:latin typeface="Comic Sans MS" panose="030F0702030302020204" pitchFamily="66" charset="0"/>
              </a:rPr>
              <a:t>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2771800" y="4941168"/>
            <a:ext cx="648072" cy="5425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463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827584" y="404664"/>
                <a:ext cx="7488832" cy="15199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Quel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point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correspond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à </m:t>
                      </m:r>
                      <m:sSup>
                        <m:sSupPr>
                          <m:ctrlPr>
                            <a:rPr lang="fr-FR" sz="3200" i="1" dirty="0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320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</m:t>
                          </m:r>
                        </m:e>
                        <m:sup>
                          <m:r>
                            <a:rPr lang="fr-FR" sz="320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angle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sz="3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 </m:t>
                      </m:r>
                      <m:f>
                        <m:fPr>
                          <m:ctrlPr>
                            <a:rPr lang="fr-FR" sz="32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  <m:r>
                            <a:rPr lang="fr-FR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?</m:t>
                      </m:r>
                    </m:oMath>
                  </m:oMathPara>
                </a14:m>
                <a:endParaRPr lang="fr-FR" sz="3200" dirty="0" smtClean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fr-FR" sz="3200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Donner </a:t>
                </a:r>
                <a:r>
                  <a:rPr lang="fr-FR" sz="3200" dirty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</a:t>
                </a:r>
                <a:r>
                  <a:rPr lang="fr-FR" sz="3200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a mesure principale.</a:t>
                </a: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404664"/>
                <a:ext cx="7488832" cy="1519968"/>
              </a:xfrm>
              <a:prstGeom prst="rect">
                <a:avLst/>
              </a:prstGeom>
              <a:blipFill rotWithShape="1">
                <a:blip r:embed="rId2"/>
                <a:stretch>
                  <a:fillRect b="-12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312" y="1924632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6372200" y="599987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5</a:t>
            </a:r>
            <a:r>
              <a:rPr lang="fr-FR" sz="2400" dirty="0" smtClean="0">
                <a:latin typeface="Comic Sans MS" panose="030F0702030302020204" pitchFamily="66" charset="0"/>
              </a:rPr>
              <a:t>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0607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611560" y="404664"/>
                <a:ext cx="7920880" cy="18675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/>
                        </a:rPr>
                        <m:t>Quel</m:t>
                      </m:r>
                      <m:r>
                        <a:rPr lang="fr-FR" sz="320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/>
                        </a:rPr>
                        <m:t>point</m:t>
                      </m:r>
                      <m:r>
                        <a:rPr lang="fr-FR" sz="320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/>
                        </a:rPr>
                        <m:t>correspond</m:t>
                      </m:r>
                      <m:r>
                        <a:rPr lang="fr-FR" sz="3200" i="0" dirty="0" smtClean="0">
                          <a:latin typeface="Cambria Math"/>
                        </a:rPr>
                        <m:t> à </m:t>
                      </m:r>
                      <m:sSup>
                        <m:sSupPr>
                          <m:ctrlPr>
                            <a:rPr lang="fr-FR" sz="32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3200" i="0" dirty="0" smtClean="0">
                              <a:latin typeface="Cambria Math"/>
                            </a:rPr>
                            <m:t>l</m:t>
                          </m:r>
                        </m:e>
                        <m:sup>
                          <m:r>
                            <a:rPr lang="fr-FR" sz="3200" i="0" dirty="0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/>
                        </a:rPr>
                        <m:t>angle</m:t>
                      </m:r>
                      <m:r>
                        <a:rPr lang="fr-FR" sz="3200" i="0" dirty="0" smtClean="0">
                          <a:latin typeface="Cambria Math"/>
                        </a:rPr>
                        <m:t> </m:t>
                      </m:r>
                      <m:r>
                        <a:rPr lang="fr-FR" sz="3200" i="1" dirty="0" smtClean="0">
                          <a:latin typeface="Cambria Math"/>
                        </a:rPr>
                        <m:t>: </m:t>
                      </m:r>
                      <m:f>
                        <m:fPr>
                          <m:ctrlPr>
                            <a:rPr lang="fr-FR" sz="32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latin typeface="Cambria Math"/>
                              <a:ea typeface="Cambria Math"/>
                            </a:rPr>
                            <m:t>5</m:t>
                          </m:r>
                          <m:r>
                            <a:rPr lang="fr-FR" sz="320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32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  <m:r>
                        <a:rPr lang="fr-FR" sz="3200" b="0" i="1" smtClean="0">
                          <a:latin typeface="Cambria Math"/>
                          <a:ea typeface="Cambria Math"/>
                        </a:rPr>
                        <m:t>?    </m:t>
                      </m:r>
                    </m:oMath>
                  </m:oMathPara>
                </a14:m>
                <a:endParaRPr lang="fr-FR" sz="3200" dirty="0" smtClean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fr-FR" sz="3200" dirty="0"/>
                        <m:t>Donner</m:t>
                      </m:r>
                      <m:r>
                        <m:rPr>
                          <m:nor/>
                        </m:rPr>
                        <a:rPr lang="fr-FR" sz="3200" dirty="0"/>
                        <m:t> </m:t>
                      </m:r>
                      <m:r>
                        <m:rPr>
                          <m:nor/>
                        </m:rPr>
                        <a:rPr lang="fr-FR" sz="3200" dirty="0"/>
                        <m:t>sa</m:t>
                      </m:r>
                      <m:r>
                        <m:rPr>
                          <m:nor/>
                        </m:rPr>
                        <a:rPr lang="fr-FR" sz="3200" dirty="0"/>
                        <m:t> </m:t>
                      </m:r>
                      <m:r>
                        <m:rPr>
                          <m:nor/>
                        </m:rPr>
                        <a:rPr lang="fr-FR" sz="3200" dirty="0"/>
                        <m:t>mesure</m:t>
                      </m:r>
                      <m:r>
                        <m:rPr>
                          <m:nor/>
                        </m:rPr>
                        <a:rPr lang="fr-FR" sz="3200" dirty="0"/>
                        <m:t> </m:t>
                      </m:r>
                      <m:r>
                        <m:rPr>
                          <m:nor/>
                        </m:rPr>
                        <a:rPr lang="fr-FR" sz="3200" dirty="0"/>
                        <m:t>principale</m:t>
                      </m:r>
                      <m:r>
                        <m:rPr>
                          <m:nor/>
                        </m:rPr>
                        <a:rPr lang="fr-FR" sz="3200" dirty="0"/>
                        <m:t>.</m:t>
                      </m:r>
                      <m:r>
                        <a:rPr lang="fr-FR" sz="3200" b="0" i="1" dirty="0" smtClean="0">
                          <a:latin typeface="Cambria Math"/>
                        </a:rPr>
                        <m:t>     </m:t>
                      </m:r>
                      <m:r>
                        <a:rPr lang="fr-FR" sz="3200" i="1" dirty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𝜃</m:t>
                      </m:r>
                      <m:r>
                        <a:rPr lang="fr-FR" sz="3200" i="1" dirty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fr-FR" sz="3200" i="0" dirty="0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3200" b="0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3200" b="0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π</m:t>
                          </m:r>
                        </m:num>
                        <m:den>
                          <m:r>
                            <a:rPr lang="fr-FR" sz="3200" b="0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fr-FR" dirty="0" smtClean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404664"/>
                <a:ext cx="7920880" cy="186756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310" y="2272227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6372200" y="599987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5</a:t>
            </a:r>
            <a:r>
              <a:rPr lang="fr-FR" sz="2400" dirty="0" smtClean="0">
                <a:latin typeface="Comic Sans MS" panose="030F0702030302020204" pitchFamily="66" charset="0"/>
              </a:rPr>
              <a:t>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4987251" y="5669212"/>
            <a:ext cx="648072" cy="5425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0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539552" y="404664"/>
                <a:ext cx="8064896" cy="15167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Quel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point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correspond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à </m:t>
                      </m:r>
                      <m:sSup>
                        <m:sSupPr>
                          <m:ctrlPr>
                            <a:rPr lang="fr-FR" sz="3200" i="1" dirty="0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320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</m:t>
                          </m:r>
                        </m:e>
                        <m:sup>
                          <m:r>
                            <a:rPr lang="fr-FR" sz="320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angle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sz="3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r>
                        <a:rPr lang="fr-FR" sz="32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fr-FR" sz="32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  <m:r>
                            <a:rPr lang="fr-FR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?</m:t>
                      </m:r>
                    </m:oMath>
                  </m:oMathPara>
                </a14:m>
                <a:endParaRPr lang="fr-FR" sz="3200" b="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r>
                  <a:rPr lang="fr-FR" sz="3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Donner sa mesure principale.</a:t>
                </a: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404664"/>
                <a:ext cx="8064896" cy="1516762"/>
              </a:xfrm>
              <a:prstGeom prst="rect">
                <a:avLst/>
              </a:prstGeom>
              <a:blipFill rotWithShape="1">
                <a:blip r:embed="rId2"/>
                <a:stretch>
                  <a:fillRect b="-1204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311" y="2179509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6372200" y="599987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6</a:t>
            </a:r>
            <a:r>
              <a:rPr lang="fr-FR" sz="2400" dirty="0" smtClean="0">
                <a:latin typeface="Comic Sans MS" panose="030F0702030302020204" pitchFamily="66" charset="0"/>
              </a:rPr>
              <a:t>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536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323528" y="404664"/>
                <a:ext cx="8424936" cy="19463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Quel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point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correspond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à </m:t>
                      </m:r>
                      <m:sSup>
                        <m:sSupPr>
                          <m:ctrlPr>
                            <a:rPr lang="fr-FR" sz="3200" i="1" dirty="0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320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</m:t>
                          </m:r>
                        </m:e>
                        <m:sup>
                          <m:r>
                            <a:rPr lang="fr-FR" sz="320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angle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sz="3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r>
                        <a:rPr lang="fr-FR" sz="32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fr-FR" sz="32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  <m:r>
                            <a:rPr lang="fr-FR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?       </m:t>
                      </m:r>
                    </m:oMath>
                  </m:oMathPara>
                </a14:m>
                <a:endParaRPr lang="fr-FR" sz="3200" b="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fr-FR" sz="32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Donner</m:t>
                      </m:r>
                      <m:r>
                        <m:rPr>
                          <m:nor/>
                        </m:rPr>
                        <a:rPr lang="fr-FR" sz="32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fr-FR" sz="32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sa</m:t>
                      </m:r>
                      <m:r>
                        <m:rPr>
                          <m:nor/>
                        </m:rPr>
                        <a:rPr lang="fr-FR" sz="32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fr-FR" sz="32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mesure</m:t>
                      </m:r>
                      <m:r>
                        <m:rPr>
                          <m:nor/>
                        </m:rPr>
                        <a:rPr lang="fr-FR" sz="32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fr-FR" sz="32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principale</m:t>
                      </m:r>
                      <m:r>
                        <m:rPr>
                          <m:nor/>
                        </m:rPr>
                        <a:rPr lang="fr-FR" sz="32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fr-FR" sz="3200" b="0" i="1" dirty="0" smtClean="0">
                          <a:latin typeface="Cambria Math"/>
                          <a:ea typeface="Cambria Math" panose="02040503050406030204" pitchFamily="18" charset="0"/>
                        </a:rPr>
                        <m:t>    </m:t>
                      </m:r>
                      <m:r>
                        <a:rPr lang="fr-FR" sz="3200" i="1" dirty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𝜃</m:t>
                      </m:r>
                      <m:r>
                        <a:rPr lang="fr-FR" sz="3200" i="1" dirty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fr-FR" sz="3200" b="0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0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  <m:r>
                            <m:rPr>
                              <m:sty m:val="p"/>
                            </m:rPr>
                            <a:rPr lang="el-GR" sz="32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π</m:t>
                          </m:r>
                        </m:num>
                        <m:den>
                          <m:r>
                            <a:rPr lang="fr-FR" sz="32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sz="32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404664"/>
                <a:ext cx="8424936" cy="194630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4190" y="2348880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6372200" y="599987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6</a:t>
            </a:r>
            <a:r>
              <a:rPr lang="fr-FR" sz="2400" dirty="0" smtClean="0">
                <a:latin typeface="Comic Sans MS" panose="030F0702030302020204" pitchFamily="66" charset="0"/>
              </a:rPr>
              <a:t>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2699792" y="2852936"/>
            <a:ext cx="648072" cy="5425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48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611560" y="404664"/>
                <a:ext cx="7848872" cy="15067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Quel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point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correspond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à </m:t>
                      </m:r>
                      <m:sSup>
                        <m:sSupPr>
                          <m:ctrlPr>
                            <a:rPr lang="fr-FR" sz="3200" i="1" dirty="0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320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</m:t>
                          </m:r>
                        </m:e>
                        <m:sup>
                          <m:r>
                            <a:rPr lang="fr-FR" sz="320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angle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sz="3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 </m:t>
                      </m:r>
                      <m:f>
                        <m:fPr>
                          <m:ctrlPr>
                            <a:rPr lang="fr-FR" sz="32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  <m:r>
                            <a:rPr lang="fr-FR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?</m:t>
                      </m:r>
                    </m:oMath>
                  </m:oMathPara>
                </a14:m>
                <a:endParaRPr lang="fr-FR" sz="32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r>
                  <a:rPr lang="fr-FR" sz="3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Donner sa mesure principale.</a:t>
                </a: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404664"/>
                <a:ext cx="7848872" cy="1506759"/>
              </a:xfrm>
              <a:prstGeom prst="rect">
                <a:avLst/>
              </a:prstGeom>
              <a:blipFill rotWithShape="1">
                <a:blip r:embed="rId2"/>
                <a:stretch>
                  <a:fillRect b="-1209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1625" y="2132856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6372200" y="599987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7</a:t>
            </a:r>
            <a:r>
              <a:rPr lang="fr-FR" sz="2400" dirty="0" smtClean="0">
                <a:latin typeface="Comic Sans MS" panose="030F0702030302020204" pitchFamily="66" charset="0"/>
              </a:rPr>
              <a:t>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005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467544" y="404664"/>
                <a:ext cx="8280920" cy="18543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Quel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point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correspond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à </m:t>
                      </m:r>
                      <m:sSup>
                        <m:sSupPr>
                          <m:ctrlPr>
                            <a:rPr lang="fr-FR" sz="3200" i="1" dirty="0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320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</m:t>
                          </m:r>
                        </m:e>
                        <m:sup>
                          <m:r>
                            <a:rPr lang="fr-FR" sz="320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angle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sz="3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 </m:t>
                      </m:r>
                      <m:f>
                        <m:fPr>
                          <m:ctrlPr>
                            <a:rPr lang="fr-FR" sz="32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  <m:r>
                            <a:rPr lang="fr-FR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?       </m:t>
                      </m:r>
                    </m:oMath>
                  </m:oMathPara>
                </a14:m>
                <a:endParaRPr lang="fr-FR" sz="32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fr-FR" sz="32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D</m:t>
                      </m:r>
                      <m:r>
                        <m:rPr>
                          <m:nor/>
                        </m:rPr>
                        <a:rPr lang="fr-FR" sz="32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onner</m:t>
                      </m:r>
                      <m:r>
                        <m:rPr>
                          <m:nor/>
                        </m:rPr>
                        <a:rPr lang="fr-FR" sz="32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fr-FR" sz="32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sa</m:t>
                      </m:r>
                      <m:r>
                        <m:rPr>
                          <m:nor/>
                        </m:rPr>
                        <a:rPr lang="fr-FR" sz="32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fr-FR" sz="32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mesure</m:t>
                      </m:r>
                      <m:r>
                        <m:rPr>
                          <m:nor/>
                        </m:rPr>
                        <a:rPr lang="fr-FR" sz="32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fr-FR" sz="32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principale</m:t>
                      </m:r>
                      <m:r>
                        <m:rPr>
                          <m:nor/>
                        </m:rPr>
                        <a:rPr lang="fr-FR" sz="32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    </m:t>
                      </m:r>
                      <m:r>
                        <a:rPr lang="fr-FR" sz="3200" i="1" dirty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𝜃</m:t>
                      </m:r>
                      <m:r>
                        <a:rPr lang="fr-FR" sz="3200" i="1" dirty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fr-FR" sz="3200" b="0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32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π</m:t>
                          </m:r>
                        </m:num>
                        <m:den>
                          <m:r>
                            <a:rPr lang="fr-FR" sz="32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fr-FR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404664"/>
                <a:ext cx="8280920" cy="185435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312" y="2259018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6372200" y="599987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7</a:t>
            </a:r>
            <a:r>
              <a:rPr lang="fr-FR" sz="2400" dirty="0" smtClean="0">
                <a:latin typeface="Comic Sans MS" panose="030F0702030302020204" pitchFamily="66" charset="0"/>
              </a:rPr>
              <a:t>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4932040" y="2492896"/>
            <a:ext cx="648072" cy="5425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48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467544" y="404664"/>
                <a:ext cx="8208912" cy="15067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Quel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point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correspond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à </m:t>
                      </m:r>
                      <m:sSup>
                        <m:sSupPr>
                          <m:ctrlPr>
                            <a:rPr lang="fr-FR" sz="3200" i="1" dirty="0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320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</m:t>
                          </m:r>
                        </m:e>
                        <m:sup>
                          <m:r>
                            <a:rPr lang="fr-FR" sz="320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angle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sz="3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r>
                        <a:rPr lang="fr-FR" sz="32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fr-FR" sz="32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13</m:t>
                          </m:r>
                          <m:r>
                            <a:rPr lang="fr-FR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?</m:t>
                      </m:r>
                    </m:oMath>
                  </m:oMathPara>
                </a14:m>
                <a:endParaRPr lang="fr-FR" sz="3200" b="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r>
                  <a:rPr lang="fr-FR" sz="3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Donner sa mesure principale.</a:t>
                </a: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404664"/>
                <a:ext cx="8208912" cy="1506759"/>
              </a:xfrm>
              <a:prstGeom prst="rect">
                <a:avLst/>
              </a:prstGeom>
              <a:blipFill rotWithShape="1">
                <a:blip r:embed="rId2"/>
                <a:stretch>
                  <a:fillRect b="-1209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312" y="2060848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6372200" y="599987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8</a:t>
            </a:r>
            <a:r>
              <a:rPr lang="fr-FR" sz="2400" dirty="0" smtClean="0">
                <a:latin typeface="Comic Sans MS" panose="030F0702030302020204" pitchFamily="66" charset="0"/>
              </a:rPr>
              <a:t>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529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395536" y="404664"/>
                <a:ext cx="8280920" cy="19362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Quel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point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correspond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à </m:t>
                      </m:r>
                      <m:sSup>
                        <m:sSupPr>
                          <m:ctrlPr>
                            <a:rPr lang="fr-FR" sz="3200" i="1" dirty="0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320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</m:t>
                          </m:r>
                        </m:e>
                        <m:sup>
                          <m:r>
                            <a:rPr lang="fr-FR" sz="320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angle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sz="3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r>
                        <a:rPr lang="fr-FR" sz="32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fr-FR" sz="32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13</m:t>
                          </m:r>
                          <m:r>
                            <a:rPr lang="fr-FR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?      </m:t>
                      </m:r>
                    </m:oMath>
                  </m:oMathPara>
                </a14:m>
                <a:endParaRPr lang="fr-FR" sz="3200" b="0" i="1" dirty="0" smtClean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fr-FR" sz="32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Donner</m:t>
                      </m:r>
                      <m:r>
                        <m:rPr>
                          <m:nor/>
                        </m:rPr>
                        <a:rPr lang="fr-FR" sz="32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fr-FR" sz="32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sa</m:t>
                      </m:r>
                      <m:r>
                        <m:rPr>
                          <m:nor/>
                        </m:rPr>
                        <a:rPr lang="fr-FR" sz="32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fr-FR" sz="32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mesure</m:t>
                      </m:r>
                      <m:r>
                        <m:rPr>
                          <m:nor/>
                        </m:rPr>
                        <a:rPr lang="fr-FR" sz="32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fr-FR" sz="32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principale</m:t>
                      </m:r>
                      <m:r>
                        <m:rPr>
                          <m:nor/>
                        </m:rPr>
                        <a:rPr lang="fr-FR" sz="32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fr-FR" sz="32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</m:t>
                      </m:r>
                      <m:r>
                        <a:rPr lang="fr-FR" sz="3200" b="0" i="1" dirty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𝜃</m:t>
                      </m:r>
                      <m:r>
                        <a:rPr lang="fr-FR" sz="3200" b="0" i="1" dirty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fr-FR" sz="3200" b="0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0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  <m:r>
                            <m:rPr>
                              <m:sty m:val="p"/>
                            </m:rPr>
                            <a:rPr lang="el-GR" sz="32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π</m:t>
                          </m:r>
                        </m:num>
                        <m:den>
                          <m:r>
                            <a:rPr lang="fr-FR" sz="32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404664"/>
                <a:ext cx="8280920" cy="193629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312" y="2323924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6372200" y="599987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8</a:t>
            </a:r>
            <a:r>
              <a:rPr lang="fr-FR" sz="2400" dirty="0" smtClean="0">
                <a:latin typeface="Comic Sans MS" panose="030F0702030302020204" pitchFamily="66" charset="0"/>
              </a:rPr>
              <a:t>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2699792" y="2852936"/>
            <a:ext cx="648072" cy="5425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67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683568" y="404664"/>
                <a:ext cx="7416824" cy="12093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/>
                        </a:rPr>
                        <m:t>Quel</m:t>
                      </m:r>
                      <m:r>
                        <a:rPr lang="fr-FR" sz="320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/>
                        </a:rPr>
                        <m:t>point</m:t>
                      </m:r>
                      <m:r>
                        <a:rPr lang="fr-FR" sz="320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/>
                        </a:rPr>
                        <m:t>correspond</m:t>
                      </m:r>
                      <m:r>
                        <a:rPr lang="fr-FR" sz="3200" i="0" dirty="0" smtClean="0">
                          <a:latin typeface="Cambria Math"/>
                        </a:rPr>
                        <m:t> à </m:t>
                      </m:r>
                      <m:sSup>
                        <m:sSupPr>
                          <m:ctrlPr>
                            <a:rPr lang="fr-FR" sz="32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3200" i="0" dirty="0" smtClean="0">
                              <a:latin typeface="Cambria Math"/>
                            </a:rPr>
                            <m:t>l</m:t>
                          </m:r>
                        </m:e>
                        <m:sup>
                          <m:r>
                            <a:rPr lang="fr-FR" sz="3200" i="0" dirty="0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/>
                        </a:rPr>
                        <m:t>angle</m:t>
                      </m:r>
                      <m:r>
                        <a:rPr lang="fr-FR" sz="3200" i="0" dirty="0" smtClean="0">
                          <a:latin typeface="Cambria Math"/>
                        </a:rPr>
                        <m:t> </m:t>
                      </m:r>
                      <m:r>
                        <a:rPr lang="fr-FR" sz="3200" i="1" dirty="0" smtClean="0">
                          <a:latin typeface="Cambria Math"/>
                        </a:rPr>
                        <m:t>: </m:t>
                      </m:r>
                      <m:f>
                        <m:fPr>
                          <m:ctrlPr>
                            <a:rPr lang="fr-FR" sz="32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320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32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  <m:r>
                        <a:rPr lang="fr-FR" sz="3200" b="0" i="1" smtClean="0">
                          <a:latin typeface="Cambria Math"/>
                          <a:ea typeface="Cambria Math"/>
                        </a:rPr>
                        <m:t>?</m:t>
                      </m:r>
                    </m:oMath>
                  </m:oMathPara>
                </a14:m>
                <a:endParaRPr lang="fr-FR" sz="32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endParaRPr lang="fr-FR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404664"/>
                <a:ext cx="7416824" cy="120937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312" y="1628800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6372200" y="599987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</a:t>
            </a:r>
            <a:r>
              <a:rPr lang="fr-FR" sz="2400" dirty="0" smtClean="0">
                <a:latin typeface="Comic Sans MS" panose="030F0702030302020204" pitchFamily="66" charset="0"/>
              </a:rPr>
              <a:t>1/8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8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611560" y="404664"/>
                <a:ext cx="7776864" cy="9323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/>
                        </a:rPr>
                        <m:t>Quel</m:t>
                      </m:r>
                      <m:r>
                        <a:rPr lang="fr-FR" sz="320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/>
                        </a:rPr>
                        <m:t>point</m:t>
                      </m:r>
                      <m:r>
                        <a:rPr lang="fr-FR" sz="320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/>
                        </a:rPr>
                        <m:t>correspond</m:t>
                      </m:r>
                      <m:r>
                        <a:rPr lang="fr-FR" sz="3200" i="0" dirty="0" smtClean="0">
                          <a:latin typeface="Cambria Math"/>
                        </a:rPr>
                        <m:t> à </m:t>
                      </m:r>
                      <m:sSup>
                        <m:sSupPr>
                          <m:ctrlPr>
                            <a:rPr lang="fr-FR" sz="32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3200" i="0" dirty="0" smtClean="0">
                              <a:latin typeface="Cambria Math"/>
                            </a:rPr>
                            <m:t>l</m:t>
                          </m:r>
                        </m:e>
                        <m:sup>
                          <m:r>
                            <a:rPr lang="fr-FR" sz="3200" i="0" dirty="0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/>
                        </a:rPr>
                        <m:t>angle</m:t>
                      </m:r>
                      <m:r>
                        <a:rPr lang="fr-FR" sz="3200" i="0" dirty="0" smtClean="0">
                          <a:latin typeface="Cambria Math"/>
                        </a:rPr>
                        <m:t> </m:t>
                      </m:r>
                      <m:r>
                        <a:rPr lang="fr-FR" sz="3200" i="1" dirty="0" smtClean="0">
                          <a:latin typeface="Cambria Math"/>
                        </a:rPr>
                        <m:t>:</m:t>
                      </m:r>
                      <m:r>
                        <a:rPr lang="fr-FR" sz="3200" b="0" i="1" dirty="0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32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320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3200" b="0" i="1" smtClean="0">
                              <a:latin typeface="Cambria Math"/>
                              <a:ea typeface="Cambria Math"/>
                            </a:rPr>
                            <m:t>6</m:t>
                          </m:r>
                        </m:den>
                      </m:f>
                      <m:r>
                        <a:rPr lang="fr-FR" sz="3200" b="0" i="1" smtClean="0">
                          <a:latin typeface="Cambria Math"/>
                          <a:ea typeface="Cambria Math"/>
                        </a:rPr>
                        <m:t>?</m:t>
                      </m:r>
                    </m:oMath>
                  </m:oMathPara>
                </a14:m>
                <a:endParaRPr lang="fr-FR" sz="3200" b="0" dirty="0" smtClean="0">
                  <a:latin typeface="Arial" panose="020B0604020202020204" pitchFamily="34" charset="0"/>
                  <a:ea typeface="Cambria Math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404664"/>
                <a:ext cx="7776864" cy="93237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312" y="1484784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6372200" y="599987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2</a:t>
            </a:r>
            <a:r>
              <a:rPr lang="fr-FR" sz="2400" dirty="0" smtClean="0">
                <a:latin typeface="Comic Sans MS" panose="030F0702030302020204" pitchFamily="66" charset="0"/>
              </a:rPr>
              <a:t>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656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755576" y="404664"/>
                <a:ext cx="7560840" cy="10275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/>
                        </a:rPr>
                        <m:t>Quel</m:t>
                      </m:r>
                      <m:r>
                        <a:rPr lang="fr-FR" sz="320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/>
                        </a:rPr>
                        <m:t>point</m:t>
                      </m:r>
                      <m:r>
                        <a:rPr lang="fr-FR" sz="320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/>
                        </a:rPr>
                        <m:t>correspond</m:t>
                      </m:r>
                      <m:r>
                        <a:rPr lang="fr-FR" sz="3200" i="0" dirty="0" smtClean="0">
                          <a:latin typeface="Cambria Math"/>
                        </a:rPr>
                        <m:t> à </m:t>
                      </m:r>
                      <m:sSup>
                        <m:sSupPr>
                          <m:ctrlPr>
                            <a:rPr lang="fr-FR" sz="32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3200" i="0" dirty="0" smtClean="0">
                              <a:latin typeface="Cambria Math"/>
                            </a:rPr>
                            <m:t>l</m:t>
                          </m:r>
                        </m:e>
                        <m:sup>
                          <m:r>
                            <a:rPr lang="fr-FR" sz="3200" i="0" dirty="0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/>
                        </a:rPr>
                        <m:t>angle</m:t>
                      </m:r>
                      <m:r>
                        <a:rPr lang="fr-FR" sz="3200" i="0" dirty="0" smtClean="0">
                          <a:latin typeface="Cambria Math"/>
                        </a:rPr>
                        <m:t> </m:t>
                      </m:r>
                      <m:r>
                        <a:rPr lang="fr-FR" sz="3200" i="1" dirty="0" smtClean="0">
                          <a:latin typeface="Cambria Math"/>
                        </a:rPr>
                        <m:t>: </m:t>
                      </m:r>
                      <m:f>
                        <m:fPr>
                          <m:ctrlPr>
                            <a:rPr lang="fr-FR" sz="32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latin typeface="Cambria Math"/>
                              <a:ea typeface="Cambria Math"/>
                            </a:rPr>
                            <m:t>5</m:t>
                          </m:r>
                          <m:r>
                            <a:rPr lang="fr-FR" sz="320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3200" b="0" i="1" smtClean="0">
                              <a:latin typeface="Cambria Math"/>
                              <a:ea typeface="Cambria Math"/>
                            </a:rPr>
                            <m:t>6</m:t>
                          </m:r>
                        </m:den>
                      </m:f>
                      <m:r>
                        <a:rPr lang="fr-FR" sz="3200" b="0" i="1" smtClean="0">
                          <a:latin typeface="Cambria Math"/>
                          <a:ea typeface="Cambria Math"/>
                        </a:rPr>
                        <m:t>?</m:t>
                      </m:r>
                    </m:oMath>
                  </m:oMathPara>
                </a14:m>
                <a:endParaRPr lang="fr-FR" sz="3200" dirty="0" smtClean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404664"/>
                <a:ext cx="7560840" cy="102752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312" y="1628800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6372200" y="599987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3</a:t>
            </a:r>
            <a:r>
              <a:rPr lang="fr-FR" sz="2400" dirty="0" smtClean="0">
                <a:latin typeface="Comic Sans MS" panose="030F0702030302020204" pitchFamily="66" charset="0"/>
              </a:rPr>
              <a:t>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656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683568" y="404664"/>
                <a:ext cx="7632848" cy="1014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/>
                        </a:rPr>
                        <m:t>Quel</m:t>
                      </m:r>
                      <m:r>
                        <a:rPr lang="fr-FR" sz="320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/>
                        </a:rPr>
                        <m:t>point</m:t>
                      </m:r>
                      <m:r>
                        <a:rPr lang="fr-FR" sz="320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/>
                        </a:rPr>
                        <m:t>correspond</m:t>
                      </m:r>
                      <m:r>
                        <a:rPr lang="fr-FR" sz="3200" i="0" dirty="0" smtClean="0">
                          <a:latin typeface="Cambria Math"/>
                        </a:rPr>
                        <m:t> à </m:t>
                      </m:r>
                      <m:sSup>
                        <m:sSupPr>
                          <m:ctrlPr>
                            <a:rPr lang="fr-FR" sz="32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3200" i="0" dirty="0" smtClean="0">
                              <a:latin typeface="Cambria Math"/>
                            </a:rPr>
                            <m:t>l</m:t>
                          </m:r>
                        </m:e>
                        <m:sup>
                          <m:r>
                            <a:rPr lang="fr-FR" sz="3200" i="0" dirty="0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/>
                        </a:rPr>
                        <m:t>angle</m:t>
                      </m:r>
                      <m:r>
                        <a:rPr lang="fr-FR" sz="3200" i="0" dirty="0" smtClean="0">
                          <a:latin typeface="Cambria Math"/>
                        </a:rPr>
                        <m:t> </m:t>
                      </m:r>
                      <m:r>
                        <a:rPr lang="fr-FR" sz="3200" i="1" dirty="0" smtClean="0">
                          <a:latin typeface="Cambria Math"/>
                        </a:rPr>
                        <m:t>:</m:t>
                      </m:r>
                      <m:r>
                        <a:rPr lang="fr-FR" sz="3200" b="0" i="1" dirty="0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32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  <m:r>
                            <a:rPr lang="fr-FR" sz="320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3200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den>
                      </m:f>
                      <m:r>
                        <a:rPr lang="fr-FR" sz="3200" b="0" i="1" smtClean="0">
                          <a:latin typeface="Cambria Math"/>
                          <a:ea typeface="Cambria Math"/>
                        </a:rPr>
                        <m:t>?</m:t>
                      </m:r>
                    </m:oMath>
                  </m:oMathPara>
                </a14:m>
                <a:endParaRPr lang="fr-FR" sz="3200" b="0" dirty="0" smtClean="0">
                  <a:ea typeface="Cambria Math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404664"/>
                <a:ext cx="7632848" cy="101431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312" y="1628800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6372200" y="599987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4</a:t>
            </a:r>
            <a:r>
              <a:rPr lang="fr-FR" sz="2400" dirty="0" smtClean="0">
                <a:latin typeface="Comic Sans MS" panose="030F0702030302020204" pitchFamily="66" charset="0"/>
              </a:rPr>
              <a:t>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656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827584" y="404664"/>
                <a:ext cx="7488832" cy="15199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Quel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point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correspond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à </m:t>
                      </m:r>
                      <m:sSup>
                        <m:sSupPr>
                          <m:ctrlPr>
                            <a:rPr lang="fr-FR" sz="3200" i="1" dirty="0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320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</m:t>
                          </m:r>
                        </m:e>
                        <m:sup>
                          <m:r>
                            <a:rPr lang="fr-FR" sz="320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angle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sz="3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 </m:t>
                      </m:r>
                      <m:f>
                        <m:fPr>
                          <m:ctrlPr>
                            <a:rPr lang="fr-FR" sz="32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  <m:r>
                            <a:rPr lang="fr-FR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?</m:t>
                      </m:r>
                    </m:oMath>
                  </m:oMathPara>
                </a14:m>
                <a:endParaRPr lang="fr-FR" sz="3200" dirty="0" smtClean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fr-FR" sz="3200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Donner </a:t>
                </a:r>
                <a:r>
                  <a:rPr lang="fr-FR" sz="3200" dirty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</a:t>
                </a:r>
                <a:r>
                  <a:rPr lang="fr-FR" sz="3200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a mesure principale.</a:t>
                </a: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404664"/>
                <a:ext cx="7488832" cy="1519968"/>
              </a:xfrm>
              <a:prstGeom prst="rect">
                <a:avLst/>
              </a:prstGeom>
              <a:blipFill rotWithShape="1">
                <a:blip r:embed="rId2"/>
                <a:stretch>
                  <a:fillRect b="-12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312" y="1924632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6372200" y="599987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5</a:t>
            </a:r>
            <a:r>
              <a:rPr lang="fr-FR" sz="2400" dirty="0" smtClean="0">
                <a:latin typeface="Comic Sans MS" panose="030F0702030302020204" pitchFamily="66" charset="0"/>
              </a:rPr>
              <a:t>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656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539552" y="404664"/>
                <a:ext cx="8064896" cy="15167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Quel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point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correspond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à </m:t>
                      </m:r>
                      <m:sSup>
                        <m:sSupPr>
                          <m:ctrlPr>
                            <a:rPr lang="fr-FR" sz="3200" i="1" dirty="0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320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</m:t>
                          </m:r>
                        </m:e>
                        <m:sup>
                          <m:r>
                            <a:rPr lang="fr-FR" sz="320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angle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sz="3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r>
                        <a:rPr lang="fr-FR" sz="32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fr-FR" sz="32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  <m:r>
                            <a:rPr lang="fr-FR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?</m:t>
                      </m:r>
                    </m:oMath>
                  </m:oMathPara>
                </a14:m>
                <a:endParaRPr lang="fr-FR" sz="3200" b="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r>
                  <a:rPr lang="fr-FR" sz="3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Donner sa mesure principale.</a:t>
                </a: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404664"/>
                <a:ext cx="8064896" cy="1516762"/>
              </a:xfrm>
              <a:prstGeom prst="rect">
                <a:avLst/>
              </a:prstGeom>
              <a:blipFill rotWithShape="1">
                <a:blip r:embed="rId2"/>
                <a:stretch>
                  <a:fillRect b="-1204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311" y="2179509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6372200" y="599987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6</a:t>
            </a:r>
            <a:r>
              <a:rPr lang="fr-FR" sz="2400" dirty="0" smtClean="0">
                <a:latin typeface="Comic Sans MS" panose="030F0702030302020204" pitchFamily="66" charset="0"/>
              </a:rPr>
              <a:t>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656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611560" y="404664"/>
                <a:ext cx="7848872" cy="15067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Quel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point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correspond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à </m:t>
                      </m:r>
                      <m:sSup>
                        <m:sSupPr>
                          <m:ctrlPr>
                            <a:rPr lang="fr-FR" sz="3200" i="1" dirty="0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320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</m:t>
                          </m:r>
                        </m:e>
                        <m:sup>
                          <m:r>
                            <a:rPr lang="fr-FR" sz="320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angle</m:t>
                      </m:r>
                      <m:r>
                        <a:rPr lang="fr-FR" sz="320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sz="3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 </m:t>
                      </m:r>
                      <m:f>
                        <m:fPr>
                          <m:ctrlPr>
                            <a:rPr lang="fr-FR" sz="32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  <m:r>
                            <a:rPr lang="fr-FR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fr-FR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fr-FR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?</m:t>
                      </m:r>
                    </m:oMath>
                  </m:oMathPara>
                </a14:m>
                <a:endParaRPr lang="fr-FR" sz="32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r>
                  <a:rPr lang="fr-FR" sz="3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Donner sa mesure principale.</a:t>
                </a: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404664"/>
                <a:ext cx="7848872" cy="1506759"/>
              </a:xfrm>
              <a:prstGeom prst="rect">
                <a:avLst/>
              </a:prstGeom>
              <a:blipFill rotWithShape="1">
                <a:blip r:embed="rId2"/>
                <a:stretch>
                  <a:fillRect b="-1209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1625" y="2132856"/>
            <a:ext cx="43529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6372200" y="599987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7</a:t>
            </a:r>
            <a:r>
              <a:rPr lang="fr-FR" sz="2400" dirty="0" smtClean="0">
                <a:latin typeface="Comic Sans MS" panose="030F0702030302020204" pitchFamily="66" charset="0"/>
              </a:rPr>
              <a:t>/8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656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559</Words>
  <Application>Microsoft Office PowerPoint</Application>
  <PresentationFormat>Affichage à l'écran (4:3)</PresentationFormat>
  <Paragraphs>67</Paragraphs>
  <Slides>28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28</vt:i4>
      </vt:variant>
    </vt:vector>
  </HeadingPairs>
  <TitlesOfParts>
    <vt:vector size="29" baseType="lpstr">
      <vt:lpstr>Thème Office</vt:lpstr>
      <vt:lpstr>TRIGONOMÉTRIE Série 1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PC</dc:creator>
  <cp:lastModifiedBy>deletombe</cp:lastModifiedBy>
  <cp:revision>18</cp:revision>
  <dcterms:created xsi:type="dcterms:W3CDTF">2017-11-22T14:02:17Z</dcterms:created>
  <dcterms:modified xsi:type="dcterms:W3CDTF">2019-06-11T16:43:56Z</dcterms:modified>
</cp:coreProperties>
</file>