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2" r:id="rId12"/>
    <p:sldId id="284" r:id="rId13"/>
    <p:sldId id="274" r:id="rId14"/>
    <p:sldId id="285" r:id="rId15"/>
    <p:sldId id="275" r:id="rId16"/>
    <p:sldId id="286" r:id="rId17"/>
    <p:sldId id="276" r:id="rId18"/>
    <p:sldId id="287" r:id="rId19"/>
    <p:sldId id="277" r:id="rId20"/>
    <p:sldId id="288" r:id="rId21"/>
    <p:sldId id="278" r:id="rId22"/>
    <p:sldId id="289" r:id="rId23"/>
    <p:sldId id="279" r:id="rId24"/>
    <p:sldId id="290" r:id="rId25"/>
    <p:sldId id="280" r:id="rId26"/>
    <p:sldId id="291" r:id="rId27"/>
    <p:sldId id="281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59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80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09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932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4406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7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64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935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48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96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13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03CE9-9B26-46E6-B653-440604582903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F7A90-A38A-47A3-8DA8-91910CD319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64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TRIGONOMÉTRIE</a:t>
            </a:r>
            <a:b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</a:t>
            </a: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68173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467544" y="404664"/>
                <a:ext cx="792088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=0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E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G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I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M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7920880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 txBox="1">
            <a:spLocks/>
          </p:cNvSpPr>
          <p:nvPr/>
        </p:nvSpPr>
        <p:spPr>
          <a:xfrm>
            <a:off x="1979712" y="2348880"/>
            <a:ext cx="5472608" cy="165618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eaLnBrk="0" hangingPunct="0">
              <a:spcBef>
                <a:spcPct val="0"/>
              </a:spcBef>
              <a:buNone/>
              <a:defRPr sz="6000" b="1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fr-FR" dirty="0"/>
              <a:t>CORRIGÉS</a:t>
            </a:r>
          </a:p>
        </p:txBody>
      </p:sp>
    </p:spTree>
    <p:extLst>
      <p:ext uri="{BB962C8B-B14F-4D97-AF65-F5344CB8AC3E}">
        <p14:creationId xmlns:p14="http://schemas.microsoft.com/office/powerpoint/2010/main" val="81494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755575" y="404664"/>
                <a:ext cx="7992889" cy="115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Les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points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dirty="0" smtClean="0"/>
              </a:p>
              <a:p>
                <a:pPr algn="ctr"/>
                <a:r>
                  <a:rPr lang="fr-FR" sz="2400" dirty="0" smtClean="0"/>
                  <a:t>B	D	N	H 	F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5" y="404664"/>
                <a:ext cx="7992889" cy="1153136"/>
              </a:xfrm>
              <a:prstGeom prst="rect">
                <a:avLst/>
              </a:prstGeom>
              <a:blipFill rotWithShape="1">
                <a:blip r:embed="rId2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72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755575" y="404664"/>
                <a:ext cx="7992889" cy="115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Les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points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dirty="0" smtClean="0"/>
              </a:p>
              <a:p>
                <a:pPr algn="ctr"/>
                <a:r>
                  <a:rPr lang="fr-FR" sz="2400" dirty="0" smtClean="0"/>
                  <a:t>B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D</a:t>
                </a:r>
                <a:r>
                  <a:rPr lang="fr-FR" sz="2400" dirty="0" smtClean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N</a:t>
                </a:r>
                <a:r>
                  <a:rPr lang="fr-FR" sz="2400" dirty="0" smtClean="0"/>
                  <a:t>	H 	F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5" y="404664"/>
                <a:ext cx="7992889" cy="1153136"/>
              </a:xfrm>
              <a:prstGeom prst="rect">
                <a:avLst/>
              </a:prstGeom>
              <a:blipFill rotWithShape="1">
                <a:blip r:embed="rId2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5292080" y="1988840"/>
            <a:ext cx="0" cy="40324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165" y="11967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967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96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467544" y="404664"/>
                <a:ext cx="8280920" cy="115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N	J	F	Q	B</a:t>
                </a:r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1153136"/>
              </a:xfrm>
              <a:prstGeom prst="rect">
                <a:avLst/>
              </a:prstGeom>
              <a:blipFill rotWithShape="1">
                <a:blip r:embed="rId2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54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8136904" cy="115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N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J</a:t>
                </a:r>
                <a:r>
                  <a:rPr lang="fr-FR" sz="2400" dirty="0" smtClean="0"/>
                  <a:t>	F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Q</a:t>
                </a:r>
                <a:r>
                  <a:rPr lang="fr-FR" sz="2400" dirty="0" smtClean="0"/>
                  <a:t>	B</a:t>
                </a:r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136904" cy="1153136"/>
              </a:xfrm>
              <a:prstGeom prst="rect">
                <a:avLst/>
              </a:prstGeom>
              <a:blipFill rotWithShape="1">
                <a:blip r:embed="rId2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2199891" y="5013176"/>
            <a:ext cx="453234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725" y="119954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498" y="11967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1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8352928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C	G	F	K	P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352928" cy="1237455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69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23528" y="404664"/>
                <a:ext cx="8424936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C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G</a:t>
                </a:r>
                <a:r>
                  <a:rPr lang="fr-FR" sz="2400" dirty="0" smtClean="0"/>
                  <a:t>	F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fr-FR" sz="2400" dirty="0" smtClean="0"/>
                  <a:t>	P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4664"/>
                <a:ext cx="8424936" cy="1237455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3131840" y="2276872"/>
            <a:ext cx="0" cy="3600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15" y="12967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815" y="1287398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0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23528" y="404664"/>
                <a:ext cx="8496944" cy="1236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L</a:t>
                </a:r>
                <a:r>
                  <a:rPr lang="fr-FR" sz="2400" dirty="0"/>
                  <a:t>	D	</a:t>
                </a:r>
                <a:r>
                  <a:rPr lang="fr-FR" sz="2400" dirty="0" smtClean="0"/>
                  <a:t>J</a:t>
                </a:r>
                <a:r>
                  <a:rPr lang="fr-FR" sz="2400" dirty="0"/>
                  <a:t>	H 	</a:t>
                </a:r>
                <a:r>
                  <a:rPr lang="fr-FR" sz="2400" dirty="0" smtClean="0"/>
                  <a:t>N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4664"/>
                <a:ext cx="8496944" cy="1236300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50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8352928" cy="1236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L</a:t>
                </a:r>
                <a:r>
                  <a:rPr lang="fr-FR" sz="2400" dirty="0"/>
                  <a:t>	D	</a:t>
                </a:r>
                <a:r>
                  <a:rPr lang="fr-FR" sz="2400" dirty="0" smtClean="0"/>
                  <a:t>J</a:t>
                </a:r>
                <a:r>
                  <a:rPr lang="fr-FR" sz="2400" dirty="0"/>
                  <a:t>	H 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N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352928" cy="1236300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7"/>
          <p:cNvCxnSpPr/>
          <p:nvPr/>
        </p:nvCxnSpPr>
        <p:spPr>
          <a:xfrm>
            <a:off x="2483768" y="5661248"/>
            <a:ext cx="37444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970" y="12967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889" y="12967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67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chemeClr val="tx1"/>
                </a:solidFill>
              </a:rPr>
              <a:t>Choisir le ou les points du cercle trigonométrique correspondant aux solutions de l'équation </a:t>
            </a:r>
            <a:r>
              <a:rPr lang="fr-FR" sz="3600" dirty="0" smtClean="0">
                <a:solidFill>
                  <a:schemeClr val="tx1"/>
                </a:solidFill>
              </a:rPr>
              <a:t>donnée.</a:t>
            </a:r>
            <a:endParaRPr lang="fr-F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3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539552" y="404664"/>
                <a:ext cx="806489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=−1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I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M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P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4664"/>
                <a:ext cx="8064896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80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539552" y="404664"/>
                <a:ext cx="820891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=−1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I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M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P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4664"/>
                <a:ext cx="8208912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2555776" y="2276872"/>
            <a:ext cx="0" cy="33123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15" y="908720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8208912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B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D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K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G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208912" cy="1237455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69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8280920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B</a:t>
                </a:r>
                <a:r>
                  <a:rPr lang="fr-FR" sz="2400" dirty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D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K </a:t>
                </a:r>
                <a:r>
                  <a:rPr lang="fr-FR" sz="2400" dirty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G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280920" cy="1237455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2411760" y="2780928"/>
            <a:ext cx="38164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761" y="12967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889" y="12967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56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806489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=0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E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I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M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8064896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84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683568" y="404664"/>
                <a:ext cx="78488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=0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E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I </a:t>
                </a:r>
                <a:r>
                  <a:rPr lang="fr-FR" sz="2400" dirty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M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848872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4376353" y="2060848"/>
            <a:ext cx="0" cy="40324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919" y="908720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889" y="906061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07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8488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=0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E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G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I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M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848872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2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683568" y="404664"/>
                <a:ext cx="79928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=0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E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G</a:t>
                </a:r>
                <a:r>
                  <a:rPr lang="fr-FR" sz="2400" dirty="0"/>
                  <a:t>	</a:t>
                </a:r>
                <a:r>
                  <a:rPr lang="fr-FR" sz="2400" dirty="0" smtClean="0">
                    <a:solidFill>
                      <a:srgbClr val="FF0000"/>
                    </a:solidFill>
                  </a:rPr>
                  <a:t>I</a:t>
                </a:r>
                <a:r>
                  <a:rPr lang="fr-FR" sz="2400" dirty="0" smtClean="0"/>
                  <a:t>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M</a:t>
                </a:r>
                <a:endParaRPr lang="fr-FR" sz="2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992888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>
            <a:stCxn id="4" idx="1"/>
            <a:endCxn id="4" idx="3"/>
          </p:cNvCxnSpPr>
          <p:nvPr/>
        </p:nvCxnSpPr>
        <p:spPr>
          <a:xfrm>
            <a:off x="2199891" y="4083770"/>
            <a:ext cx="43529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882270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98952"/>
            <a:ext cx="299854" cy="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>
                <a:latin typeface="Comic Sans MS" panose="030F0702030302020204" pitchFamily="66" charset="0"/>
              </a:rPr>
              <a:t>Question </a:t>
            </a:r>
            <a:r>
              <a:rPr lang="fr-FR" sz="2400" dirty="0">
                <a:latin typeface="Comic Sans MS" panose="030F0702030302020204" pitchFamily="66" charset="0"/>
              </a:rPr>
              <a:t>8</a:t>
            </a:r>
            <a:r>
              <a:rPr lang="fr-FR" sz="240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93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23529" y="404664"/>
                <a:ext cx="8352928" cy="115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Les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points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aux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solutions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de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a:rPr lang="fr-FR" sz="2400" b="0" i="1" dirty="0" smtClean="0">
                          <a:latin typeface="Cambria Math"/>
                        </a:rPr>
                        <m:t>:</m:t>
                      </m:r>
                    </m:oMath>
                  </m:oMathPara>
                </a14:m>
                <a:endParaRPr lang="fr-FR" dirty="0" smtClean="0"/>
              </a:p>
              <a:p>
                <a:pPr algn="ctr"/>
                <a:r>
                  <a:rPr lang="fr-FR" sz="2400" dirty="0" smtClean="0"/>
                  <a:t>B	D	N	H 	F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9" y="404664"/>
                <a:ext cx="8352928" cy="1153136"/>
              </a:xfrm>
              <a:prstGeom prst="rect">
                <a:avLst/>
              </a:prstGeom>
              <a:blipFill rotWithShape="1">
                <a:blip r:embed="rId2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04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8568952" cy="115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aux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solutions</m:t>
                      </m:r>
                      <m:r>
                        <a:rPr lang="fr-FR" sz="240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>
                          <a:latin typeface="Cambria Math"/>
                        </a:rPr>
                        <m:t>de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N	J	F	Q	B</a:t>
                </a:r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568952" cy="1153136"/>
              </a:xfrm>
              <a:prstGeom prst="rect">
                <a:avLst/>
              </a:prstGeom>
              <a:blipFill rotWithShape="1">
                <a:blip r:embed="rId2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79512" y="404664"/>
                <a:ext cx="8496944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aux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solutions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de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C	G	F	K	P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04664"/>
                <a:ext cx="8496944" cy="1237455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323528" y="404664"/>
                <a:ext cx="8424936" cy="1236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aux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solutions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de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r>
                        <a:rPr lang="fr-FR" sz="24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i="1" dirty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2400" b="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L</a:t>
                </a:r>
                <a:r>
                  <a:rPr lang="fr-FR" sz="2400" dirty="0"/>
                  <a:t>	D	</a:t>
                </a:r>
                <a:r>
                  <a:rPr lang="fr-FR" sz="2400" dirty="0" smtClean="0"/>
                  <a:t>J</a:t>
                </a:r>
                <a:r>
                  <a:rPr lang="fr-FR" sz="2400" dirty="0"/>
                  <a:t>	H 	</a:t>
                </a:r>
                <a:r>
                  <a:rPr lang="fr-FR" sz="2400" dirty="0" smtClean="0"/>
                  <a:t>N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4664"/>
                <a:ext cx="8424936" cy="1236300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467544" y="404664"/>
                <a:ext cx="82809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aux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solutions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de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=−1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I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M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P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79512" y="404664"/>
                <a:ext cx="8208912" cy="1237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aux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solutions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de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400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4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24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B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D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K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G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04664"/>
                <a:ext cx="8208912" cy="1237455"/>
              </a:xfrm>
              <a:prstGeom prst="rect">
                <a:avLst/>
              </a:prstGeom>
              <a:blipFill rotWithShape="1">
                <a:blip r:embed="rId2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9928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Les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points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dirty="0" smtClean="0">
                          <a:latin typeface="Cambria Math"/>
                        </a:rPr>
                        <m:t>correspondant</m:t>
                      </m:r>
                      <m:r>
                        <a:rPr lang="fr-FR" sz="240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aux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solutions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dirty="0" smtClean="0">
                          <a:latin typeface="Cambria Math"/>
                        </a:rPr>
                        <m:t>de</m:t>
                      </m:r>
                      <m:r>
                        <a:rPr lang="fr-FR" sz="2400" b="0" i="0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fr-FR" sz="2400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 b="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sz="24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400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fr-FR" sz="2400" b="0" i="1" dirty="0" smtClean="0">
                          <a:latin typeface="Cambria Math"/>
                        </a:rPr>
                        <m:t>=0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i="0" dirty="0">
                          <a:latin typeface="Cambria Math"/>
                        </a:rPr>
                        <m:t>sont</m:t>
                      </m:r>
                      <m:r>
                        <a:rPr lang="fr-FR" sz="24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  <a:p>
                <a:pPr algn="ctr"/>
                <a:r>
                  <a:rPr lang="fr-FR" sz="2400" dirty="0" smtClean="0"/>
                  <a:t>	A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C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E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I </a:t>
                </a:r>
                <a:r>
                  <a:rPr lang="fr-FR" sz="2400" dirty="0"/>
                  <a:t>	</a:t>
                </a:r>
                <a:r>
                  <a:rPr lang="fr-FR" sz="2400" dirty="0" smtClean="0"/>
                  <a:t>M</a:t>
                </a:r>
                <a:endParaRPr lang="fr-FR" sz="24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992888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891" y="19168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446</Words>
  <Application>Microsoft Office PowerPoint</Application>
  <PresentationFormat>Affichage à l'écran (4:3)</PresentationFormat>
  <Paragraphs>76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TRIGONOMÉTRIE Série 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Trigonométrie</dc:title>
  <dc:creator>PC</dc:creator>
  <cp:lastModifiedBy>deletombe</cp:lastModifiedBy>
  <cp:revision>18</cp:revision>
  <dcterms:created xsi:type="dcterms:W3CDTF">2017-11-22T15:35:37Z</dcterms:created>
  <dcterms:modified xsi:type="dcterms:W3CDTF">2019-06-11T16:56:49Z</dcterms:modified>
</cp:coreProperties>
</file>