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286" r:id="rId4"/>
    <p:sldId id="288" r:id="rId5"/>
    <p:sldId id="290" r:id="rId6"/>
    <p:sldId id="292" r:id="rId7"/>
    <p:sldId id="259" r:id="rId8"/>
    <p:sldId id="260" r:id="rId9"/>
    <p:sldId id="312" r:id="rId10"/>
    <p:sldId id="316" r:id="rId11"/>
    <p:sldId id="317" r:id="rId12"/>
    <p:sldId id="318" r:id="rId13"/>
    <p:sldId id="277" r:id="rId14"/>
    <p:sldId id="305" r:id="rId15"/>
    <p:sldId id="310" r:id="rId16"/>
    <p:sldId id="300" r:id="rId17"/>
    <p:sldId id="311" r:id="rId18"/>
    <p:sldId id="301" r:id="rId19"/>
    <p:sldId id="307" r:id="rId20"/>
    <p:sldId id="302" r:id="rId21"/>
    <p:sldId id="308" r:id="rId22"/>
    <p:sldId id="303" r:id="rId23"/>
    <p:sldId id="309" r:id="rId24"/>
    <p:sldId id="319" r:id="rId25"/>
    <p:sldId id="320" r:id="rId26"/>
    <p:sldId id="313" r:id="rId27"/>
    <p:sldId id="314" r:id="rId28"/>
    <p:sldId id="321" r:id="rId29"/>
    <p:sldId id="324" r:id="rId30"/>
    <p:sldId id="322" r:id="rId31"/>
    <p:sldId id="325" r:id="rId32"/>
    <p:sldId id="323" r:id="rId33"/>
    <p:sldId id="326" r:id="rId34"/>
    <p:sldId id="304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9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2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34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4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92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2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8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5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Autour de la loi Binomiale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sur une calculatrice type </a:t>
            </a:r>
            <a:b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CASIO GRAPH 90+</a:t>
            </a:r>
            <a:endParaRPr lang="fr-FR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24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sp>
        <p:nvSpPr>
          <p:cNvPr id="27650" name="AutoShape 2" descr="RÃ©sultat de recherche d'images pour &quot;graph 90+ pn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data:image/jpeg;base64,/9j/4AAQSkZJRgABAQAAAQABAAD/2wCEAAkGBxQTEhUSEhIVFRUXGSIXGBgYGRcYGhcYFRkYGBYVGhgZHigiGBolGxUaIjEiJSkrLi4uGR8zODMsNygtLisBCgoKDg0OGxAQGzIlICUzNS0tLTUtLy0tLS8tNjAvLS0tKy0vLS0tLS0tLS0tLy0tLS0vLS0tLS0tLS0tLS0vLf/AABEIAQ8AugMBIgACEQEDEQH/xAAcAAEAAgMBAQEAAAAAAAAAAAAABQYCAwQBBwj/xABPEAABAwIDAwUKCQgKAgMBAAABAAIRAyEEEjEFBkETIlFhcQcUMjRScoGRocEjJEJzkrHC0fAWMzVjdLKz4hVEU1RiZIOT0uGC8UNVoiX/xAAbAQEBAQEBAQEBAAAAAAAAAAAAAQIDBAUGB//EACoRAQACAgEDAwIGAwAAAAAAAAABAhExIQMiQQQSUQVhE3GBsdHwQpGh/9oADAMBAAIRAxEAPwD7iiIgIiICIiAiIgIiICIiAiIgIiICIiAiIgIiICIiAiIgIiICjdp7do0DD387yW3d6ej0wu7EVcrXOOjQT6hK+Z7ubK74zVaznZZ0BMvdq4l2sSYtcmVYjKTKx1t+GDwaLj5zg36gVznfz9S3/c/lXVT2NhhYUKU9bWuPrMn1rP8Ao2hb4Gj1cxn3X9Cvanc4Tv7+qZ/ufyrE7/fq6f8Auf8ASkhgKP8AZUvoM+5bG4SmNKTPoN+5O07kMd/z5FL6a8/L93kUvpqc5BnkN+iF5yDPIb9EJ2riyE/L53kUvpFZDf0+RT+mpjvdn9mz6IWPelP+zZ9Fv3J2p3Isb+/qmf7n/SzG/n6lv+5/Kuis/DNJD20gRcyxujW5nXiLAg+pYEYS8soc3wuY2RcDo6XN9YTtO54zfocaPqfP2VK4DemhUIaSabjwfYfSFvWooYXBuj4KgZIA+DbJJmLRN4N9LToo/bW7zAx1SgC1zRmySS1wFyBPgnoj1JismbfD6Cir+42JL8IyTOUubPVMtH0SFYFloREQEREBERAREQR+8L4wtc/qn/ulVzddsYZnpPrc4+jVT29R+KV/MI9dlB7s+LU+Et+uVfCeWGK2GHVH1BUyF5zTydNz2u5LkpY9wkCL24zeCQuQ7p04a1tVwa0nKMreaH5XOaMoDRzml12kS42XfVxTgSMw9ix7+d5Y9imWmmlu2xrw8P0e192NzSw5gGv1DekDW/Spv8fjoUX3+7yx7F5387yx7EEr+Px0rz8ez2KL7+d5Y9id+u8sexBKD8er2oovv53lj2J367yh7EGW0dm5yHMbSzmzi9uaWxoPVxt1FaW7LflynkbjKYbALbnLppmg+jtnb387yh7F5367yh7EyMKWz6oLfzIaC02aZtrfsJAHCVKu0PYo4Y13lD2LvpGW3Ikj2IOPubO+Aqt8mqY7MrR7lblTu5ybYgfrPe4e5XFW22a6ERFFEREBERAREQRG9vidbzfeFWMI6NngjUU59hVn3t8Treb7wqvR/Rv+kf3Sr4Tyge5xujTeyjVxOBovpPwzHBzqVN+Z5bTIdEEz4UnjN5srDjtx8O57zSweFY3K/KDhaZl5psFK5pHKGvzkm/CxU7uB+jMD+zUv4bVPpM5V8/xe5NB35vBYRnOdHxamYBbUgmaVwHcnA1N5T8h6Ie74nhC3Rp72pDhTu4chYkh9r9om30BFB84G6TGnKcDs4iwBNAZhZ2Yu+DAzXaAQ2LaDjuG6DYd//O2WTm5k4d3gSzwiKfh5c+lpyqe2qPhndg/H4+9GbdZh2t5d4awjwidCI4akX4LyV9VHvmsx9nhr62PxJpaMc4ygG7oDjs7ZfH+rP6W5LZOjOD6F01NzKGVuXA4DOHvzThRBYc3JaMmRzJHG9+nJndZ2UX5O+iLxJpVwJ7Sy3pVwwWMp1mCpSqMqMdo5jg5p7CF7ZrMbh7sqLU3QbD8uztlzJyThnwW5ubm5ljlsYm56oO1u59LlBOz9m8neT3q7NIfa2WILBOtiYuBJviLIoWzNz6WYd8bO2dlEfmsOZPMOeQ+nfn5YuLTMri3AYGsxLGANYzFYhrGgQGtFY5WgfJAHBfSl843G1xn7Zif4xQSnc6/rPzn2qiuapvc71xPzn2qiuSttpXUCIiiiIiAiIgIiIIjezxOt5vvCq9P9G/6J/dcrTvZ4nW833hVZn6M/0T+65XwnlYNwP0Zgf2al/Dap9QG4H6MwP7NS/htU+ooo/bm2KWFpGtWdDRawkuJ0a0cSVIL5X3XqrnV6NP5LaZeB0ucSCfUyPSelYvb21y7+m6MdXqxSZ4lDYnuh4mvihydKjSpXLs+eo8MptLnO5paM2Vpte9pUXj65rt74LnHPbK4g8m5rhNIRAygOaQQNHC0zOnZlAcoW9NOqLdVMj3e0rfs6geRqtFw1zHD/APbHH05WepfOpeY68T94z+s/zj/Tt9Z+kemr6W/U6UYtGJ39+VMxmEGdx6/uGmisO4+8NXZ9YPZJpOPwtLg8aFwHljgeNgbG2jFYeXGJuD09XWsBQv8AjiOzq61/SMUv0YraOMR+z43TzFYfpjD1mva17CC1wDmkaEESD6lsUDuG0jZ2FB/smx2G7fZCnl+NvX22mHsF843G1xn7ZiP4xX0dfONxdcZ+2Yj+MVkS3c81xPzn2qiuKp3c91xXzn2qiuKttpXQiIooiIgIiICIiCI3s8Treb7wqu39Gf6J/dcrRvb4nW833hVcfov/AET+65XwnlP7gvA2ZgQSJOGpR1/BtU+XC99NepfPd3Cyps7Z7n0cQ5tKg1gcw0GhzjTFN9y8PGhA06egiRwLqL6dV9OjiRSe0NqknDkGmKRADszy9wy1c83JgDTmqKuLXAiQZCqu/wDu47FUmvpCatOYFhna7wmyeNgR2RxXuE3mpUabafI4iGNFyKPg2GazwIkgWAAJAtYLZT31ouYXinVyixI5I3gEWFQm8iDpftUmMxiWqXmlotXb5JhsSadUEEtc10uY4QRL2ktcHRFnEQpNlNrWPyOa5tQtLCCCXU8z3TGo5xYLxcEcFc9sbYoveXuoVJbAOcUCBzi0EHlDqRbpt0rj2liaTy2lWoEkc0CaZ+TPNe18N4cR6187qdK/viYrqY/XE5j+/m5+u+o+o63Tt0opvjOfGfh8/wARTGY+afJPRwhSW7e7z8XWFJlmCOUfeGtA/fMmOzoCstDBbOzNz4bEkl2UNdVaGl/NcW3rA8QSCe20qzYTebDUm8nSw1RgbPMY2iALhpNnwTmdBAvIdOi/Sz9St+HFaxzhz6fTxWMrLSptpsDRDWtAA6A1ogewL3l2+U3jxHDX1Kr4jeWjiW8gKVaXgPaAcPmIa8ZXAPqEHnNiCDOkKvnG4AAuy4oB7i4y2hZzs0AZ/BAAcQG2g8eHzHZ9J5VvlDo1GusepfPdxBfGftmI/jle4baODLeRa3E/n2vg97NcKjRma2JFubOnOMyTJBw7ndQPGKeNHYqu4T0OrEj2FBL9z7XFfO/aergqf3PtcV879p6uCttpXUCIiiiIiAiIgIiIIje3xOt5vvChdjYQVcDTpmwczKemCCDHrU1vb4nW833hRu7PilLzAr4TyicLuTiWUG4Zm03NpMADW8gy0XBzB8zN7HieFl0091sY1nJjanwcRk72phpHFtngwVKYivlOumogmPVot1CoHNDgQQRqNCstYVs7i4j/AOyPpw7TYaD85pYGNJAOt15R3ExDAA3aDQAAAO9m2y+DpU4agaKwYjEZSecLa2c6O3Lpbgt9N8tBBBkajQ21HShhVam4WJLSw7SBaQGlvezcpDIyc3lIkQIMSs6+4+Ke4vftJrnH5RwzZ0g25WDa1weqFO1cSWkzUbaJ5rjBi8kadi6aTjEkgzpGkR7VInPgwq43GxeZrv6TEtdnbOGByuIguaDVhpI1jVZVNysY45jtJpdJOY4UTzswP/yx8t/D5RU5VxeWZqNAmJyugdRcLCOK7GnT8cFYnJhU2biYsHMNptnkzSk4YE8m4yaYJqyGzwGnBa6nc9xJ12iw9M4cuJkmSc1YyecR2Kxvxsa1G9EkHLN7ZtOgartJ/HoSJyYUodzfEDTaFOZzT3tzpJDi7NyuaZAMzOvSZsO7W7neVI0+U5Quc57nZcvOe7MYbJgDTUrp77AImoLmAYMG+mbTq7V2s0KsCG7n2uK+d+1UVwVP7n2uK+d+1UVwVttmuoERFFEREBERAREQRG9nidbzfeFGbs+KUvMH46lKb1+J1/M+5RW7R+KUvMHvVjSeUHvJiq1NzmCk5zXuDg4Nc6w1bzRrYC/ABS+6+HeygBUGUucXZTq0OuAeg8fSpMOnQE/jrXjqwGtv+h1I0qe3cXWp1OTNF72l7nhzWudmDrtbzZ0mCDrFlYN3aL2UGCqIdckeSHEkNMWBg8F35j0H8fUsTWGh/HC3rQVHa2OrMe2kcO5wDiZa1zuUBJIuLXm88Z4KybDw7qdCmx/hAX6pkhs9QMehbqnKSYiOEjq6ZWbKvA629Ztb0rMTmRTdp46s17aDsO52UZZDXEPJPhhw5txGukmVa9m0HMoU2OPOawAkcCG+5bHCpfTq7Fsp1JtxHo4JE5FKxdas93IuoGQwsADSQTAAcHaRax6DdW9lFwohmbnBgbm/xZYzeu6jto7Zdyho4doc8eG905KYPTGruoQo7G7Ucx2Tvo5/J+BBkyQMuWbhpjsKqI/H4ytVc6icK4EtDGiDDSAQTm0yyQZHAQr5QBDYJkgCT021VV2PvRmqCjXABcYY8WDjwaR8k+wq1s0Kqofue64r537VRXBU/ufa4r50/vPVwS22a6gREUUREQEREBERBE71+KV/MKh92z8Upeb96md6vFK/mFQu7p+KUvN+9WNJ5e1HNLr035gBo5oFgLi99OK9ptzSGMyjpJab5YAsT0hZVSAbUnPJaDm4OJi06cfYsadY3IY6neLgX5puOyI9HYucV7s4h0mJw118LTqVHVDRe4utqyBYCQJ1gcVlhaQYMrWkBnOhxBN3B0WJ8krrxp5PK1jHOkxYkAWMEwDAmB6ViSQW8CYB4xdosfSVthwYjBMqP5Tk6szmgOblkQdJ0kA+vpK6cCcohrT8GGtgls2HGDEwumucpDQxxHEjQDQW+UeocJ6gcaTYfA0Jk6a3k+kAIvCJfs6lmJy1sxdm/OMmTpAnTq0UjTcWU3OykZW2BIJhjTrC1VsQQ50Yd5IJGa98uhnLx4a6LrLZzMNwRHoIIP1JGfIw2YyjTpta7iMzjB573XJJ6SfuUTtfdSnWxDarqVPlS5rybgNFMENlvyozOGl56rclfbUs71qsisyGzweG+DUb2jUdqldjNY0h76znFwLna5gWwAyeIg+xEY4jZOGALIlzvCgO5jh0Oi0HQ9Sktl1y+ixx1LQT2xf2qM2ptinT5tKkOWqnmMHE+W7oA1PSpTA0clNrNcrQO2Bqg4e59rivnftPVwVP7nuuK+d+09XBW20rqBERRRERAREQEREEVvV4pX8wqF3b8Vpeb96md6/FK/mFQu7p+KUvN+9WNJ5dHINJMOcL3DXOAk30BgLxtFuYtkuMTDnONjaYJ7RK8xWcTkp5paCCTALibzcQAIPX1arBznCSbXMa+DlkTJN57NFGmymwOuH1COnO/wB5svWMYC4ZnEgXkuOUG4IJ7OHQvNpvfTJyUS9oE2cZm8iLl1o0H1r3NduozASJNpLZHtISMnD1tAG+ep9J3RPTZeNYwBxzOtqS50jKJsdePDpWeIDg8BtOWcTmIi8aTeyM8MC8GOJ647EGDKIdo+of/N3R2r2i5jWkhxIBgkkm4tEnW6wruqB5a2jLBHOzxMgTbhFxHG11to+HlvHaeh3H0Jzg4ce09lUsQAXSHDwXts4R7p4FR1PAVQARiaeQ2DjSOY+ogTboUvUqVA8NFA5Zgu5TQSRmjjaDHWt2HEvLTMDrPQz/AJH1pzg4cGzNkU6RNWS+o65qO1iOAFmjqClaTpbI0N/YuGk+qXZXUMrfL5TW3Buuq7aJseokepBH9zz+s/Ofaergqd3O/wCs/OfaerirbbNdQIiKKIiICIiAiIgid6/E6/mFQu7h+K0vN+9Te9XilfzCoPd0fFaXm/erGk8teLZTojlazmMp9L3NYJdOUax/6XSKIa4kNDQWwLA3uem9uHUsNoUXVWCm5sgHUOAmAQLEW1n0LaWudbLlAGpIN4IAt2+xZiuGssDs/UZBP/j0a62uvadFrSRAAcABYdhvN7karKrTzPc80TLonn+TMaR08VhhcOWtDWsyhmgLpkyHRPo9qRGDLMYFoABYJ7RcxfijaLQHMDQJiBA6IHG9wTdZ1Kji4O5IyJA5zdHRP1BeMzzmLIIiBIvrN+GquBh3kwWNMSfN4a8dPvQUQWlgaJnS3Rr6hqs6j3FwdyRlsxzm8Rr6vrXtPODnyX8mRpB46cUwNVPAgA5qYN7QRp131WDsLmZyYAzDqAgxrE/4hxW9z3Zs3JGYjwhoJPvXtMuaS/JJOrcwtZvHQ+D7VPbxgy1nANj839Wsdq6sMAGwBEWjoPH2rnzuzFwpHMbXf7uHqXTQaQ28TqY67qiO7nemJ+c971cVTu53pifnPe9XFW22a6gREUUREQEREBERBE71+J1/MKht2x8Vpeb96md6/E6/mFQ27Q+K0/N959asaTywxGKDZcXuAHXbo0iT+NEpYsOphzajiPCzAgkgWI0iLFRWKxgLXtAqtJBE8m/mkgibRp1Fe4TEsZTFJjKsBuVoLHnhAklSKRDWZTuMxEEiT6D7e2604XbVJ5LWEOLdYcCRqPrBHoK59rYjLUILXmwNmkjQcR2KB2TSFF73fCuzWA5OpYZnO4kiZf8AJDR1KxEC1mpFMc55vE2nibmL+pcw2vTa8Mc/nO0aXCbmBA4SQQOmFhXxA5APyvgu8kzpqW6gWUBi2B9VlT4RoBaXAU6sv5N+dgMODYBJ1adTEcJ7YzkytzcSOc4zGWY83X03Vaw2+gIzNw2Je0mAYBE+SCLTfRSuFr8oHhrXzybtWltyLC/FfN8Di61NoAwVYkSJNN/gugubGWJ5ut+wr2em6PTvmbbjXOPlzvaY0tuH3ubyrWubiWlzgIdlESctxYxOvp7FI7X3tZRqVKXJVXcnGZzYgZg2D1eGBfiqJhW1alaiO9KzCKjRORwbl5TMJGUBsAm/sCl95a9alisSG4ao9tQtOYMe4ECkGtgttZxJvNwOgFeifT9D3xEfHz9/n8mJ6l5jM/smWb4hpLXYbFTqQWiQOxWrA4ptWkKjDLXCQdLEdHBfHKzq5e59PDYmnmJcQG1DcmSZgcfqX1Pc+k5uCohzS05btcIIuSJC5eq6HS6dImk/9y1S9pnl73O9MT8573q4qndzvTE/Oe96uK8Ntt11AiIooiIgIiICIiCJ3r8Tr+YVD7sn4rT837/V2KY3r8Tr+YVDbt+K0/N+9WNJ5aMRjwwF7pAF9T6gIufrKzw2Pa6mHNBLSBUBkgkQCOwW0UXi2l4yvw9UgEHgLtMggh3Ahe4BrqdJtFtCtAbkBOUnSJJzKRSsNZlOY6uM0QfQY/Gq49m7YY/NkDjBglwcBIJBAJABuDom1HuDyBSe4dLQCNNNdbKJwNB1N738jWJfE8ym0QC4izYk843MnRPbGcmZWNmIyUxYmDFz6fSuV+32ioKWU5yAYAcYBkAkgQ0c06xoVjWe7kQ7kn+F4NswERJE9XtUHiMFnrCsaNYEZfk078m5z2wTdt3GYIkWVJlacPWlznRqJ1tzer0rRU2sGRmAEnKCTqToJWvAVHOzfBPbDT4UCSYgC+tlEY5nLNyPw9YsPhNgQ4eSb3b0jihlOUtotqNa9t2zmBBsdR6Rdbq+NyuNp4eqfvUPgXOAbT5KtwbmcB63GeC3bUe7O5vIveDxABBBHWfQg7aW0w+YbxLeOosddVIYV00/RHqt7lUtnUBRzZMLUEmSQxgtJIbzYsJgSrTs+eSktLZkwYkTPQgj+51pifnPe9XFU7ud6Yn5z3vVxS22a6gREUUREQEREBERBFb1eKV/MKht2fFafm+8qZ3p8Ur+YVD7tCcLT833lWNJ5c9XHlmZ+UGAekmBwAmOCzGPL2ZoERnGo4SOKj6rKxkd7ki48NvYYWVKnWa0M5AgRkBL22tASIiNNcpLG1od4IMWmTprwMcVowu3M73Myw5sEg9DswBkH/CV5tMVM5yUi8ayHAcLiD2KLwWGfRLgKLhmJcQX09XEuJ0nU8ZUiIg5WDvjKwZQNY46Ljrbcyua1zfDMAwYk2jWVlUzmiHCnJzXbmbYaTOh09qjK+DrOc1xoP5pkDMyJF50n2qicoVec52USWyTf5NgImOK5sTtkUmFzsoa0EnXgO256l7gRUObNSLIaQJcDJMWt2KMxmFqVGlj8MSHAggubxHDoMcU4MymBjc4DoaYMiCey1+glZ4nGlrjYemeE9fWVHYZlWze9y0TrmbAvcwFt2kyrncG0S9vTLYII6Cg6KW1M9hkPZf3qQwhmnpFo9Vh9SruHo1GeDhY6YLB9SsGBBFIZm5TckTMTJiUHB3OtMR86frcrgqf3OvBxHzvvKuCW2zXUCIiiiIiAiIgIiIIzeVs4Sv8272NJUNu0fitPsPsJHpVk2jSz0qjPKY5vraQqbudXnDx0OI+kc47LPVjSeXuJ2q6m0u1uAAA2SXuDQL6Xd0rGjtVz2Zus80htnU3EEGOhzeBWjFbJrEGnlY9nA53MdYgtNhIcCBcHUTZeYfZldrQwU2Bun5xzje5JJEuMkm5klOFTGLrkPtFrCwm4HEjrXAMWyq592vcw5HaS1wAdlNrGHA+lb9pUaxeTTYxzTxLi0zEERB6FyjC4j+yp/7n8qYhczGneasUgLAZiPQLqPxW8WRzmkOdlaXktFMjIPCfc8DaNZ0BXZUw1XkWgNbnzEluYgQZFnRrpwURU2A8wO92AAZYbWe0Zbyw5QJaZu02NugJwJrA4ouLnZYJaSZAB5lh6P8ApaK+0Rdr3CwDjIaBckAyRrIK24HD1ZfyjWtlpAh2aSfQFx96YiZ5GnMRPKcBeJy9ftTEHLqw+0Do0iBHARDoIggaQVltLavJvDSfCdlHg+0u1+vqXNRwVfNemxoJGY550i8Zb2Cz2pgqrqktpscAZac5aRa8wPZK1X2xPOknLno7eEhrZBc4i4YLsgPF9YJi03BhWDC1M1OTr/7CrTNkVgQRRptI0IqO6ALgC/gjtgKbceRoQ4zlaXOPTEuPYFbez/CEjPlr7nTfgqx6ap+oH3q2qsdz2lGEk/KeT6g1p9rSrOsTsjQiIooiIgIiICIiAqXtTZdXCVH1sO3PRecz6YElh4uaBq36uzS6IgpWE2/Tf0j1FdY2lT8o+oqU2hu7h6xLnUwHHVzeaT1mLH0qMduTT+TXrD0tPuCvAy/pCn5XsP3L3+kKfl+w/ctB3K/zNT1f9rz8if8ANP8AV/MnBy6e/wCn5Y9v3L3v+n5Y9q5fyKP96f8ARP8AyT8ij/en/RP/ACTgdPf9Pyx7U7/p+WPaub8iz/en/R/mT8ij/en+o/8AJODl0naFPyvr+5YnaVLyvYfuWkblf5qp6v5lkNyW8cRVPqTg5YYjblJo4/V9aj2mtjjydJvJ0TZ9QjhxaJ1PV6442DB7o4ZhktNQ/wCMz7BAPpCnGMAAAAAGgFgPQg1YLCtpU202CGtED7z0nit6IoCIiAiIgIiICIiAiIgIiICIiAiIgIiICIiAiIgIiIC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7670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573016"/>
            <a:ext cx="74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140968"/>
            <a:ext cx="2304256" cy="180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221088"/>
            <a:ext cx="3090925" cy="19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3107615" cy="19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204864"/>
            <a:ext cx="31048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293096"/>
            <a:ext cx="3096344" cy="193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67240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P(20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060848"/>
            <a:ext cx="3106800" cy="195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60848"/>
            <a:ext cx="3168352" cy="198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365104"/>
            <a:ext cx="3168352" cy="194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103200" cy="192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Statistiques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816424" cy="299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Statistiques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816424" cy="299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644008" y="479715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259632" y="2060848"/>
            <a:ext cx="1080120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2" animBg="1"/>
      <p:bldP spid="9" grpId="3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5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5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716016" y="5271311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987824" y="3717032"/>
            <a:ext cx="720080" cy="15841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BINOMIAL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F6 puis F1 -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123913" cy="259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174641" cy="25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BINOMIAL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F6 puis F1 -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123913" cy="259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174641" cy="25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779912" y="407707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411760" y="2636912"/>
            <a:ext cx="648072" cy="129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187220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Dans les diapositives suivantes, il sera question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d’une variable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aléatoire</a:t>
            </a:r>
            <a:r>
              <a:rPr lang="fr-FR" sz="4000" b="1" i="1" dirty="0" smtClean="0">
                <a:latin typeface="Arial" pitchFamily="34" charset="0"/>
                <a:cs typeface="Arial" pitchFamily="34" charset="0"/>
              </a:rPr>
              <a:t> X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suivant</a:t>
            </a:r>
          </a:p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loi Binomiale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de paramètres 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50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et 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0,4 </a:t>
            </a:r>
            <a:endParaRPr lang="fr-FR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(soit </a:t>
            </a:r>
            <a:r>
              <a:rPr lang="fr-FR" sz="2600" b="1" dirty="0" smtClean="0"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(50 ; 0,4))</a:t>
            </a: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RÃ©sultat de recherche d'images pour &quot;graph 90+ png&quot;"/>
          <p:cNvPicPr>
            <a:picLocks noChangeAspect="1" noChangeArrowheads="1"/>
          </p:cNvPicPr>
          <p:nvPr/>
        </p:nvPicPr>
        <p:blipFill>
          <a:blip r:embed="rId3" cstate="print"/>
          <a:srcRect l="24192" r="25913"/>
          <a:stretch>
            <a:fillRect/>
          </a:stretch>
        </p:blipFill>
        <p:spPr bwMode="auto">
          <a:xfrm rot="1909323">
            <a:off x="3495226" y="2907265"/>
            <a:ext cx="1755017" cy="3517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132856"/>
            <a:ext cx="331236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132856"/>
            <a:ext cx="33843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148064" y="335699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611560" y="4077072"/>
            <a:ext cx="720080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b="618"/>
          <a:stretch>
            <a:fillRect/>
          </a:stretch>
        </p:blipFill>
        <p:spPr bwMode="auto">
          <a:xfrm>
            <a:off x="971600" y="1916832"/>
            <a:ext cx="26940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916832"/>
            <a:ext cx="272334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351677"/>
            <a:ext cx="2664296" cy="217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65104"/>
            <a:ext cx="2664296" cy="21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b="618"/>
          <a:stretch>
            <a:fillRect/>
          </a:stretch>
        </p:blipFill>
        <p:spPr bwMode="auto">
          <a:xfrm>
            <a:off x="971600" y="1916832"/>
            <a:ext cx="26940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916832"/>
            <a:ext cx="272334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351677"/>
            <a:ext cx="2664296" cy="217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65104"/>
            <a:ext cx="2664296" cy="21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51520" y="1916832"/>
            <a:ext cx="3672408" cy="2304256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864096"/>
          </a:xfrm>
        </p:spPr>
        <p:txBody>
          <a:bodyPr>
            <a:normAutofit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n°6/10 – Calculer une liste de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915816" y="1772816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passer de l’écran de gauche à celui de droite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t="8000" b="4000"/>
          <a:stretch>
            <a:fillRect/>
          </a:stretch>
        </p:blipFill>
        <p:spPr bwMode="auto">
          <a:xfrm>
            <a:off x="-25309" y="1484784"/>
            <a:ext cx="2921863" cy="1584176"/>
          </a:xfrm>
          <a:prstGeom prst="rect">
            <a:avLst/>
          </a:prstGeom>
          <a:noFill/>
          <a:ln w="254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 t="8031"/>
          <a:stretch>
            <a:fillRect/>
          </a:stretch>
        </p:blipFill>
        <p:spPr bwMode="auto">
          <a:xfrm>
            <a:off x="6228183" y="1484784"/>
            <a:ext cx="2905029" cy="1584176"/>
          </a:xfrm>
          <a:prstGeom prst="rect">
            <a:avLst/>
          </a:prstGeom>
          <a:noFill/>
          <a:ln w="254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 t="8649"/>
          <a:stretch>
            <a:fillRect/>
          </a:stretch>
        </p:blipFill>
        <p:spPr bwMode="auto">
          <a:xfrm>
            <a:off x="6156176" y="3501008"/>
            <a:ext cx="2736304" cy="15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5152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08104" y="393305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36096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 t="8828"/>
          <a:stretch>
            <a:fillRect/>
          </a:stretch>
        </p:blipFill>
        <p:spPr bwMode="auto">
          <a:xfrm>
            <a:off x="899592" y="5229200"/>
            <a:ext cx="270881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 t="8696"/>
          <a:stretch>
            <a:fillRect/>
          </a:stretch>
        </p:blipFill>
        <p:spPr bwMode="auto">
          <a:xfrm>
            <a:off x="899592" y="3573016"/>
            <a:ext cx="26857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 t="8461"/>
          <a:stretch>
            <a:fillRect/>
          </a:stretch>
        </p:blipFill>
        <p:spPr bwMode="auto">
          <a:xfrm>
            <a:off x="6156176" y="5157192"/>
            <a:ext cx="2736304" cy="155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èche courbée vers le bas 19"/>
          <p:cNvSpPr/>
          <p:nvPr/>
        </p:nvSpPr>
        <p:spPr>
          <a:xfrm>
            <a:off x="2423064" y="1196752"/>
            <a:ext cx="4445672" cy="668748"/>
          </a:xfrm>
          <a:prstGeom prst="curvedDownArrow">
            <a:avLst>
              <a:gd name="adj1" fmla="val 16997"/>
              <a:gd name="adj2" fmla="val 94594"/>
              <a:gd name="adj3" fmla="val 27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864096"/>
          </a:xfrm>
        </p:spPr>
        <p:txBody>
          <a:bodyPr>
            <a:normAutofit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n°6/10 – Calculer une liste de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915816" y="1772816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passer de l’écran de gauche à celui de droite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t="8000" b="4000"/>
          <a:stretch>
            <a:fillRect/>
          </a:stretch>
        </p:blipFill>
        <p:spPr bwMode="auto">
          <a:xfrm>
            <a:off x="-25309" y="1484784"/>
            <a:ext cx="2921863" cy="1584176"/>
          </a:xfrm>
          <a:prstGeom prst="rect">
            <a:avLst/>
          </a:prstGeom>
          <a:noFill/>
          <a:ln w="254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 t="8031"/>
          <a:stretch>
            <a:fillRect/>
          </a:stretch>
        </p:blipFill>
        <p:spPr bwMode="auto">
          <a:xfrm>
            <a:off x="6228183" y="1484784"/>
            <a:ext cx="2905029" cy="1584176"/>
          </a:xfrm>
          <a:prstGeom prst="rect">
            <a:avLst/>
          </a:prstGeom>
          <a:noFill/>
          <a:ln w="254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 t="8649"/>
          <a:stretch>
            <a:fillRect/>
          </a:stretch>
        </p:blipFill>
        <p:spPr bwMode="auto">
          <a:xfrm>
            <a:off x="6156176" y="3501008"/>
            <a:ext cx="2736304" cy="15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5152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08104" y="393305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36096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 t="8828"/>
          <a:stretch>
            <a:fillRect/>
          </a:stretch>
        </p:blipFill>
        <p:spPr bwMode="auto">
          <a:xfrm>
            <a:off x="899592" y="5229200"/>
            <a:ext cx="270881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 t="8696"/>
          <a:stretch>
            <a:fillRect/>
          </a:stretch>
        </p:blipFill>
        <p:spPr bwMode="auto">
          <a:xfrm>
            <a:off x="899592" y="3573016"/>
            <a:ext cx="26857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 t="8461"/>
          <a:stretch>
            <a:fillRect/>
          </a:stretch>
        </p:blipFill>
        <p:spPr bwMode="auto">
          <a:xfrm>
            <a:off x="6156176" y="5157192"/>
            <a:ext cx="2736304" cy="155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èche courbée vers le bas 19"/>
          <p:cNvSpPr/>
          <p:nvPr/>
        </p:nvSpPr>
        <p:spPr>
          <a:xfrm>
            <a:off x="2423064" y="1196752"/>
            <a:ext cx="4445672" cy="668748"/>
          </a:xfrm>
          <a:prstGeom prst="curvedDownArrow">
            <a:avLst>
              <a:gd name="adj1" fmla="val 16997"/>
              <a:gd name="adj2" fmla="val 94594"/>
              <a:gd name="adj3" fmla="val 27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08104" y="3429000"/>
            <a:ext cx="3456384" cy="165618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6" grpId="3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3843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45638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860032" y="386104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232998" y="4077072"/>
            <a:ext cx="720080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221088"/>
            <a:ext cx="3090925" cy="19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3107615" cy="19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204864"/>
            <a:ext cx="31048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293096"/>
            <a:ext cx="3096344" cy="193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221088"/>
            <a:ext cx="3090925" cy="19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3107615" cy="19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204864"/>
            <a:ext cx="31048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293096"/>
            <a:ext cx="3096344" cy="193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95536" y="4221088"/>
            <a:ext cx="3672408" cy="20162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Tableur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Exe-Mat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Statistique</a:t>
            </a:r>
            <a:endParaRPr kumimoji="0" lang="fr-FR" sz="2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816424" cy="299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74441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P(20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74441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P(20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860032" y="386104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232014" y="4077072"/>
            <a:ext cx="720080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060848"/>
            <a:ext cx="3106800" cy="195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60848"/>
            <a:ext cx="3168352" cy="198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365104"/>
            <a:ext cx="3168352" cy="194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103200" cy="192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060848"/>
            <a:ext cx="3106800" cy="195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60848"/>
            <a:ext cx="3168352" cy="198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365104"/>
            <a:ext cx="3168352" cy="194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103200" cy="192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932040" y="2060848"/>
            <a:ext cx="3816424" cy="20162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573016"/>
            <a:ext cx="7048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74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5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F5 - BINOMIAL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F6 puis F1 - POISSON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123913" cy="259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174641" cy="25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600400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j’opte pour:</a:t>
            </a: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b="618"/>
          <a:stretch>
            <a:fillRect/>
          </a:stretch>
        </p:blipFill>
        <p:spPr bwMode="auto">
          <a:xfrm>
            <a:off x="971600" y="1916832"/>
            <a:ext cx="26940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916832"/>
            <a:ext cx="272334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351677"/>
            <a:ext cx="2664296" cy="217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65104"/>
            <a:ext cx="2664296" cy="21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864096"/>
          </a:xfrm>
        </p:spPr>
        <p:txBody>
          <a:bodyPr>
            <a:normAutofit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n°6/10 – Calculer une liste de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915816" y="1772816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passer de l’écran de gauche à celui de droite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t="8000" b="4000"/>
          <a:stretch>
            <a:fillRect/>
          </a:stretch>
        </p:blipFill>
        <p:spPr bwMode="auto">
          <a:xfrm>
            <a:off x="-25309" y="1484784"/>
            <a:ext cx="2921863" cy="1584176"/>
          </a:xfrm>
          <a:prstGeom prst="rect">
            <a:avLst/>
          </a:prstGeom>
          <a:noFill/>
          <a:ln w="254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 t="8031"/>
          <a:stretch>
            <a:fillRect/>
          </a:stretch>
        </p:blipFill>
        <p:spPr bwMode="auto">
          <a:xfrm>
            <a:off x="6228183" y="1484784"/>
            <a:ext cx="2905029" cy="1584176"/>
          </a:xfrm>
          <a:prstGeom prst="rect">
            <a:avLst/>
          </a:prstGeom>
          <a:noFill/>
          <a:ln w="254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 t="8649"/>
          <a:stretch>
            <a:fillRect/>
          </a:stretch>
        </p:blipFill>
        <p:spPr bwMode="auto">
          <a:xfrm>
            <a:off x="6156176" y="3501008"/>
            <a:ext cx="2736304" cy="15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5152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08104" y="393305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36096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 t="8828"/>
          <a:stretch>
            <a:fillRect/>
          </a:stretch>
        </p:blipFill>
        <p:spPr bwMode="auto">
          <a:xfrm>
            <a:off x="899592" y="5229200"/>
            <a:ext cx="270881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 t="8696"/>
          <a:stretch>
            <a:fillRect/>
          </a:stretch>
        </p:blipFill>
        <p:spPr bwMode="auto">
          <a:xfrm>
            <a:off x="899592" y="3573016"/>
            <a:ext cx="26857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 t="8461"/>
          <a:stretch>
            <a:fillRect/>
          </a:stretch>
        </p:blipFill>
        <p:spPr bwMode="auto">
          <a:xfrm>
            <a:off x="6156176" y="5157192"/>
            <a:ext cx="2736304" cy="155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èche courbée vers le bas 19"/>
          <p:cNvSpPr/>
          <p:nvPr/>
        </p:nvSpPr>
        <p:spPr>
          <a:xfrm>
            <a:off x="2423064" y="1196752"/>
            <a:ext cx="4445672" cy="668748"/>
          </a:xfrm>
          <a:prstGeom prst="curvedDownArrow">
            <a:avLst>
              <a:gd name="adj1" fmla="val 16997"/>
              <a:gd name="adj2" fmla="val 94594"/>
              <a:gd name="adj3" fmla="val 27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644008" y="2204864"/>
            <a:ext cx="439248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114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959</Words>
  <Application>Microsoft Office PowerPoint</Application>
  <PresentationFormat>Affichage à l'écran (4:3)</PresentationFormat>
  <Paragraphs>205</Paragraphs>
  <Slides>34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Thème Office</vt:lpstr>
      <vt:lpstr>Autour de la loi Binomiale sur une calculatrice type  CASIO GRAPH 90+</vt:lpstr>
      <vt:lpstr>Présentation PowerPoint</vt:lpstr>
      <vt:lpstr>n°1/10 – S’orienter dans le menu</vt:lpstr>
      <vt:lpstr>n°2/10 – Dans le menu Statistiques</vt:lpstr>
      <vt:lpstr>n°3/10 – Choisir la bonne loi</vt:lpstr>
      <vt:lpstr>n°4/10 – Type de calcul:  P(X=…) ou P(X …)</vt:lpstr>
      <vt:lpstr>n°5/10 – Saisie des données</vt:lpstr>
      <vt:lpstr>n°6/10 – Calculer une liste de P(X=i)</vt:lpstr>
      <vt:lpstr>n°7/10 – Type de calcul:  P(X=…) ou P(X …)</vt:lpstr>
      <vt:lpstr>n°8/10 – Saisie des données</vt:lpstr>
      <vt:lpstr>n°9/10 – Type de calcul:  P(X=…) ou P(X …)</vt:lpstr>
      <vt:lpstr>n°10/10 – Saisie des données</vt:lpstr>
      <vt:lpstr>Présentation PowerPoint</vt:lpstr>
      <vt:lpstr>n°1/10 – S’orienter dans le menu</vt:lpstr>
      <vt:lpstr>n°1/10 – S’orienter dans le menu</vt:lpstr>
      <vt:lpstr>n°2/10 – Dans le menu Statistiques</vt:lpstr>
      <vt:lpstr>n°2/10 – Dans le menu Statistiques</vt:lpstr>
      <vt:lpstr>n°3/10 – Choisir la bonne loi</vt:lpstr>
      <vt:lpstr>n°3/10 – Choisir la bonne loi</vt:lpstr>
      <vt:lpstr>n°4/10 – Type de calcul:  P(X=…) ou P(X …)</vt:lpstr>
      <vt:lpstr>n°4/10 – Type de calcul:  P(X=…) ou P(X …)</vt:lpstr>
      <vt:lpstr>n°5/10 – Saisie des données</vt:lpstr>
      <vt:lpstr>n°5/10 – Saisie des données</vt:lpstr>
      <vt:lpstr>n°6/10 – Calculer une liste de P(X=i)</vt:lpstr>
      <vt:lpstr>n°6/10 – Calculer une liste de P(X=i)</vt:lpstr>
      <vt:lpstr>n°7/10 – Type de calcul:  P(X=…) ou P(X …)</vt:lpstr>
      <vt:lpstr>n°7/10 – Type de calcul:  P(X=…) ou P(X …)</vt:lpstr>
      <vt:lpstr>n°8/10 – Saisie des données</vt:lpstr>
      <vt:lpstr>n°8/10 – Saisie des données</vt:lpstr>
      <vt:lpstr>n°9/10 – Type de calcul:  P(X=…) ou P(X …)</vt:lpstr>
      <vt:lpstr>n°9/10 – Type de calcul:  P(X=…) ou P(X …)</vt:lpstr>
      <vt:lpstr>n°10/10 – Saisie des données</vt:lpstr>
      <vt:lpstr>n°10/10 – Saisie des données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TICE CASIO Graph</dc:title>
  <dc:creator>Vincent Eydieux</dc:creator>
  <cp:lastModifiedBy>deletombe</cp:lastModifiedBy>
  <cp:revision>108</cp:revision>
  <dcterms:created xsi:type="dcterms:W3CDTF">2017-04-25T18:17:56Z</dcterms:created>
  <dcterms:modified xsi:type="dcterms:W3CDTF">2019-06-15T12:44:26Z</dcterms:modified>
</cp:coreProperties>
</file>