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2" r:id="rId13"/>
    <p:sldId id="273" r:id="rId14"/>
    <p:sldId id="266" r:id="rId15"/>
    <p:sldId id="267" r:id="rId16"/>
    <p:sldId id="274" r:id="rId17"/>
    <p:sldId id="275" r:id="rId18"/>
    <p:sldId id="268" r:id="rId19"/>
    <p:sldId id="276" r:id="rId20"/>
    <p:sldId id="269" r:id="rId21"/>
    <p:sldId id="277" r:id="rId22"/>
    <p:sldId id="270" r:id="rId23"/>
    <p:sldId id="278" r:id="rId24"/>
    <p:sldId id="271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D5F3-1E67-456B-9693-26699AF41E69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DF214-7A55-4E8C-9541-A6989BBDF3A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D5F3-1E67-456B-9693-26699AF41E69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DF214-7A55-4E8C-9541-A6989BBDF3A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D5F3-1E67-456B-9693-26699AF41E69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DF214-7A55-4E8C-9541-A6989BBDF3A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D5F3-1E67-456B-9693-26699AF41E69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DF214-7A55-4E8C-9541-A6989BBDF3A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D5F3-1E67-456B-9693-26699AF41E69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DF214-7A55-4E8C-9541-A6989BBDF3A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D5F3-1E67-456B-9693-26699AF41E69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DF214-7A55-4E8C-9541-A6989BBDF3A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D5F3-1E67-456B-9693-26699AF41E69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DF214-7A55-4E8C-9541-A6989BBDF3A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D5F3-1E67-456B-9693-26699AF41E69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DF214-7A55-4E8C-9541-A6989BBDF3A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D5F3-1E67-456B-9693-26699AF41E69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DF214-7A55-4E8C-9541-A6989BBDF3A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D5F3-1E67-456B-9693-26699AF41E69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DF214-7A55-4E8C-9541-A6989BBDF3A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D5F3-1E67-456B-9693-26699AF41E69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DF214-7A55-4E8C-9541-A6989BBDF3A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1D5F3-1E67-456B-9693-26699AF41E69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DF214-7A55-4E8C-9541-A6989BBDF3A4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9.png"/><Relationship Id="rId4" Type="http://schemas.openxmlformats.org/officeDocument/2006/relationships/image" Target="../media/image26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32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14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4.png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758057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0" hangingPunct="0"/>
            <a:r>
              <a:rPr lang="fr-FR" sz="6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PRIMITIVES</a:t>
            </a:r>
            <a:br>
              <a:rPr lang="fr-FR" sz="6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fr-FR" sz="6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Série </a:t>
            </a:r>
            <a:r>
              <a:rPr lang="fr-FR" sz="6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3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i="1" dirty="0" smtClean="0">
                <a:latin typeface="Arial" pitchFamily="34" charset="0"/>
                <a:ea typeface="+mj-ea"/>
                <a:cs typeface="Arial" pitchFamily="34" charset="0"/>
              </a:rPr>
              <a:t>Automatismes en BTS </a:t>
            </a:r>
            <a:r>
              <a:rPr lang="fr-FR" sz="2400" i="1" dirty="0">
                <a:latin typeface="Arial" pitchFamily="34" charset="0"/>
                <a:ea typeface="+mj-ea"/>
                <a:cs typeface="Arial" pitchFamily="34" charset="0"/>
              </a:rPr>
              <a:t>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361511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6"/>
          <p:cNvSpPr txBox="1">
            <a:spLocks/>
          </p:cNvSpPr>
          <p:nvPr/>
        </p:nvSpPr>
        <p:spPr>
          <a:xfrm>
            <a:off x="827584" y="1916832"/>
            <a:ext cx="7772400" cy="147002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fr-FR" sz="6000" b="1" spc="15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CORRIGÉS</a:t>
            </a:r>
            <a:endParaRPr lang="fr-FR" sz="6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57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866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3238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23050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771800" y="2623707"/>
                <a:ext cx="3930500" cy="25853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  <a:ea typeface="Cambria Math"/>
                        </a:rPr>
                        <m:t>a</m:t>
                      </m:r>
                      <m:r>
                        <a:rPr lang="fr-FR" sz="3600" b="0" i="0" smtClean="0">
                          <a:latin typeface="Cambria Math"/>
                          <a:ea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=3</m:t>
                      </m:r>
                    </m:oMath>
                  </m:oMathPara>
                </a14:m>
                <a:endParaRPr lang="fr-FR" sz="3600" b="0" i="1" dirty="0" smtClean="0">
                  <a:latin typeface="Cambria Math"/>
                  <a:ea typeface="Cambria Math"/>
                </a:endParaRPr>
              </a:p>
              <a:p>
                <a:pPr/>
                <a:r>
                  <a:rPr lang="fr-FR" sz="3600" b="0" i="1" dirty="0" smtClean="0">
                    <a:latin typeface="Cambria Math"/>
                    <a:ea typeface="Cambria Math"/>
                  </a:rPr>
                  <a:t/>
                </a:r>
                <a:br>
                  <a:rPr lang="fr-FR" sz="3600" b="0" i="1" dirty="0" smtClean="0">
                    <a:latin typeface="Cambria Math"/>
                    <a:ea typeface="Cambria Math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  <a:ea typeface="Cambria Math"/>
                        </a:rPr>
                        <m:t>b</m:t>
                      </m:r>
                      <m:r>
                        <a:rPr lang="fr-FR" sz="3600" b="0" i="0" smtClean="0">
                          <a:latin typeface="Cambria Math"/>
                          <a:ea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  <m:sSup>
                            <m:sSupPr>
                              <m:ctrlPr>
                                <a:rPr lang="fr-FR" sz="3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36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𝑥</m:t>
                      </m:r>
                    </m:oMath>
                  </m:oMathPara>
                </a14:m>
                <a:endParaRPr lang="fr-FR" sz="3600" b="0" i="1" dirty="0" smtClean="0">
                  <a:latin typeface="Cambria Math"/>
                  <a:ea typeface="Cambria Math"/>
                </a:endParaRPr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2623707"/>
                <a:ext cx="3930500" cy="258532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ZoneTexte 1"/>
          <p:cNvSpPr txBox="1"/>
          <p:nvPr/>
        </p:nvSpPr>
        <p:spPr>
          <a:xfrm>
            <a:off x="395536" y="45720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Question 1/7</a:t>
            </a:r>
            <a:endParaRPr lang="fr-FR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475656" y="1162050"/>
                <a:ext cx="4572000" cy="120032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i="1">
                          <a:latin typeface="Cambria Math"/>
                        </a:rPr>
                        <m:t>=3</m:t>
                      </m:r>
                      <m:r>
                        <a:rPr lang="fr-FR" sz="3600" i="1">
                          <a:latin typeface="Cambria Math"/>
                        </a:rPr>
                        <m:t>𝑥</m:t>
                      </m:r>
                      <m:r>
                        <a:rPr lang="fr-FR" sz="3600" i="1">
                          <a:latin typeface="Cambria Math"/>
                        </a:rPr>
                        <m:t>+1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r>
                        <a:rPr lang="fr-FR" sz="3600" i="1">
                          <a:latin typeface="Cambria Math"/>
                        </a:rPr>
                        <m:t> 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ℝ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fr-FR" sz="3600" i="1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1162050"/>
                <a:ext cx="4572000" cy="120032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453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866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3238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23050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771800" y="2623707"/>
                <a:ext cx="3930500" cy="25853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  <a:ea typeface="Cambria Math"/>
                        </a:rPr>
                        <m:t>a</m:t>
                      </m:r>
                      <m:r>
                        <a:rPr lang="fr-FR" sz="3600" b="0" i="0" smtClean="0">
                          <a:latin typeface="Cambria Math"/>
                          <a:ea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=3</m:t>
                      </m:r>
                    </m:oMath>
                  </m:oMathPara>
                </a14:m>
                <a:endParaRPr lang="fr-FR" sz="3600" b="0" i="1" dirty="0" smtClean="0">
                  <a:latin typeface="Cambria Math"/>
                  <a:ea typeface="Cambria Math"/>
                </a:endParaRPr>
              </a:p>
              <a:p>
                <a:pPr/>
                <a:r>
                  <a:rPr lang="fr-FR" sz="3600" b="0" i="1" dirty="0" smtClean="0">
                    <a:latin typeface="Cambria Math"/>
                    <a:ea typeface="Cambria Math"/>
                  </a:rPr>
                  <a:t/>
                </a:r>
                <a:br>
                  <a:rPr lang="fr-FR" sz="3600" b="0" i="1" dirty="0" smtClean="0">
                    <a:latin typeface="Cambria Math"/>
                    <a:ea typeface="Cambria Math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b</m:t>
                      </m:r>
                      <m:r>
                        <a:rPr lang="fr-FR" sz="36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 </m:t>
                      </m:r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  <m:sSup>
                            <m:sSupPr>
                              <m:ctrlP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𝑥</m:t>
                      </m:r>
                    </m:oMath>
                  </m:oMathPara>
                </a14:m>
                <a:endParaRPr lang="fr-FR" sz="3600" b="0" i="1" dirty="0" smtClean="0">
                  <a:solidFill>
                    <a:srgbClr val="FF0000"/>
                  </a:solidFill>
                  <a:latin typeface="Cambria Math"/>
                  <a:ea typeface="Cambria Math"/>
                </a:endParaRPr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2623707"/>
                <a:ext cx="3930500" cy="258532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ZoneTexte 1"/>
          <p:cNvSpPr txBox="1"/>
          <p:nvPr/>
        </p:nvSpPr>
        <p:spPr>
          <a:xfrm>
            <a:off x="395536" y="45720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Question 1/7</a:t>
            </a:r>
            <a:endParaRPr lang="fr-FR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475656" y="1162050"/>
                <a:ext cx="4572000" cy="120032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i="1">
                          <a:latin typeface="Cambria Math"/>
                        </a:rPr>
                        <m:t>=3</m:t>
                      </m:r>
                      <m:r>
                        <a:rPr lang="fr-FR" sz="3600" i="1">
                          <a:latin typeface="Cambria Math"/>
                        </a:rPr>
                        <m:t>𝑥</m:t>
                      </m:r>
                      <m:r>
                        <a:rPr lang="fr-FR" sz="3600" i="1">
                          <a:latin typeface="Cambria Math"/>
                        </a:rPr>
                        <m:t>+1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r>
                        <a:rPr lang="fr-FR" sz="3600" i="1">
                          <a:latin typeface="Cambria Math"/>
                        </a:rPr>
                        <m:t> 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ℝ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fr-FR" sz="3600" i="1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1162050"/>
                <a:ext cx="4572000" cy="120032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175398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53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1876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0" y="2819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2267744" y="4423849"/>
                <a:ext cx="490852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c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=6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+2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²−3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4423849"/>
                <a:ext cx="4908523" cy="6463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345109" y="2505625"/>
                <a:ext cx="356174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3600" b="0" dirty="0" smtClean="0"/>
                  <a:t>a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latin typeface="Cambria Math"/>
                      </a:rPr>
                      <m:t>) </m:t>
                    </m:r>
                    <m:r>
                      <a:rPr lang="fr-FR" sz="3600" b="0" i="1" smtClean="0">
                        <a:latin typeface="Cambria Math"/>
                      </a:rPr>
                      <m:t>𝐹</m:t>
                    </m:r>
                    <m:d>
                      <m:d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latin typeface="Cambria Math"/>
                      </a:rPr>
                      <m:t>=6</m:t>
                    </m:r>
                    <m:r>
                      <a:rPr lang="fr-FR" sz="3600" b="0" i="1" smtClean="0">
                        <a:latin typeface="Cambria Math"/>
                      </a:rPr>
                      <m:t>𝑥</m:t>
                    </m:r>
                    <m:r>
                      <a:rPr lang="fr-FR" sz="3600" b="0" i="1" smtClean="0">
                        <a:latin typeface="Cambria Math"/>
                      </a:rPr>
                      <m:t>+4</m:t>
                    </m:r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5109" y="2505625"/>
                <a:ext cx="3561744" cy="646331"/>
              </a:xfrm>
              <a:prstGeom prst="rect">
                <a:avLst/>
              </a:prstGeom>
              <a:blipFill rotWithShape="1">
                <a:blip r:embed="rId3"/>
                <a:stretch>
                  <a:fillRect l="-5308" t="-14151" b="-349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2345109" y="3420205"/>
                <a:ext cx="585519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3600" b="0" dirty="0" smtClean="0"/>
                  <a:t>b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latin typeface="Cambria Math"/>
                      </a:rPr>
                      <m:t>) </m:t>
                    </m:r>
                    <m:r>
                      <a:rPr lang="fr-FR" sz="3600" b="0" i="1" smtClean="0">
                        <a:latin typeface="Cambria Math"/>
                      </a:rPr>
                      <m:t>𝐹</m:t>
                    </m:r>
                    <m:d>
                      <m:d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fr-FR" sz="36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fr-FR" sz="3600" b="0" i="1" smtClean="0">
                        <a:latin typeface="Cambria Math"/>
                      </a:rPr>
                      <m:t>+2</m:t>
                    </m:r>
                    <m:r>
                      <a:rPr lang="fr-FR" sz="3600" b="0" i="1" smtClean="0">
                        <a:latin typeface="Cambria Math"/>
                      </a:rPr>
                      <m:t>𝑥</m:t>
                    </m:r>
                    <m:r>
                      <a:rPr lang="fr-FR" sz="3600" b="0" i="1" smtClean="0">
                        <a:latin typeface="Cambria Math"/>
                      </a:rPr>
                      <m:t>²−3</m:t>
                    </m:r>
                    <m:r>
                      <a:rPr lang="fr-FR" sz="3600" b="0" i="1" smtClean="0">
                        <a:latin typeface="Cambria Math"/>
                      </a:rPr>
                      <m:t>𝑥</m:t>
                    </m:r>
                    <m:r>
                      <a:rPr lang="fr-FR" sz="3600" b="0" i="1" smtClean="0">
                        <a:latin typeface="Cambria Math"/>
                      </a:rPr>
                      <m:t>+2</m:t>
                    </m:r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5109" y="3420205"/>
                <a:ext cx="5855193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3229" t="-13208" b="-358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899592" y="1043686"/>
                <a:ext cx="5927776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=3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²+4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−3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  <a:ea typeface="Cambria Math"/>
                        </a:rPr>
                        <m:t>I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ℝ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fr-FR" sz="320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1043686"/>
                <a:ext cx="5927776" cy="147732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ZoneTexte 12"/>
          <p:cNvSpPr txBox="1"/>
          <p:nvPr/>
        </p:nvSpPr>
        <p:spPr>
          <a:xfrm>
            <a:off x="395536" y="45720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Question 2/7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04942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1876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0" y="2819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2242604" y="4439602"/>
                <a:ext cx="490852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c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=6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+2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²−3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2604" y="4439602"/>
                <a:ext cx="4908523" cy="6463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345109" y="2505625"/>
                <a:ext cx="356174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3600" b="0" dirty="0" smtClean="0"/>
                  <a:t>a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latin typeface="Cambria Math"/>
                      </a:rPr>
                      <m:t>) </m:t>
                    </m:r>
                    <m:r>
                      <a:rPr lang="fr-FR" sz="3600" b="0" i="1" smtClean="0">
                        <a:latin typeface="Cambria Math"/>
                      </a:rPr>
                      <m:t>𝐹</m:t>
                    </m:r>
                    <m:d>
                      <m:d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latin typeface="Cambria Math"/>
                      </a:rPr>
                      <m:t>=6</m:t>
                    </m:r>
                    <m:r>
                      <a:rPr lang="fr-FR" sz="3600" b="0" i="1" smtClean="0">
                        <a:latin typeface="Cambria Math"/>
                      </a:rPr>
                      <m:t>𝑥</m:t>
                    </m:r>
                    <m:r>
                      <a:rPr lang="fr-FR" sz="3600" b="0" i="1" smtClean="0">
                        <a:latin typeface="Cambria Math"/>
                      </a:rPr>
                      <m:t>+4</m:t>
                    </m:r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5109" y="2505625"/>
                <a:ext cx="3561744" cy="646331"/>
              </a:xfrm>
              <a:prstGeom prst="rect">
                <a:avLst/>
              </a:prstGeom>
              <a:blipFill rotWithShape="1">
                <a:blip r:embed="rId3"/>
                <a:stretch>
                  <a:fillRect l="-5308" t="-14151" b="-349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2345109" y="3420205"/>
                <a:ext cx="585519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3600" b="0" dirty="0" smtClean="0">
                    <a:solidFill>
                      <a:srgbClr val="FF0000"/>
                    </a:solidFill>
                  </a:rPr>
                  <a:t>b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rgbClr val="FF0000"/>
                        </a:solidFill>
                        <a:latin typeface="Cambria Math"/>
                      </a:rPr>
                      <m:t>) </m:t>
                    </m:r>
                    <m:r>
                      <a:rPr lang="fr-FR" sz="3600" b="0" i="1" smtClean="0">
                        <a:solidFill>
                          <a:srgbClr val="FF0000"/>
                        </a:solidFill>
                        <a:latin typeface="Cambria Math"/>
                      </a:rPr>
                      <m:t>𝐹</m:t>
                    </m:r>
                    <m:d>
                      <m:dPr>
                        <m:ctrlPr>
                          <a:rPr lang="fr-FR" sz="3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3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sz="3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fr-FR" sz="3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fr-FR" sz="3600" b="0" i="1" smtClean="0">
                        <a:solidFill>
                          <a:srgbClr val="FF0000"/>
                        </a:solidFill>
                        <a:latin typeface="Cambria Math"/>
                      </a:rPr>
                      <m:t>+2</m:t>
                    </m:r>
                    <m:r>
                      <a:rPr lang="fr-FR" sz="3600" b="0" i="1" smtClean="0">
                        <a:solidFill>
                          <a:srgbClr val="FF0000"/>
                        </a:solidFill>
                        <a:latin typeface="Cambria Math"/>
                      </a:rPr>
                      <m:t>𝑥</m:t>
                    </m:r>
                    <m:r>
                      <a:rPr lang="fr-FR" sz="3600" b="0" i="1" smtClean="0">
                        <a:solidFill>
                          <a:srgbClr val="FF0000"/>
                        </a:solidFill>
                        <a:latin typeface="Cambria Math"/>
                      </a:rPr>
                      <m:t>²−3</m:t>
                    </m:r>
                    <m:r>
                      <a:rPr lang="fr-FR" sz="3600" b="0" i="1" smtClean="0">
                        <a:solidFill>
                          <a:srgbClr val="FF0000"/>
                        </a:solidFill>
                        <a:latin typeface="Cambria Math"/>
                      </a:rPr>
                      <m:t>𝑥</m:t>
                    </m:r>
                    <m:r>
                      <a:rPr lang="fr-FR" sz="3600" b="0" i="1" smtClean="0">
                        <a:solidFill>
                          <a:srgbClr val="FF0000"/>
                        </a:solidFill>
                        <a:latin typeface="Cambria Math"/>
                      </a:rPr>
                      <m:t>+2</m:t>
                    </m:r>
                  </m:oMath>
                </a14:m>
                <a:endParaRPr lang="fr-FR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5109" y="3420205"/>
                <a:ext cx="5855193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3229" t="-13208" b="-358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899592" y="1043686"/>
                <a:ext cx="5927776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=3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²+4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−3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  <a:ea typeface="Cambria Math"/>
                        </a:rPr>
                        <m:t>I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ℝ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fr-FR" sz="320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1043686"/>
                <a:ext cx="5927776" cy="147732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ZoneTexte 12"/>
          <p:cNvSpPr txBox="1"/>
          <p:nvPr/>
        </p:nvSpPr>
        <p:spPr>
          <a:xfrm>
            <a:off x="395536" y="45720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Question 2/7</a:t>
            </a:r>
            <a:endParaRPr lang="fr-FR" sz="3200" dirty="0"/>
          </a:p>
        </p:txBody>
      </p:sp>
      <p:pic>
        <p:nvPicPr>
          <p:cNvPr id="15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895" y="3543369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942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1314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2247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3562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2335377" y="4577967"/>
                <a:ext cx="464082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c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=3−2</m:t>
                      </m:r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sin</m:t>
                      </m:r>
                      <m:r>
                        <a:rPr lang="fr-FR" sz="3600" b="0" i="1" smtClean="0">
                          <a:latin typeface="Cambria Math"/>
                        </a:rPr>
                        <m:t>⁡(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5377" y="4577967"/>
                <a:ext cx="4640822" cy="6463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332703" y="2698487"/>
                <a:ext cx="578478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a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=3</m:t>
                      </m:r>
                      <m:func>
                        <m:func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 b="0" i="0" smtClean="0">
                              <a:latin typeface="Cambria Math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3600" b="0" i="1" smtClean="0">
                          <a:latin typeface="Cambria Math"/>
                        </a:rPr>
                        <m:t>−2</m:t>
                      </m:r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sin</m:t>
                      </m:r>
                      <m:r>
                        <a:rPr lang="fr-FR" sz="3600" b="0" i="1" smtClean="0">
                          <a:latin typeface="Cambria Math"/>
                        </a:rPr>
                        <m:t>⁡(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2703" y="2698487"/>
                <a:ext cx="5784789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2335377" y="3450307"/>
                <a:ext cx="5387629" cy="11330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b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sSup>
                            <m:sSup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3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fr-FR" sz="3600" b="0" i="1" smtClean="0">
                          <a:latin typeface="Cambria Math"/>
                        </a:rPr>
                        <m:t>+2</m:t>
                      </m:r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cos</m:t>
                      </m:r>
                      <m:r>
                        <a:rPr lang="fr-FR" sz="3600" b="0" i="1" smtClean="0">
                          <a:latin typeface="Cambria Math"/>
                        </a:rPr>
                        <m:t>⁡(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5377" y="3450307"/>
                <a:ext cx="5387629" cy="113306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835696" y="1011422"/>
                <a:ext cx="4226926" cy="1687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fr-FR" sz="3600" b="0" i="1" smtClean="0">
                          <a:latin typeface="Cambria Math"/>
                        </a:rPr>
                        <m:t>−2</m:t>
                      </m:r>
                      <m:func>
                        <m:func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1" smtClean="0">
                          <a:latin typeface="Cambria Math"/>
                        </a:rPr>
                        <m:t>=]0;+∞[</m:t>
                      </m:r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1011422"/>
                <a:ext cx="4226926" cy="16870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ZoneTexte 11"/>
          <p:cNvSpPr txBox="1"/>
          <p:nvPr/>
        </p:nvSpPr>
        <p:spPr>
          <a:xfrm>
            <a:off x="395536" y="45720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Question 3/7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92902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1314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2247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3562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2335377" y="4577967"/>
                <a:ext cx="464082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c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=3−2</m:t>
                      </m:r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sin</m:t>
                      </m:r>
                      <m:r>
                        <a:rPr lang="fr-FR" sz="3600" b="0" i="1" smtClean="0">
                          <a:latin typeface="Cambria Math"/>
                        </a:rPr>
                        <m:t>⁡(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5377" y="4577967"/>
                <a:ext cx="4640822" cy="6463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332703" y="2698487"/>
                <a:ext cx="578478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a</m:t>
                      </m:r>
                      <m:r>
                        <a:rPr lang="fr-FR" sz="36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=3</m:t>
                      </m:r>
                      <m:func>
                        <m:func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−2</m:t>
                      </m:r>
                      <m:r>
                        <m:rPr>
                          <m:sty m:val="p"/>
                        </m:rPr>
                        <a:rPr lang="fr-FR" sz="36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sin</m:t>
                      </m:r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⁡(</m:t>
                      </m:r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fr-FR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2703" y="2698487"/>
                <a:ext cx="5784789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2335377" y="3450307"/>
                <a:ext cx="5387629" cy="11330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b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sSup>
                            <m:sSup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3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fr-FR" sz="3600" b="0" i="1" smtClean="0">
                          <a:latin typeface="Cambria Math"/>
                        </a:rPr>
                        <m:t>+2</m:t>
                      </m:r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cos</m:t>
                      </m:r>
                      <m:r>
                        <a:rPr lang="fr-FR" sz="3600" b="0" i="1" smtClean="0">
                          <a:latin typeface="Cambria Math"/>
                        </a:rPr>
                        <m:t>⁡(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5377" y="3450307"/>
                <a:ext cx="5387629" cy="113306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835696" y="1011422"/>
                <a:ext cx="4226926" cy="1687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fr-FR" sz="3600" b="0" i="1" smtClean="0">
                          <a:latin typeface="Cambria Math"/>
                        </a:rPr>
                        <m:t>−2</m:t>
                      </m:r>
                      <m:func>
                        <m:func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</m:oMath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𝐼</m:t>
                      </m:r>
                      <m:r>
                        <a:rPr lang="fr-FR" sz="3600" b="0" i="1" smtClean="0">
                          <a:latin typeface="Cambria Math"/>
                        </a:rPr>
                        <m:t>=]0;+∞[</m:t>
                      </m:r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1011422"/>
                <a:ext cx="4226926" cy="16870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ZoneTexte 11"/>
          <p:cNvSpPr txBox="1"/>
          <p:nvPr/>
        </p:nvSpPr>
        <p:spPr>
          <a:xfrm>
            <a:off x="395536" y="45720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Question 3/7</a:t>
            </a:r>
            <a:endParaRPr lang="fr-FR" sz="3200" dirty="0"/>
          </a:p>
        </p:txBody>
      </p:sp>
      <p:pic>
        <p:nvPicPr>
          <p:cNvPr id="13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2994" y="2821651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902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23145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3257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1043608" y="1159243"/>
                <a:ext cx="5854744" cy="1477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−2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+3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+5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  <a:ea typeface="Cambria Math"/>
                        </a:rPr>
                        <m:t>I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ℝ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fr-FR" sz="240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1159243"/>
                <a:ext cx="5854744" cy="147732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1067949" y="4642581"/>
                <a:ext cx="496097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c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−4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+3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7949" y="4642581"/>
                <a:ext cx="4960973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1067949" y="2696122"/>
                <a:ext cx="7327519" cy="12039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a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3600" b="0" i="1" smtClean="0"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fr-FR" sz="36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  <m:sSup>
                            <m:sSup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3600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fr-FR" sz="36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3</m:t>
                              </m:r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3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3600" b="0" i="1" smtClean="0">
                          <a:latin typeface="Cambria Math"/>
                        </a:rPr>
                        <m:t>+</m:t>
                      </m:r>
                      <m:r>
                        <a:rPr lang="fr-FR" sz="3600">
                          <a:latin typeface="Cambria Math"/>
                        </a:rPr>
                        <m:t>5</m:t>
                      </m:r>
                      <m:r>
                        <a:rPr lang="fr-FR" sz="3600" i="1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+1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7949" y="2696122"/>
                <a:ext cx="7327519" cy="120391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1067949" y="3875684"/>
                <a:ext cx="646119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b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sz="3600" i="1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+3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²+5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7949" y="3875684"/>
                <a:ext cx="6461192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ZoneTexte 13"/>
          <p:cNvSpPr txBox="1"/>
          <p:nvPr/>
        </p:nvSpPr>
        <p:spPr>
          <a:xfrm>
            <a:off x="395536" y="45720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Question 4/7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6574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23145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3257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1043608" y="1159243"/>
                <a:ext cx="5854744" cy="1477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−2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+3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+5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r>
                        <a:rPr lang="fr-FR" sz="3600" i="1">
                          <a:latin typeface="Cambria Math"/>
                        </a:rPr>
                        <m:t> 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ℝ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fr-FR" sz="240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1159243"/>
                <a:ext cx="5854744" cy="147732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1067949" y="4642581"/>
                <a:ext cx="496097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c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−4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+3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7949" y="4642581"/>
                <a:ext cx="4960973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1067949" y="2696122"/>
                <a:ext cx="7327519" cy="12039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a</m:t>
                      </m:r>
                      <m:r>
                        <a:rPr lang="fr-FR" sz="36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  <m:sSup>
                            <m:sSupPr>
                              <m:ctrlP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3</m:t>
                              </m:r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fr-FR" sz="3600">
                          <a:solidFill>
                            <a:srgbClr val="FF0000"/>
                          </a:solidFill>
                          <a:latin typeface="Cambria Math"/>
                        </a:rPr>
                        <m:t>5</m:t>
                      </m:r>
                      <m:r>
                        <a:rPr lang="fr-FR" sz="3600" i="1">
                          <a:solidFill>
                            <a:srgbClr val="FF0000"/>
                          </a:solidFill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+1</m:t>
                      </m:r>
                    </m:oMath>
                  </m:oMathPara>
                </a14:m>
                <a:endParaRPr lang="fr-FR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7949" y="2696122"/>
                <a:ext cx="7327519" cy="120391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1067949" y="3875684"/>
                <a:ext cx="646119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b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sz="3600" i="1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+3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²+5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7949" y="3875684"/>
                <a:ext cx="6461192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ZoneTexte 13"/>
          <p:cNvSpPr txBox="1"/>
          <p:nvPr/>
        </p:nvSpPr>
        <p:spPr>
          <a:xfrm>
            <a:off x="395536" y="45720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Question 4/7</a:t>
            </a:r>
            <a:endParaRPr lang="fr-FR" sz="3200" dirty="0"/>
          </a:p>
        </p:txBody>
      </p:sp>
      <p:pic>
        <p:nvPicPr>
          <p:cNvPr id="15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40" y="3140968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74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2705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0" y="3638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2123728" y="1018035"/>
                <a:ext cx="2859950" cy="1687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−3</m:t>
                          </m:r>
                        </m:den>
                      </m:f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1" smtClean="0">
                          <a:latin typeface="Cambria Math"/>
                        </a:rPr>
                        <m:t>= ]3;+∞[</m:t>
                      </m:r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1018035"/>
                <a:ext cx="2859950" cy="168706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oneTexte 10"/>
          <p:cNvSpPr txBox="1"/>
          <p:nvPr/>
        </p:nvSpPr>
        <p:spPr>
          <a:xfrm>
            <a:off x="395536" y="45720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Question 5/7</a:t>
            </a:r>
            <a:endParaRPr lang="fr-FR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547664" y="2864178"/>
                <a:ext cx="6120680" cy="23194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i="0">
                          <a:latin typeface="Cambria Math"/>
                        </a:rPr>
                        <m:t>a</m:t>
                      </m:r>
                      <m:r>
                        <a:rPr lang="fr-FR" sz="3600" i="0">
                          <a:latin typeface="Cambria Math"/>
                        </a:rPr>
                        <m:t>) </m:t>
                      </m:r>
                      <m:r>
                        <a:rPr lang="fr-FR" sz="3600" i="1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i="1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fr-FR" sz="3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fr-FR" sz="36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sz="3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fr-FR" sz="3600" i="1">
                                      <a:latin typeface="Cambria Math"/>
                                    </a:rPr>
                                    <m:t>−3</m:t>
                                  </m:r>
                                </m:e>
                              </m:d>
                            </m:e>
                            <m:sup>
                              <m:r>
                                <a:rPr lang="fr-FR" sz="36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b</m:t>
                      </m:r>
                      <m:r>
                        <a:rPr lang="fr-FR" sz="360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) </m:t>
                      </m:r>
                      <m:r>
                        <a:rPr lang="fr-FR" sz="36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fr-FR" sz="3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fr-FR" sz="3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−3</m:t>
                              </m:r>
                            </m:e>
                          </m:d>
                        </m:e>
                      </m:func>
                      <m:r>
                        <a:rPr lang="fr-FR" sz="3600" i="1">
                          <a:latin typeface="Cambria Math"/>
                        </a:rPr>
                        <m:t> 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i="0">
                          <a:latin typeface="Cambria Math"/>
                        </a:rPr>
                        <m:t>c</m:t>
                      </m:r>
                      <m:r>
                        <a:rPr lang="fr-FR" sz="3600" i="0">
                          <a:latin typeface="Cambria Math"/>
                        </a:rPr>
                        <m:t>) </m:t>
                      </m:r>
                      <m:r>
                        <a:rPr lang="fr-FR" sz="3600" i="1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fr-FR" sz="3600" i="1">
                              <a:latin typeface="Cambria Math"/>
                            </a:rPr>
                            <m:t>𝑥</m:t>
                          </m:r>
                          <m:r>
                            <a:rPr lang="fr-FR" sz="3600" i="1">
                              <a:latin typeface="Cambria Math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2864178"/>
                <a:ext cx="6120680" cy="231941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286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683568" y="1916832"/>
                <a:ext cx="7992888" cy="2232248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fr-FR" sz="3600" b="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Cette série est un QCM.</a:t>
                </a:r>
              </a:p>
              <a:p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</m:oMath>
                </a14:m>
                <a:r>
                  <a:rPr lang="fr-FR" sz="3600" dirty="0" smtClean="0">
                    <a:solidFill>
                      <a:schemeClr val="tx1"/>
                    </a:solidFill>
                  </a:rPr>
                  <a:t> </a:t>
                </a:r>
                <a:r>
                  <a:rPr lang="fr-FR" sz="36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est une fonction définie sur un intervalle I et </a:t>
                </a:r>
                <a:r>
                  <a:rPr lang="fr-FR" sz="36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1"/>
                        </a:solidFill>
                        <a:latin typeface="Cambria Math"/>
                      </a:rPr>
                      <m:t>𝐹</m:t>
                    </m:r>
                  </m:oMath>
                </a14:m>
                <a:r>
                  <a:rPr lang="fr-FR" sz="3600" dirty="0" smtClean="0">
                    <a:solidFill>
                      <a:schemeClr val="tx1"/>
                    </a:solidFill>
                  </a:rPr>
                  <a:t> </a:t>
                </a:r>
                <a:r>
                  <a:rPr lang="fr-FR" sz="36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une primitive de </a:t>
                </a:r>
                <a14:m>
                  <m:oMath xmlns:m="http://schemas.openxmlformats.org/officeDocument/2006/math">
                    <m:r>
                      <a:rPr lang="fr-FR" sz="3600" i="1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  <m:r>
                      <a:rPr lang="fr-FR" sz="360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sz="36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sur I. </a:t>
                </a:r>
              </a:p>
              <a:p>
                <a:r>
                  <a:rPr lang="fr-FR" sz="3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  <a:r>
                  <a:rPr lang="fr-FR" sz="36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éterminer </a:t>
                </a:r>
                <a:r>
                  <a:rPr lang="fr-FR" sz="36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 </a:t>
                </a:r>
                <a:r>
                  <a:rPr lang="fr-FR" sz="36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bonne réponse.</a:t>
                </a:r>
                <a:endParaRPr lang="fr-FR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683568" y="1916832"/>
                <a:ext cx="7992888" cy="2232248"/>
              </a:xfrm>
              <a:blipFill rotWithShape="1">
                <a:blip r:embed="rId2"/>
                <a:stretch>
                  <a:fillRect t="-5722" r="-3127" b="-32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2705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0" y="3638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2123728" y="1018035"/>
                <a:ext cx="2859950" cy="1687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−3</m:t>
                          </m:r>
                        </m:den>
                      </m:f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1" smtClean="0">
                          <a:latin typeface="Cambria Math"/>
                        </a:rPr>
                        <m:t>= ]3;+∞[</m:t>
                      </m:r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1018035"/>
                <a:ext cx="2859950" cy="168706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oneTexte 10"/>
          <p:cNvSpPr txBox="1"/>
          <p:nvPr/>
        </p:nvSpPr>
        <p:spPr>
          <a:xfrm>
            <a:off x="395536" y="45720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Question 5/7</a:t>
            </a:r>
            <a:endParaRPr lang="fr-FR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547664" y="2864178"/>
                <a:ext cx="6120680" cy="23963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i="0">
                          <a:latin typeface="Cambria Math"/>
                        </a:rPr>
                        <m:t>a</m:t>
                      </m:r>
                      <m:r>
                        <a:rPr lang="fr-FR" sz="3600" i="0">
                          <a:latin typeface="Cambria Math"/>
                        </a:rPr>
                        <m:t>) </m:t>
                      </m:r>
                      <m:r>
                        <a:rPr lang="fr-FR" sz="3600" i="1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i="1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fr-FR" sz="3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fr-FR" sz="36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sz="3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fr-FR" sz="3600" i="1">
                                      <a:latin typeface="Cambria Math"/>
                                    </a:rPr>
                                    <m:t>−3</m:t>
                                  </m:r>
                                </m:e>
                              </m:d>
                            </m:e>
                            <m:sup>
                              <m:r>
                                <a:rPr lang="fr-FR" sz="36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b</m:t>
                      </m:r>
                      <m:r>
                        <a:rPr lang="fr-FR" sz="360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) </m:t>
                      </m:r>
                      <m:r>
                        <a:rPr lang="fr-FR" sz="360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fr-FR" sz="36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fr-FR" sz="36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6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6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−3</m:t>
                              </m:r>
                            </m:e>
                          </m:d>
                        </m:e>
                      </m:func>
                      <m:r>
                        <a:rPr lang="fr-FR" sz="3600" i="1">
                          <a:latin typeface="Cambria Math"/>
                        </a:rPr>
                        <m:t> 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i="0">
                          <a:latin typeface="Cambria Math"/>
                        </a:rPr>
                        <m:t>c</m:t>
                      </m:r>
                      <m:r>
                        <a:rPr lang="fr-FR" sz="3600" i="0">
                          <a:latin typeface="Cambria Math"/>
                        </a:rPr>
                        <m:t>) </m:t>
                      </m:r>
                      <m:r>
                        <a:rPr lang="fr-FR" sz="3600" i="1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fr-FR" sz="3600" i="1">
                              <a:latin typeface="Cambria Math"/>
                            </a:rPr>
                            <m:t>𝑥</m:t>
                          </m:r>
                          <m:r>
                            <a:rPr lang="fr-FR" sz="3600" i="1">
                              <a:latin typeface="Cambria Math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2864178"/>
                <a:ext cx="6120680" cy="239636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3873" y="4075516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286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18859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0" y="3257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195736" y="1033436"/>
                <a:ext cx="3413562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=3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−2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+1</m:t>
                          </m:r>
                        </m:sup>
                      </m:sSup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r>
                        <a:rPr lang="fr-FR" sz="3600" i="1">
                          <a:latin typeface="Cambria Math"/>
                        </a:rPr>
                        <m:t> 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ℝ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1033436"/>
                <a:ext cx="3413562" cy="120032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2865219" y="3740962"/>
                <a:ext cx="4391330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c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  <m:sSup>
                            <m:sSup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fr-FR" sz="3600" b="0" i="1" smtClean="0">
                                  <a:latin typeface="Cambria Math"/>
                                </a:rPr>
                                <m:t>−2</m:t>
                              </m:r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600" b="0" i="1" smtClean="0">
                                  <a:latin typeface="Cambria Math"/>
                                </a:rPr>
                                <m:t>+1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5219" y="3740962"/>
                <a:ext cx="4391330" cy="120032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865219" y="2580366"/>
                <a:ext cx="435587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a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=−6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−2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+1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5219" y="2580366"/>
                <a:ext cx="4355872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2865219" y="3190452"/>
                <a:ext cx="400205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b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r>
                        <a:rPr lang="fr-FR" sz="3600" i="1">
                          <a:latin typeface="Cambria Math"/>
                        </a:rPr>
                        <m:t>3</m:t>
                      </m:r>
                      <m:sSup>
                        <m:sSupPr>
                          <m:ctrlPr>
                            <a:rPr lang="fr-FR" sz="3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fr-FR" sz="3600" i="1">
                              <a:latin typeface="Cambria Math"/>
                            </a:rPr>
                            <m:t>−2</m:t>
                          </m:r>
                          <m:r>
                            <a:rPr lang="fr-FR" sz="3600" i="1">
                              <a:latin typeface="Cambria Math"/>
                            </a:rPr>
                            <m:t>𝑥</m:t>
                          </m:r>
                          <m:r>
                            <a:rPr lang="fr-FR" sz="3600" i="1">
                              <a:latin typeface="Cambria Math"/>
                            </a:rPr>
                            <m:t>+1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5219" y="3190452"/>
                <a:ext cx="4002058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ZoneTexte 13"/>
          <p:cNvSpPr txBox="1"/>
          <p:nvPr/>
        </p:nvSpPr>
        <p:spPr>
          <a:xfrm>
            <a:off x="395536" y="45720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Question 6/7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69566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18859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0" y="3257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195736" y="1033436"/>
                <a:ext cx="3413562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=3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−2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+1</m:t>
                          </m:r>
                        </m:sup>
                      </m:sSup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r>
                        <a:rPr lang="fr-FR" sz="3600" i="1">
                          <a:latin typeface="Cambria Math"/>
                        </a:rPr>
                        <m:t> 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ℝ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1033436"/>
                <a:ext cx="3413562" cy="120032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2865219" y="3740962"/>
                <a:ext cx="4391330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c</m:t>
                      </m:r>
                      <m:r>
                        <a:rPr lang="fr-FR" sz="36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</m:t>
                          </m:r>
                          <m:sSup>
                            <m:sSupPr>
                              <m:ctrlP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−2</m:t>
                              </m:r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+1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5219" y="3740962"/>
                <a:ext cx="4391330" cy="120032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865219" y="2580366"/>
                <a:ext cx="435587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a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=−6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−2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+1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5219" y="2580366"/>
                <a:ext cx="4355872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2865219" y="3190452"/>
                <a:ext cx="400205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b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r>
                        <a:rPr lang="fr-FR" sz="3600" i="1">
                          <a:latin typeface="Cambria Math"/>
                        </a:rPr>
                        <m:t>3</m:t>
                      </m:r>
                      <m:sSup>
                        <m:sSupPr>
                          <m:ctrlPr>
                            <a:rPr lang="fr-FR" sz="3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fr-FR" sz="3600" i="1">
                              <a:latin typeface="Cambria Math"/>
                            </a:rPr>
                            <m:t>−2</m:t>
                          </m:r>
                          <m:r>
                            <a:rPr lang="fr-FR" sz="3600" i="1">
                              <a:latin typeface="Cambria Math"/>
                            </a:rPr>
                            <m:t>𝑥</m:t>
                          </m:r>
                          <m:r>
                            <a:rPr lang="fr-FR" sz="3600" i="1">
                              <a:latin typeface="Cambria Math"/>
                            </a:rPr>
                            <m:t>+1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5219" y="3190452"/>
                <a:ext cx="4002058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ZoneTexte 13"/>
          <p:cNvSpPr txBox="1"/>
          <p:nvPr/>
        </p:nvSpPr>
        <p:spPr>
          <a:xfrm>
            <a:off x="395536" y="45720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Question 6/7</a:t>
            </a:r>
            <a:endParaRPr lang="fr-FR" sz="3200" dirty="0"/>
          </a:p>
        </p:txBody>
      </p:sp>
      <p:pic>
        <p:nvPicPr>
          <p:cNvPr id="15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205257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566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1876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0" y="3248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2339752" y="1031967"/>
                <a:ext cx="3687100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=(2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−3)²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r>
                        <a:rPr lang="fr-FR" sz="3600" i="1">
                          <a:latin typeface="Cambria Math"/>
                        </a:rPr>
                        <m:t> 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ℝ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1031967"/>
                <a:ext cx="3687100" cy="120032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915816" y="2367409"/>
                <a:ext cx="435208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a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=4(2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−3)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2367409"/>
                <a:ext cx="4352089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2915816" y="3694524"/>
                <a:ext cx="4268926" cy="12039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c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sz="36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−3</m:t>
                                  </m:r>
                                </m:e>
                              </m:d>
                            </m:e>
                            <m:sup>
                              <m:r>
                                <a:rPr lang="fr-FR" sz="3600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3694524"/>
                <a:ext cx="4268926" cy="120391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915816" y="3090443"/>
                <a:ext cx="515929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b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=4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²</m:t>
                      </m:r>
                      <m:r>
                        <a:rPr lang="fr-FR" sz="3600" b="0" i="0" smtClean="0">
                          <a:latin typeface="Cambria Math"/>
                        </a:rPr>
                        <m:t>−12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0" smtClean="0">
                          <a:latin typeface="Cambria Math"/>
                        </a:rPr>
                        <m:t>+9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3090443"/>
                <a:ext cx="5159297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ZoneTexte 12"/>
          <p:cNvSpPr txBox="1"/>
          <p:nvPr/>
        </p:nvSpPr>
        <p:spPr>
          <a:xfrm>
            <a:off x="395536" y="45720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Question 7/7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42722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1876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0" y="3248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2339752" y="1031967"/>
                <a:ext cx="3687100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=(2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−3)²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r>
                        <a:rPr lang="fr-FR" sz="3600" i="1">
                          <a:latin typeface="Cambria Math"/>
                        </a:rPr>
                        <m:t> 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ℝ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1031967"/>
                <a:ext cx="3687100" cy="120032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915816" y="2367409"/>
                <a:ext cx="435208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a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=4(2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−3)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2367409"/>
                <a:ext cx="4352089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2915816" y="3694524"/>
                <a:ext cx="4268926" cy="12039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c</m:t>
                      </m:r>
                      <m:r>
                        <a:rPr lang="fr-FR" sz="36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sz="36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fr-FR" sz="36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fr-FR" sz="36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−3</m:t>
                                  </m:r>
                                </m:e>
                              </m:d>
                            </m:e>
                            <m:sup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3694524"/>
                <a:ext cx="4268926" cy="120391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915816" y="3090443"/>
                <a:ext cx="515929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b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=4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²</m:t>
                      </m:r>
                      <m:r>
                        <a:rPr lang="fr-FR" sz="3600" b="0" i="0" smtClean="0">
                          <a:latin typeface="Cambria Math"/>
                        </a:rPr>
                        <m:t>−12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0" smtClean="0">
                          <a:latin typeface="Cambria Math"/>
                        </a:rPr>
                        <m:t>+9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3090443"/>
                <a:ext cx="5159297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ZoneTexte 12"/>
          <p:cNvSpPr txBox="1"/>
          <p:nvPr/>
        </p:nvSpPr>
        <p:spPr>
          <a:xfrm>
            <a:off x="395536" y="45720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Question 7/7</a:t>
            </a:r>
            <a:endParaRPr lang="fr-FR" sz="3200" dirty="0"/>
          </a:p>
        </p:txBody>
      </p:sp>
      <p:pic>
        <p:nvPicPr>
          <p:cNvPr id="14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205257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22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866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3238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23050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771800" y="2623707"/>
                <a:ext cx="3930500" cy="25853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  <a:ea typeface="Cambria Math"/>
                        </a:rPr>
                        <m:t>a</m:t>
                      </m:r>
                      <m:r>
                        <a:rPr lang="fr-FR" sz="3600" b="0" i="0" smtClean="0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=3</m:t>
                      </m:r>
                    </m:oMath>
                  </m:oMathPara>
                </a14:m>
                <a:endParaRPr lang="fr-FR" sz="3600" b="0" i="1" dirty="0" smtClean="0">
                  <a:latin typeface="Cambria Math"/>
                  <a:ea typeface="Cambria Math"/>
                </a:endParaRPr>
              </a:p>
              <a:p>
                <a:pPr/>
                <a:r>
                  <a:rPr lang="fr-FR" sz="3600" b="0" i="1" dirty="0" smtClean="0">
                    <a:latin typeface="Cambria Math"/>
                    <a:ea typeface="Cambria Math"/>
                  </a:rPr>
                  <a:t/>
                </a:r>
                <a:br>
                  <a:rPr lang="fr-FR" sz="3600" b="0" i="1" dirty="0" smtClean="0">
                    <a:latin typeface="Cambria Math"/>
                    <a:ea typeface="Cambria Math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  <a:ea typeface="Cambria Math"/>
                        </a:rPr>
                        <m:t>b</m:t>
                      </m:r>
                      <m:r>
                        <a:rPr lang="fr-FR" sz="3600" b="0" i="0" smtClean="0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  <m:sSup>
                            <m:sSupPr>
                              <m:ctrlPr>
                                <a:rPr lang="fr-FR" sz="3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36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𝑥</m:t>
                      </m:r>
                    </m:oMath>
                  </m:oMathPara>
                </a14:m>
                <a:endParaRPr lang="fr-FR" sz="3600" b="0" i="1" dirty="0" smtClean="0">
                  <a:latin typeface="Cambria Math"/>
                  <a:ea typeface="Cambria Math"/>
                </a:endParaRPr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2623707"/>
                <a:ext cx="3930500" cy="258532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ZoneTexte 1"/>
          <p:cNvSpPr txBox="1"/>
          <p:nvPr/>
        </p:nvSpPr>
        <p:spPr>
          <a:xfrm>
            <a:off x="395536" y="45720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Question 1/7</a:t>
            </a:r>
            <a:endParaRPr lang="fr-FR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475656" y="1162050"/>
                <a:ext cx="4572000" cy="120032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i="1">
                          <a:latin typeface="Cambria Math"/>
                        </a:rPr>
                        <m:t>=3</m:t>
                      </m:r>
                      <m:r>
                        <a:rPr lang="fr-FR" sz="3600" i="1">
                          <a:latin typeface="Cambria Math"/>
                        </a:rPr>
                        <m:t>𝑥</m:t>
                      </m:r>
                      <m:r>
                        <a:rPr lang="fr-FR" sz="3600" i="1">
                          <a:latin typeface="Cambria Math"/>
                        </a:rPr>
                        <m:t>+1</m:t>
                      </m:r>
                    </m:oMath>
                  </m:oMathPara>
                </a14:m>
                <a:r>
                  <a:rPr lang="fr-FR" sz="3600" i="1" dirty="0">
                    <a:latin typeface="Cambria Math"/>
                  </a:rPr>
                  <a:t/>
                </a:r>
                <a:br>
                  <a:rPr lang="fr-FR" sz="3600" i="1" dirty="0">
                    <a:latin typeface="Cambria Math"/>
                  </a:rPr>
                </a:br>
                <a:r>
                  <a:rPr lang="fr-FR" sz="3600" i="1" dirty="0" smtClean="0">
                    <a:latin typeface="Cambria Math"/>
                  </a:rPr>
                  <a:t>        </a:t>
                </a:r>
                <a:r>
                  <a:rPr lang="fr-FR" sz="3600" dirty="0" smtClean="0">
                    <a:latin typeface="Cambria Math"/>
                  </a:rPr>
                  <a:t>I</a:t>
                </a:r>
                <a14:m>
                  <m:oMath xmlns:m="http://schemas.openxmlformats.org/officeDocument/2006/math">
                    <m:r>
                      <a:rPr lang="fr-FR" sz="3600" b="0" i="0" smtClean="0">
                        <a:latin typeface="Cambria Math"/>
                        <a:ea typeface="Cambria Math"/>
                      </a:rPr>
                      <m:t> =</m:t>
                    </m:r>
                    <m:r>
                      <a:rPr lang="fr-FR" sz="3600" i="1">
                        <a:latin typeface="Cambria Math"/>
                        <a:ea typeface="Cambria Math"/>
                      </a:rPr>
                      <m:t>ℝ</m:t>
                    </m:r>
                    <m:r>
                      <a:rPr lang="fr-FR" sz="3600" i="1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3600" i="1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1162050"/>
                <a:ext cx="4572000" cy="1200329"/>
              </a:xfrm>
              <a:prstGeom prst="rect">
                <a:avLst/>
              </a:prstGeom>
              <a:blipFill rotWithShape="1">
                <a:blip r:embed="rId3"/>
                <a:stretch>
                  <a:fillRect b="-182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1876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0" y="2819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2267744" y="4422349"/>
                <a:ext cx="490852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c</m:t>
                      </m:r>
                      <m:r>
                        <a:rPr lang="fr-FR" sz="3600" b="0" i="0" smtClean="0">
                          <a:latin typeface="Cambria Math"/>
                        </a:rPr>
                        <m:t>)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=6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+2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²−3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4422349"/>
                <a:ext cx="4908523" cy="6463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345109" y="2505625"/>
                <a:ext cx="356174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3600" b="0" dirty="0" smtClean="0"/>
                  <a:t>a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latin typeface="Cambria Math"/>
                      </a:rPr>
                      <m:t>) </m:t>
                    </m:r>
                    <m:r>
                      <a:rPr lang="fr-FR" sz="3600" b="0" i="1" smtClean="0">
                        <a:latin typeface="Cambria Math"/>
                      </a:rPr>
                      <m:t>𝐹</m:t>
                    </m:r>
                    <m:d>
                      <m:d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latin typeface="Cambria Math"/>
                      </a:rPr>
                      <m:t>=6</m:t>
                    </m:r>
                    <m:r>
                      <a:rPr lang="fr-FR" sz="3600" b="0" i="1" smtClean="0">
                        <a:latin typeface="Cambria Math"/>
                      </a:rPr>
                      <m:t>𝑥</m:t>
                    </m:r>
                    <m:r>
                      <a:rPr lang="fr-FR" sz="3600" b="0" i="1" smtClean="0">
                        <a:latin typeface="Cambria Math"/>
                      </a:rPr>
                      <m:t>+4</m:t>
                    </m:r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5109" y="2505625"/>
                <a:ext cx="3561744" cy="646331"/>
              </a:xfrm>
              <a:prstGeom prst="rect">
                <a:avLst/>
              </a:prstGeom>
              <a:blipFill rotWithShape="1">
                <a:blip r:embed="rId3"/>
                <a:stretch>
                  <a:fillRect l="-5308" t="-14151" b="-349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2345109" y="3420205"/>
                <a:ext cx="585519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3600" b="0" dirty="0" smtClean="0"/>
                  <a:t>b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latin typeface="Cambria Math"/>
                      </a:rPr>
                      <m:t>) </m:t>
                    </m:r>
                    <m:r>
                      <a:rPr lang="fr-FR" sz="3600" b="0" i="1" smtClean="0">
                        <a:latin typeface="Cambria Math"/>
                      </a:rPr>
                      <m:t>𝐹</m:t>
                    </m:r>
                    <m:d>
                      <m:d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fr-FR" sz="36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fr-FR" sz="3600" b="0" i="1" smtClean="0">
                        <a:latin typeface="Cambria Math"/>
                      </a:rPr>
                      <m:t>+2</m:t>
                    </m:r>
                    <m:r>
                      <a:rPr lang="fr-FR" sz="3600" b="0" i="1" smtClean="0">
                        <a:latin typeface="Cambria Math"/>
                      </a:rPr>
                      <m:t>𝑥</m:t>
                    </m:r>
                    <m:r>
                      <a:rPr lang="fr-FR" sz="3600" b="0" i="1" smtClean="0">
                        <a:latin typeface="Cambria Math"/>
                      </a:rPr>
                      <m:t>²−3</m:t>
                    </m:r>
                    <m:r>
                      <a:rPr lang="fr-FR" sz="3600" b="0" i="1" smtClean="0">
                        <a:latin typeface="Cambria Math"/>
                      </a:rPr>
                      <m:t>𝑥</m:t>
                    </m:r>
                    <m:r>
                      <a:rPr lang="fr-FR" sz="3600" b="0" i="1" smtClean="0">
                        <a:latin typeface="Cambria Math"/>
                      </a:rPr>
                      <m:t>+2</m:t>
                    </m:r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5109" y="3420205"/>
                <a:ext cx="5855193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3229" t="-13208" b="-358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899592" y="1043686"/>
                <a:ext cx="5927776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=3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²+4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−3</m:t>
                      </m:r>
                    </m:oMath>
                  </m:oMathPara>
                </a14:m>
                <a:r>
                  <a:rPr lang="fr-FR" sz="3600" b="0" i="1" dirty="0" smtClean="0">
                    <a:latin typeface="Cambria Math"/>
                  </a:rPr>
                  <a:t/>
                </a:r>
                <a:br>
                  <a:rPr lang="fr-FR" sz="3600" b="0" i="1" dirty="0" smtClean="0">
                    <a:latin typeface="Cambria Math"/>
                  </a:rPr>
                </a:br>
                <a:r>
                  <a:rPr lang="fr-FR" sz="3600" b="0" i="1" dirty="0" smtClean="0">
                    <a:latin typeface="Cambria Math"/>
                  </a:rPr>
                  <a:t>         </a:t>
                </a:r>
                <a:r>
                  <a:rPr lang="fr-FR" sz="3600" b="0" dirty="0" smtClean="0">
                    <a:latin typeface="Cambria Math"/>
                  </a:rPr>
                  <a:t>I =</a:t>
                </a:r>
                <a14:m>
                  <m:oMath xmlns:m="http://schemas.openxmlformats.org/officeDocument/2006/math">
                    <m:r>
                      <a:rPr lang="fr-FR" sz="3600" i="1">
                        <a:latin typeface="Cambria Math"/>
                      </a:rPr>
                      <m:t> </m:t>
                    </m:r>
                    <m:r>
                      <a:rPr lang="fr-FR" sz="3600" i="1">
                        <a:latin typeface="Cambria Math"/>
                        <a:ea typeface="Cambria Math"/>
                      </a:rPr>
                      <m:t>ℝ</m:t>
                    </m:r>
                    <m:r>
                      <a:rPr lang="fr-FR" sz="3600" i="1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320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1043686"/>
                <a:ext cx="5927776" cy="147732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ZoneTexte 12"/>
          <p:cNvSpPr txBox="1"/>
          <p:nvPr/>
        </p:nvSpPr>
        <p:spPr>
          <a:xfrm>
            <a:off x="395536" y="45720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Question 2/7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1314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2247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3562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2335377" y="4577967"/>
                <a:ext cx="464082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c</m:t>
                      </m:r>
                      <m:r>
                        <a:rPr lang="fr-FR" sz="3600" b="0" i="0" smtClean="0">
                          <a:latin typeface="Cambria Math"/>
                        </a:rPr>
                        <m:t>)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=3−2</m:t>
                      </m:r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sin</m:t>
                      </m:r>
                      <m:r>
                        <a:rPr lang="fr-FR" sz="3600" b="0" i="1" smtClean="0">
                          <a:latin typeface="Cambria Math"/>
                        </a:rPr>
                        <m:t>⁡(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5377" y="4577967"/>
                <a:ext cx="4640822" cy="6463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332703" y="2698487"/>
                <a:ext cx="578478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a</m:t>
                      </m:r>
                      <m:r>
                        <a:rPr lang="fr-FR" sz="3600" b="0" i="0" smtClean="0">
                          <a:latin typeface="Cambria Math"/>
                        </a:rPr>
                        <m:t>)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=3</m:t>
                      </m:r>
                      <m:func>
                        <m:func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 b="0" i="0" smtClean="0">
                              <a:latin typeface="Cambria Math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3600" b="0" i="1" smtClean="0">
                          <a:latin typeface="Cambria Math"/>
                        </a:rPr>
                        <m:t>−2</m:t>
                      </m:r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sin</m:t>
                      </m:r>
                      <m:r>
                        <a:rPr lang="fr-FR" sz="3600" b="0" i="1" smtClean="0">
                          <a:latin typeface="Cambria Math"/>
                        </a:rPr>
                        <m:t>⁡(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2703" y="2698487"/>
                <a:ext cx="5784789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2335377" y="3450307"/>
                <a:ext cx="5387629" cy="11330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b</m:t>
                      </m:r>
                      <m:r>
                        <a:rPr lang="fr-FR" sz="3600" b="0" i="0" smtClean="0">
                          <a:latin typeface="Cambria Math"/>
                        </a:rPr>
                        <m:t>)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sSup>
                            <m:sSup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3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fr-FR" sz="3600" b="0" i="1" smtClean="0">
                          <a:latin typeface="Cambria Math"/>
                        </a:rPr>
                        <m:t>+2</m:t>
                      </m:r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cos</m:t>
                      </m:r>
                      <m:r>
                        <a:rPr lang="fr-FR" sz="3600" b="0" i="1" smtClean="0">
                          <a:latin typeface="Cambria Math"/>
                        </a:rPr>
                        <m:t>⁡(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5377" y="3450307"/>
                <a:ext cx="5387629" cy="113306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835696" y="1011422"/>
                <a:ext cx="4226926" cy="1687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fr-FR" sz="3600" b="0" i="1" smtClean="0">
                          <a:latin typeface="Cambria Math"/>
                        </a:rPr>
                        <m:t>−2</m:t>
                      </m:r>
                      <m:func>
                        <m:func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1" smtClean="0">
                          <a:latin typeface="Cambria Math"/>
                        </a:rPr>
                        <m:t>=]0;+∞[</m:t>
                      </m:r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1011422"/>
                <a:ext cx="4226926" cy="16870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ZoneTexte 11"/>
          <p:cNvSpPr txBox="1"/>
          <p:nvPr/>
        </p:nvSpPr>
        <p:spPr>
          <a:xfrm>
            <a:off x="395536" y="45720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Question 3/7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23145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3257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1043608" y="1159243"/>
                <a:ext cx="5854744" cy="1477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−2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+3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+5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  <a:ea typeface="Cambria Math"/>
                        </a:rPr>
                        <m:t>I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ℝ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fr-FR" sz="240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1159243"/>
                <a:ext cx="5854744" cy="147732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1067949" y="4642581"/>
                <a:ext cx="496097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c</m:t>
                      </m:r>
                      <m:r>
                        <a:rPr lang="fr-FR" sz="3600" b="0" i="0" smtClean="0">
                          <a:latin typeface="Cambria Math"/>
                        </a:rPr>
                        <m:t>)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−4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+3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7949" y="4642581"/>
                <a:ext cx="4960973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1067949" y="2696122"/>
                <a:ext cx="7327519" cy="12039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a</m:t>
                      </m:r>
                      <m:r>
                        <a:rPr lang="fr-FR" sz="3600" b="0" i="0" smtClean="0">
                          <a:latin typeface="Cambria Math"/>
                        </a:rPr>
                        <m:t>)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3600" b="0" i="1" smtClean="0"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fr-FR" sz="36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  <m:sSup>
                            <m:sSup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3600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fr-FR" sz="36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3</m:t>
                              </m:r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3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3600" b="0" i="1" smtClean="0">
                          <a:latin typeface="Cambria Math"/>
                        </a:rPr>
                        <m:t>+</m:t>
                      </m:r>
                      <m:r>
                        <a:rPr lang="fr-FR" sz="3600">
                          <a:latin typeface="Cambria Math"/>
                        </a:rPr>
                        <m:t>5</m:t>
                      </m:r>
                      <m:r>
                        <a:rPr lang="fr-FR" sz="3600" i="1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+1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7949" y="2696122"/>
                <a:ext cx="7327519" cy="120391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1067949" y="3875684"/>
                <a:ext cx="646119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b</m:t>
                      </m:r>
                      <m:r>
                        <a:rPr lang="fr-FR" sz="3600" b="0" i="0" smtClean="0">
                          <a:latin typeface="Cambria Math"/>
                        </a:rPr>
                        <m:t>)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sz="3600" i="1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+3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²+5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7949" y="3875684"/>
                <a:ext cx="6461192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ZoneTexte 13"/>
          <p:cNvSpPr txBox="1"/>
          <p:nvPr/>
        </p:nvSpPr>
        <p:spPr>
          <a:xfrm>
            <a:off x="395536" y="45720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Question 4/7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2705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0" y="3638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2123728" y="1018035"/>
                <a:ext cx="2859950" cy="1687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−3</m:t>
                          </m:r>
                        </m:den>
                      </m:f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1" smtClean="0">
                          <a:latin typeface="Cambria Math"/>
                        </a:rPr>
                        <m:t>= ]3;+∞[</m:t>
                      </m:r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1018035"/>
                <a:ext cx="2859950" cy="168706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oneTexte 10"/>
          <p:cNvSpPr txBox="1"/>
          <p:nvPr/>
        </p:nvSpPr>
        <p:spPr>
          <a:xfrm>
            <a:off x="395536" y="45720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Question 5/7</a:t>
            </a:r>
            <a:endParaRPr lang="fr-FR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547664" y="2864178"/>
                <a:ext cx="6120680" cy="23809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i="0">
                          <a:latin typeface="Cambria Math"/>
                        </a:rPr>
                        <m:t>a</m:t>
                      </m:r>
                      <m:r>
                        <a:rPr lang="fr-FR" sz="3600" i="0">
                          <a:latin typeface="Cambria Math"/>
                        </a:rPr>
                        <m:t>)</m:t>
                      </m:r>
                      <m:r>
                        <a:rPr lang="fr-FR" sz="3600" i="1">
                          <a:latin typeface="Cambria Math"/>
                        </a:rPr>
                        <m:t> </m:t>
                      </m:r>
                      <m:r>
                        <a:rPr lang="fr-FR" sz="3600" i="1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i="1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fr-FR" sz="3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fr-FR" sz="36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sz="3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fr-FR" sz="3600" i="1">
                                      <a:latin typeface="Cambria Math"/>
                                    </a:rPr>
                                    <m:t>−3</m:t>
                                  </m:r>
                                </m:e>
                              </m:d>
                            </m:e>
                            <m:sup>
                              <m:r>
                                <a:rPr lang="fr-FR" sz="36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b</m:t>
                      </m:r>
                      <m:r>
                        <a:rPr lang="fr-FR" sz="360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  <m:r>
                        <a:rPr lang="fr-FR" sz="36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fr-FR" sz="36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fr-FR" sz="3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fr-FR" sz="3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−3</m:t>
                              </m:r>
                            </m:e>
                          </m:d>
                        </m:e>
                      </m:func>
                      <m:r>
                        <a:rPr lang="fr-FR" sz="3600" i="1">
                          <a:latin typeface="Cambria Math"/>
                        </a:rPr>
                        <m:t> 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i="0">
                          <a:latin typeface="Cambria Math"/>
                        </a:rPr>
                        <m:t>c</m:t>
                      </m:r>
                      <m:r>
                        <a:rPr lang="fr-FR" sz="3600" i="0">
                          <a:latin typeface="Cambria Math"/>
                        </a:rPr>
                        <m:t>)</m:t>
                      </m:r>
                      <m:r>
                        <a:rPr lang="fr-FR" sz="3600" i="1">
                          <a:latin typeface="Cambria Math"/>
                        </a:rPr>
                        <m:t> </m:t>
                      </m:r>
                      <m:r>
                        <a:rPr lang="fr-FR" sz="3600" i="1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fr-FR" sz="3600" i="1">
                              <a:latin typeface="Cambria Math"/>
                            </a:rPr>
                            <m:t>𝑥</m:t>
                          </m:r>
                          <m:r>
                            <a:rPr lang="fr-FR" sz="3600" i="1">
                              <a:latin typeface="Cambria Math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2864178"/>
                <a:ext cx="6120680" cy="238097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18859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0" y="3257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195736" y="1033436"/>
                <a:ext cx="3413562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=3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−2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+1</m:t>
                          </m:r>
                        </m:sup>
                      </m:sSup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r>
                        <a:rPr lang="fr-FR" sz="3600" i="1">
                          <a:latin typeface="Cambria Math"/>
                        </a:rPr>
                        <m:t> 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ℝ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1033436"/>
                <a:ext cx="3413562" cy="120032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2865219" y="3740962"/>
                <a:ext cx="4391330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c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  <m:sSup>
                            <m:sSup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fr-FR" sz="3600" b="0" i="1" smtClean="0">
                                  <a:latin typeface="Cambria Math"/>
                                </a:rPr>
                                <m:t>−2</m:t>
                              </m:r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600" b="0" i="1" smtClean="0">
                                  <a:latin typeface="Cambria Math"/>
                                </a:rPr>
                                <m:t>+1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5219" y="3740962"/>
                <a:ext cx="4391330" cy="120032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865219" y="2580366"/>
                <a:ext cx="435587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a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=−6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−2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+1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5219" y="2580366"/>
                <a:ext cx="4355872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2865219" y="3190452"/>
                <a:ext cx="400205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b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r>
                        <a:rPr lang="fr-FR" sz="3600" i="1">
                          <a:latin typeface="Cambria Math"/>
                        </a:rPr>
                        <m:t>3</m:t>
                      </m:r>
                      <m:sSup>
                        <m:sSupPr>
                          <m:ctrlPr>
                            <a:rPr lang="fr-FR" sz="3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fr-FR" sz="3600" i="1">
                              <a:latin typeface="Cambria Math"/>
                            </a:rPr>
                            <m:t>−2</m:t>
                          </m:r>
                          <m:r>
                            <a:rPr lang="fr-FR" sz="3600" i="1">
                              <a:latin typeface="Cambria Math"/>
                            </a:rPr>
                            <m:t>𝑥</m:t>
                          </m:r>
                          <m:r>
                            <a:rPr lang="fr-FR" sz="3600" i="1">
                              <a:latin typeface="Cambria Math"/>
                            </a:rPr>
                            <m:t>+1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5219" y="3190452"/>
                <a:ext cx="4002058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ZoneTexte 13"/>
          <p:cNvSpPr txBox="1"/>
          <p:nvPr/>
        </p:nvSpPr>
        <p:spPr>
          <a:xfrm>
            <a:off x="395536" y="45720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Question 6/7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1876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0" y="3248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2339752" y="1031967"/>
                <a:ext cx="3687100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=(2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−3)²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r>
                        <a:rPr lang="fr-FR" sz="3600" i="1">
                          <a:latin typeface="Cambria Math"/>
                        </a:rPr>
                        <m:t> 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ℝ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1031967"/>
                <a:ext cx="3687100" cy="120032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915816" y="2367409"/>
                <a:ext cx="435208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a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=4(2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−3)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2367409"/>
                <a:ext cx="4352089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2915816" y="3694524"/>
                <a:ext cx="4268926" cy="12039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c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sz="36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−3</m:t>
                                  </m:r>
                                </m:e>
                              </m:d>
                            </m:e>
                            <m:sup>
                              <m:r>
                                <a:rPr lang="fr-FR" sz="3600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3694524"/>
                <a:ext cx="4268926" cy="120391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915816" y="3090443"/>
                <a:ext cx="515929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b</m:t>
                      </m:r>
                      <m:r>
                        <a:rPr lang="fr-FR" sz="3600" b="0" i="0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=4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²</m:t>
                      </m:r>
                      <m:r>
                        <a:rPr lang="fr-FR" sz="3600" b="0" i="0" smtClean="0">
                          <a:latin typeface="Cambria Math"/>
                        </a:rPr>
                        <m:t>−12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0" smtClean="0">
                          <a:latin typeface="Cambria Math"/>
                        </a:rPr>
                        <m:t>+9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3090443"/>
                <a:ext cx="5159297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ZoneTexte 12"/>
          <p:cNvSpPr txBox="1"/>
          <p:nvPr/>
        </p:nvSpPr>
        <p:spPr>
          <a:xfrm>
            <a:off x="395536" y="45720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Question 7/7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1166</Words>
  <Application>Microsoft Office PowerPoint</Application>
  <PresentationFormat>Affichage à l'écran (4:3)</PresentationFormat>
  <Paragraphs>102</Paragraphs>
  <Slides>24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PRIMITIVES Série 3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Primitives 3</dc:title>
  <dc:creator>nicolas.ploix</dc:creator>
  <cp:lastModifiedBy>deletombe</cp:lastModifiedBy>
  <cp:revision>22</cp:revision>
  <dcterms:created xsi:type="dcterms:W3CDTF">2018-01-18T13:42:21Z</dcterms:created>
  <dcterms:modified xsi:type="dcterms:W3CDTF">2019-06-11T19:26:09Z</dcterms:modified>
</cp:coreProperties>
</file>