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3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70" r:id="rId10"/>
    <p:sldId id="277" r:id="rId11"/>
    <p:sldId id="271" r:id="rId12"/>
    <p:sldId id="278" r:id="rId13"/>
    <p:sldId id="272" r:id="rId14"/>
    <p:sldId id="279" r:id="rId15"/>
    <p:sldId id="273" r:id="rId16"/>
    <p:sldId id="280" r:id="rId17"/>
    <p:sldId id="274" r:id="rId18"/>
    <p:sldId id="275" r:id="rId19"/>
    <p:sldId id="281" r:id="rId20"/>
    <p:sldId id="282" r:id="rId21"/>
    <p:sldId id="276" r:id="rId22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3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Cliquez pour modifier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E7D11A-9FA0-4A02-861E-F7F4A66B6C77}" type="datetimeFigureOut">
              <a:rPr lang="fr-FR" smtClean="0"/>
              <a:t>11/06/2019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4D8FD5-99CD-471C-8875-9BE1648B1737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E7D11A-9FA0-4A02-861E-F7F4A66B6C77}" type="datetimeFigureOut">
              <a:rPr lang="fr-FR" smtClean="0"/>
              <a:t>11/06/2019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4D8FD5-99CD-471C-8875-9BE1648B1737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E7D11A-9FA0-4A02-861E-F7F4A66B6C77}" type="datetimeFigureOut">
              <a:rPr lang="fr-FR" smtClean="0"/>
              <a:t>11/06/2019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4D8FD5-99CD-471C-8875-9BE1648B1737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E7D11A-9FA0-4A02-861E-F7F4A66B6C77}" type="datetimeFigureOut">
              <a:rPr lang="fr-FR" smtClean="0"/>
              <a:t>11/06/2019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4D8FD5-99CD-471C-8875-9BE1648B1737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E7D11A-9FA0-4A02-861E-F7F4A66B6C77}" type="datetimeFigureOut">
              <a:rPr lang="fr-FR" smtClean="0"/>
              <a:t>11/06/2019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4D8FD5-99CD-471C-8875-9BE1648B1737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E7D11A-9FA0-4A02-861E-F7F4A66B6C77}" type="datetimeFigureOut">
              <a:rPr lang="fr-FR" smtClean="0"/>
              <a:t>11/06/2019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4D8FD5-99CD-471C-8875-9BE1648B1737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E7D11A-9FA0-4A02-861E-F7F4A66B6C77}" type="datetimeFigureOut">
              <a:rPr lang="fr-FR" smtClean="0"/>
              <a:t>11/06/2019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4D8FD5-99CD-471C-8875-9BE1648B1737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E7D11A-9FA0-4A02-861E-F7F4A66B6C77}" type="datetimeFigureOut">
              <a:rPr lang="fr-FR" smtClean="0"/>
              <a:t>11/06/2019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4D8FD5-99CD-471C-8875-9BE1648B1737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E7D11A-9FA0-4A02-861E-F7F4A66B6C77}" type="datetimeFigureOut">
              <a:rPr lang="fr-FR" smtClean="0"/>
              <a:t>11/06/2019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4D8FD5-99CD-471C-8875-9BE1648B1737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E7D11A-9FA0-4A02-861E-F7F4A66B6C77}" type="datetimeFigureOut">
              <a:rPr lang="fr-FR" smtClean="0"/>
              <a:t>11/06/2019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4D8FD5-99CD-471C-8875-9BE1648B1737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E7D11A-9FA0-4A02-861E-F7F4A66B6C77}" type="datetimeFigureOut">
              <a:rPr lang="fr-FR" smtClean="0"/>
              <a:t>11/06/2019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4D8FD5-99CD-471C-8875-9BE1648B1737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E7D11A-9FA0-4A02-861E-F7F4A66B6C77}" type="datetimeFigureOut">
              <a:rPr lang="fr-FR" smtClean="0"/>
              <a:t>11/06/2019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4D8FD5-99CD-471C-8875-9BE1648B1737}" type="slidenum">
              <a:rPr lang="fr-FR" smtClean="0"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6"/>
          <p:cNvSpPr>
            <a:spLocks noGrp="1"/>
          </p:cNvSpPr>
          <p:nvPr>
            <p:ph type="ctrTitle"/>
          </p:nvPr>
        </p:nvSpPr>
        <p:spPr>
          <a:xfrm>
            <a:off x="683568" y="1268760"/>
            <a:ext cx="7772400" cy="1758057"/>
          </a:xfrm>
          <a:prstGeom prst="roundRect">
            <a:avLst/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eaLnBrk="0" hangingPunct="0"/>
            <a:r>
              <a:rPr lang="fr-FR" sz="60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PRIMITIVES</a:t>
            </a:r>
            <a:r>
              <a:rPr lang="fr-FR" sz="6000" b="1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/>
            </a:r>
            <a:br>
              <a:rPr lang="fr-FR" sz="6000" b="1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</a:br>
            <a:r>
              <a:rPr lang="fr-FR" sz="6000" b="1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Série 1</a:t>
            </a:r>
          </a:p>
        </p:txBody>
      </p:sp>
      <p:sp>
        <p:nvSpPr>
          <p:cNvPr id="5" name="Titre 1"/>
          <p:cNvSpPr txBox="1">
            <a:spLocks/>
          </p:cNvSpPr>
          <p:nvPr/>
        </p:nvSpPr>
        <p:spPr bwMode="auto">
          <a:xfrm>
            <a:off x="0" y="4391818"/>
            <a:ext cx="9144000" cy="1341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fr-FR" sz="2400" i="1" dirty="0" smtClean="0">
                <a:latin typeface="Arial" pitchFamily="34" charset="0"/>
                <a:ea typeface="+mj-ea"/>
                <a:cs typeface="Arial" pitchFamily="34" charset="0"/>
              </a:rPr>
              <a:t>Automatismes en BTS </a:t>
            </a:r>
            <a:r>
              <a:rPr lang="fr-FR" sz="2400" i="1" dirty="0">
                <a:latin typeface="Arial" pitchFamily="34" charset="0"/>
                <a:ea typeface="+mj-ea"/>
                <a:cs typeface="Arial" pitchFamily="34" charset="0"/>
              </a:rPr>
              <a:t>– IREM de Clermont-Ferrand</a:t>
            </a:r>
          </a:p>
        </p:txBody>
      </p:sp>
    </p:spTree>
    <p:extLst>
      <p:ext uri="{BB962C8B-B14F-4D97-AF65-F5344CB8AC3E}">
        <p14:creationId xmlns:p14="http://schemas.microsoft.com/office/powerpoint/2010/main" val="3615116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1323975"/>
            <a:ext cx="133350" cy="409575"/>
          </a:xfrm>
          <a:prstGeom prst="rect">
            <a:avLst/>
          </a:prstGeom>
          <a:noFill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2190750"/>
            <a:ext cx="133350" cy="409575"/>
          </a:xfrm>
          <a:prstGeom prst="rect">
            <a:avLst/>
          </a:prstGeom>
          <a:noFill/>
        </p:spPr>
      </p:pic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0" y="86677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0" y="173355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34" name="Rectangle 10"/>
          <p:cNvSpPr>
            <a:spLocks noChangeArrowheads="1"/>
          </p:cNvSpPr>
          <p:nvPr/>
        </p:nvSpPr>
        <p:spPr bwMode="auto">
          <a:xfrm>
            <a:off x="0" y="260032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0" y="34671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ZoneTexte 1"/>
              <p:cNvSpPr txBox="1"/>
              <p:nvPr/>
            </p:nvSpPr>
            <p:spPr>
              <a:xfrm>
                <a:off x="720726" y="1590585"/>
                <a:ext cx="2871235" cy="120032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fr-FR" sz="3600" b="0" i="0" smtClean="0">
                          <a:latin typeface="Cambria Math"/>
                        </a:rPr>
                        <m:t>a</m:t>
                      </m:r>
                      <m:r>
                        <a:rPr lang="fr-FR" sz="3600" b="0" i="0" smtClean="0">
                          <a:latin typeface="Cambria Math"/>
                        </a:rPr>
                        <m:t>)</m:t>
                      </m:r>
                      <m:r>
                        <a:rPr lang="fr-FR" sz="3600" b="0" i="1" smtClean="0">
                          <a:latin typeface="Cambria Math"/>
                        </a:rPr>
                        <m:t> </m:t>
                      </m:r>
                      <m:r>
                        <a:rPr lang="fr-FR" sz="3600" b="0" i="1" smtClean="0">
                          <a:latin typeface="Cambria Math"/>
                        </a:rPr>
                        <m:t>𝑓</m:t>
                      </m:r>
                      <m:d>
                        <m:dPr>
                          <m:ctrlPr>
                            <a:rPr lang="fr-FR" sz="36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fr-FR" sz="3600" b="0" i="1" smtClean="0">
                              <a:latin typeface="Cambria Math"/>
                            </a:rPr>
                            <m:t>𝑥</m:t>
                          </m:r>
                        </m:e>
                      </m:d>
                      <m:r>
                        <a:rPr lang="fr-FR" sz="3600" b="0" i="1" smtClean="0">
                          <a:latin typeface="Cambria Math"/>
                        </a:rPr>
                        <m:t>=4</m:t>
                      </m:r>
                      <m:r>
                        <a:rPr lang="fr-FR" sz="3600" b="0" i="1" smtClean="0">
                          <a:latin typeface="Cambria Math"/>
                        </a:rPr>
                        <m:t>𝑥</m:t>
                      </m:r>
                    </m:oMath>
                    <m:oMath xmlns:m="http://schemas.openxmlformats.org/officeDocument/2006/math">
                      <m:r>
                        <m:rPr>
                          <m:sty m:val="p"/>
                        </m:rPr>
                        <a:rPr lang="fr-FR" sz="3600" b="0" i="0" smtClean="0">
                          <a:latin typeface="Cambria Math"/>
                        </a:rPr>
                        <m:t>I</m:t>
                      </m:r>
                      <m:r>
                        <a:rPr lang="fr-FR" sz="3600" b="0" i="0" smtClean="0">
                          <a:latin typeface="Cambria Math"/>
                        </a:rPr>
                        <m:t>=</m:t>
                      </m:r>
                      <m:r>
                        <a:rPr lang="fr-FR" sz="3600" b="0" i="1" smtClean="0">
                          <a:latin typeface="Cambria Math"/>
                        </a:rPr>
                        <m:t> </m:t>
                      </m:r>
                      <m:r>
                        <a:rPr lang="fr-FR" sz="3600" b="0" i="1" smtClean="0">
                          <a:latin typeface="Cambria Math"/>
                          <a:ea typeface="Cambria Math"/>
                        </a:rPr>
                        <m:t>ℝ</m:t>
                      </m:r>
                    </m:oMath>
                  </m:oMathPara>
                </a14:m>
                <a:endParaRPr lang="fr-FR" sz="3600" b="0" dirty="0" smtClean="0"/>
              </a:p>
            </p:txBody>
          </p:sp>
        </mc:Choice>
        <mc:Fallback xmlns="">
          <p:sp>
            <p:nvSpPr>
              <p:cNvPr id="2" name="ZoneTexte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0726" y="1590585"/>
                <a:ext cx="2871235" cy="1200329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ZoneTexte 12"/>
              <p:cNvSpPr txBox="1"/>
              <p:nvPr/>
            </p:nvSpPr>
            <p:spPr>
              <a:xfrm>
                <a:off x="5193242" y="1628596"/>
                <a:ext cx="2718052" cy="120032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:r>
                  <a:rPr lang="fr-FR" sz="3600" b="0" dirty="0" smtClean="0"/>
                  <a:t>b) </a:t>
                </a:r>
                <a14:m>
                  <m:oMath xmlns:m="http://schemas.openxmlformats.org/officeDocument/2006/math">
                    <m:r>
                      <a:rPr lang="fr-FR" sz="3600" b="0" i="1" dirty="0" smtClean="0">
                        <a:latin typeface="Cambria Math"/>
                      </a:rPr>
                      <m:t>𝑔</m:t>
                    </m:r>
                    <m:d>
                      <m:dPr>
                        <m:ctrlPr>
                          <a:rPr lang="fr-FR" sz="3600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fr-FR" sz="3600" b="0" i="1" smtClean="0">
                            <a:latin typeface="Cambria Math"/>
                          </a:rPr>
                          <m:t>𝑥</m:t>
                        </m:r>
                      </m:e>
                    </m:d>
                    <m:r>
                      <a:rPr lang="fr-FR" sz="3600" b="0" i="1" smtClean="0">
                        <a:latin typeface="Cambria Math"/>
                      </a:rPr>
                      <m:t>=3</m:t>
                    </m:r>
                    <m:r>
                      <a:rPr lang="fr-FR" sz="3600" b="0" i="1" smtClean="0">
                        <a:latin typeface="Cambria Math"/>
                      </a:rPr>
                      <m:t>𝑥</m:t>
                    </m:r>
                  </m:oMath>
                </a14:m>
                <a:r>
                  <a:rPr lang="fr-FR" sz="3600" b="0" dirty="0" smtClean="0"/>
                  <a:t/>
                </a:r>
                <a:br>
                  <a:rPr lang="fr-FR" sz="3600" b="0" dirty="0" smtClean="0"/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fr-FR" sz="3600" b="0" i="0" smtClean="0">
                          <a:latin typeface="Cambria Math"/>
                        </a:rPr>
                        <m:t>I</m:t>
                      </m:r>
                      <m:r>
                        <a:rPr lang="fr-FR" sz="3600" b="0" i="0" smtClean="0">
                          <a:latin typeface="Cambria Math"/>
                        </a:rPr>
                        <m:t>=</m:t>
                      </m:r>
                      <m:r>
                        <a:rPr lang="fr-FR" sz="3600" b="0" i="1" smtClean="0">
                          <a:latin typeface="Cambria Math"/>
                        </a:rPr>
                        <m:t> </m:t>
                      </m:r>
                      <m:r>
                        <a:rPr lang="fr-FR" sz="3600" b="0" i="1" smtClean="0">
                          <a:latin typeface="Cambria Math"/>
                          <a:ea typeface="Cambria Math"/>
                        </a:rPr>
                        <m:t>ℝ</m:t>
                      </m:r>
                    </m:oMath>
                  </m:oMathPara>
                </a14:m>
                <a:endParaRPr lang="fr-FR" sz="3600" b="0" dirty="0" smtClean="0"/>
              </a:p>
            </p:txBody>
          </p:sp>
        </mc:Choice>
        <mc:Fallback xmlns="">
          <p:sp>
            <p:nvSpPr>
              <p:cNvPr id="13" name="ZoneTexte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93242" y="1628596"/>
                <a:ext cx="2718052" cy="1200329"/>
              </a:xfrm>
              <a:prstGeom prst="rect">
                <a:avLst/>
              </a:prstGeom>
              <a:blipFill rotWithShape="1">
                <a:blip r:embed="rId4"/>
                <a:stretch>
                  <a:fillRect l="-6951" t="-7614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ZoneTexte 2"/>
          <p:cNvSpPr txBox="1"/>
          <p:nvPr/>
        </p:nvSpPr>
        <p:spPr>
          <a:xfrm>
            <a:off x="634077" y="595044"/>
            <a:ext cx="29523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>
                <a:latin typeface="Comic Sans MS" panose="030F0702030302020204" pitchFamily="66" charset="0"/>
              </a:rPr>
              <a:t>Question 1/6  </a:t>
            </a:r>
            <a:endParaRPr lang="fr-FR" sz="24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31925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1323975"/>
            <a:ext cx="133350" cy="409575"/>
          </a:xfrm>
          <a:prstGeom prst="rect">
            <a:avLst/>
          </a:prstGeom>
          <a:noFill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2190750"/>
            <a:ext cx="133350" cy="409575"/>
          </a:xfrm>
          <a:prstGeom prst="rect">
            <a:avLst/>
          </a:prstGeom>
          <a:noFill/>
        </p:spPr>
      </p:pic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0" y="86677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0" y="173355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34" name="Rectangle 10"/>
          <p:cNvSpPr>
            <a:spLocks noChangeArrowheads="1"/>
          </p:cNvSpPr>
          <p:nvPr/>
        </p:nvSpPr>
        <p:spPr bwMode="auto">
          <a:xfrm>
            <a:off x="0" y="260032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0" y="34671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ZoneTexte 1"/>
              <p:cNvSpPr txBox="1"/>
              <p:nvPr/>
            </p:nvSpPr>
            <p:spPr>
              <a:xfrm>
                <a:off x="720726" y="1590585"/>
                <a:ext cx="2992294" cy="286232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fr-FR" sz="3600" b="0" i="0" smtClean="0">
                          <a:latin typeface="Cambria Math"/>
                        </a:rPr>
                        <m:t>a</m:t>
                      </m:r>
                      <m:r>
                        <a:rPr lang="fr-FR" sz="3600" b="0" i="0" smtClean="0">
                          <a:latin typeface="Cambria Math"/>
                        </a:rPr>
                        <m:t>)</m:t>
                      </m:r>
                      <m:r>
                        <a:rPr lang="fr-FR" sz="3600" b="0" i="1" smtClean="0">
                          <a:latin typeface="Cambria Math"/>
                        </a:rPr>
                        <m:t> </m:t>
                      </m:r>
                      <m:r>
                        <a:rPr lang="fr-FR" sz="3600" b="0" i="1" smtClean="0">
                          <a:latin typeface="Cambria Math"/>
                        </a:rPr>
                        <m:t>𝑓</m:t>
                      </m:r>
                      <m:d>
                        <m:dPr>
                          <m:ctrlPr>
                            <a:rPr lang="fr-FR" sz="36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fr-FR" sz="3600" b="0" i="1" smtClean="0">
                              <a:latin typeface="Cambria Math"/>
                            </a:rPr>
                            <m:t>𝑥</m:t>
                          </m:r>
                        </m:e>
                      </m:d>
                      <m:r>
                        <a:rPr lang="fr-FR" sz="3600" b="0" i="1" smtClean="0">
                          <a:latin typeface="Cambria Math"/>
                        </a:rPr>
                        <m:t>=4</m:t>
                      </m:r>
                      <m:r>
                        <a:rPr lang="fr-FR" sz="3600" b="0" i="1" smtClean="0">
                          <a:latin typeface="Cambria Math"/>
                        </a:rPr>
                        <m:t>𝑥</m:t>
                      </m:r>
                    </m:oMath>
                    <m:oMath xmlns:m="http://schemas.openxmlformats.org/officeDocument/2006/math">
                      <m:r>
                        <m:rPr>
                          <m:sty m:val="p"/>
                        </m:rPr>
                        <a:rPr lang="fr-FR" sz="3600" b="0" i="0" smtClean="0">
                          <a:latin typeface="Cambria Math"/>
                        </a:rPr>
                        <m:t>I</m:t>
                      </m:r>
                      <m:r>
                        <a:rPr lang="fr-FR" sz="3600" b="0" i="0" smtClean="0">
                          <a:latin typeface="Cambria Math"/>
                        </a:rPr>
                        <m:t>=</m:t>
                      </m:r>
                      <m:r>
                        <a:rPr lang="fr-FR" sz="3600" b="0" i="1" smtClean="0">
                          <a:latin typeface="Cambria Math"/>
                        </a:rPr>
                        <m:t> </m:t>
                      </m:r>
                      <m:r>
                        <a:rPr lang="fr-FR" sz="3600" b="0" i="1" smtClean="0">
                          <a:latin typeface="Cambria Math"/>
                          <a:ea typeface="Cambria Math"/>
                        </a:rPr>
                        <m:t>ℝ</m:t>
                      </m:r>
                    </m:oMath>
                  </m:oMathPara>
                </a14:m>
                <a:endParaRPr lang="fr-FR" sz="3600" b="0" dirty="0" smtClean="0"/>
              </a:p>
              <a:p>
                <a:endParaRPr lang="fr-FR" sz="3600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fr-FR" sz="3600" b="0" i="0" dirty="0" smtClean="0">
                          <a:latin typeface="Cambria Math"/>
                        </a:rPr>
                        <m:t>F</m:t>
                      </m:r>
                      <m:d>
                        <m:dPr>
                          <m:ctrlPr>
                            <a:rPr lang="fr-FR" sz="3600" b="0" i="1" dirty="0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fr-FR" sz="3600" b="0" i="1" dirty="0" smtClean="0">
                              <a:latin typeface="Cambria Math"/>
                            </a:rPr>
                            <m:t>𝑥</m:t>
                          </m:r>
                        </m:e>
                      </m:d>
                      <m:r>
                        <a:rPr lang="fr-FR" sz="3600" b="0" i="1" dirty="0" smtClean="0">
                          <a:latin typeface="Cambria Math"/>
                        </a:rPr>
                        <m:t>=2</m:t>
                      </m:r>
                      <m:r>
                        <a:rPr lang="fr-FR" sz="3600" b="0" i="1" dirty="0" smtClean="0">
                          <a:latin typeface="Cambria Math"/>
                        </a:rPr>
                        <m:t>𝑥</m:t>
                      </m:r>
                      <m:r>
                        <a:rPr lang="fr-FR" sz="3600" b="0" i="1" dirty="0" smtClean="0">
                          <a:latin typeface="Cambria Math"/>
                        </a:rPr>
                        <m:t>² </m:t>
                      </m:r>
                    </m:oMath>
                  </m:oMathPara>
                </a14:m>
                <a:r>
                  <a:rPr lang="fr-FR" sz="3600" b="0" i="1" dirty="0" smtClean="0">
                    <a:latin typeface="Cambria Math"/>
                  </a:rPr>
                  <a:t/>
                </a:r>
                <a:br>
                  <a:rPr lang="fr-FR" sz="3600" b="0" i="1" dirty="0" smtClean="0">
                    <a:latin typeface="Cambria Math"/>
                  </a:rPr>
                </a:br>
                <a:endParaRPr lang="fr-FR" sz="3600" b="0" dirty="0" smtClean="0"/>
              </a:p>
            </p:txBody>
          </p:sp>
        </mc:Choice>
        <mc:Fallback xmlns="">
          <p:sp>
            <p:nvSpPr>
              <p:cNvPr id="2" name="ZoneTexte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0726" y="1590585"/>
                <a:ext cx="2992294" cy="2862322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ZoneTexte 12"/>
              <p:cNvSpPr txBox="1"/>
              <p:nvPr/>
            </p:nvSpPr>
            <p:spPr>
              <a:xfrm>
                <a:off x="5193242" y="1628596"/>
                <a:ext cx="2718052" cy="304698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:r>
                  <a:rPr lang="fr-FR" sz="3600" b="0" dirty="0" smtClean="0"/>
                  <a:t>b) </a:t>
                </a:r>
                <a14:m>
                  <m:oMath xmlns:m="http://schemas.openxmlformats.org/officeDocument/2006/math">
                    <m:r>
                      <a:rPr lang="fr-FR" sz="3600" b="0" i="1" dirty="0" smtClean="0">
                        <a:latin typeface="Cambria Math"/>
                      </a:rPr>
                      <m:t>𝑔</m:t>
                    </m:r>
                    <m:d>
                      <m:dPr>
                        <m:ctrlPr>
                          <a:rPr lang="fr-FR" sz="3600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fr-FR" sz="3600" b="0" i="1" smtClean="0">
                            <a:latin typeface="Cambria Math"/>
                          </a:rPr>
                          <m:t>𝑥</m:t>
                        </m:r>
                      </m:e>
                    </m:d>
                    <m:r>
                      <a:rPr lang="fr-FR" sz="3600" b="0" i="1" smtClean="0">
                        <a:latin typeface="Cambria Math"/>
                      </a:rPr>
                      <m:t>=3</m:t>
                    </m:r>
                    <m:r>
                      <a:rPr lang="fr-FR" sz="3600" b="0" i="1" smtClean="0">
                        <a:latin typeface="Cambria Math"/>
                      </a:rPr>
                      <m:t>𝑥</m:t>
                    </m:r>
                  </m:oMath>
                </a14:m>
                <a:r>
                  <a:rPr lang="fr-FR" sz="3600" b="0" dirty="0" smtClean="0"/>
                  <a:t/>
                </a:r>
                <a:br>
                  <a:rPr lang="fr-FR" sz="3600" b="0" dirty="0" smtClean="0"/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fr-FR" sz="3600" b="0" i="0" smtClean="0">
                          <a:latin typeface="Cambria Math"/>
                        </a:rPr>
                        <m:t>I</m:t>
                      </m:r>
                      <m:r>
                        <a:rPr lang="fr-FR" sz="3600" b="0" i="0" smtClean="0">
                          <a:latin typeface="Cambria Math"/>
                        </a:rPr>
                        <m:t>=</m:t>
                      </m:r>
                      <m:r>
                        <a:rPr lang="fr-FR" sz="3600" b="0" i="1" smtClean="0">
                          <a:latin typeface="Cambria Math"/>
                        </a:rPr>
                        <m:t> </m:t>
                      </m:r>
                      <m:r>
                        <a:rPr lang="fr-FR" sz="3600" b="0" i="1" smtClean="0">
                          <a:latin typeface="Cambria Math"/>
                          <a:ea typeface="Cambria Math"/>
                        </a:rPr>
                        <m:t>ℝ</m:t>
                      </m:r>
                    </m:oMath>
                  </m:oMathPara>
                </a14:m>
                <a:endParaRPr lang="fr-FR" sz="3600" b="0" dirty="0" smtClean="0"/>
              </a:p>
              <a:p>
                <a:endParaRPr lang="fr-FR" sz="1200" b="0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fr-FR" sz="3600" i="0" dirty="0" smtClean="0">
                          <a:latin typeface="Cambria Math"/>
                        </a:rPr>
                        <m:t>G</m:t>
                      </m:r>
                      <m:r>
                        <a:rPr lang="fr-FR" sz="3600" i="1" dirty="0" smtClean="0">
                          <a:latin typeface="Cambria Math"/>
                        </a:rPr>
                        <m:t>(</m:t>
                      </m:r>
                      <m:r>
                        <a:rPr lang="fr-FR" sz="3600" i="1" dirty="0" smtClean="0">
                          <a:latin typeface="Cambria Math"/>
                        </a:rPr>
                        <m:t>𝑥</m:t>
                      </m:r>
                      <m:r>
                        <a:rPr lang="fr-FR" sz="3600" i="1" dirty="0" smtClean="0">
                          <a:latin typeface="Cambria Math"/>
                        </a:rPr>
                        <m:t>)=</m:t>
                      </m:r>
                      <m:f>
                        <m:fPr>
                          <m:ctrlPr>
                            <a:rPr lang="fr-FR" sz="3600" i="1" dirty="0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fr-FR" sz="3600" i="1" dirty="0" smtClean="0">
                              <a:latin typeface="Cambria Math"/>
                            </a:rPr>
                            <m:t>3</m:t>
                          </m:r>
                          <m:sSup>
                            <m:sSupPr>
                              <m:ctrlPr>
                                <a:rPr lang="fr-FR" sz="3600" i="1" dirty="0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fr-FR" sz="3600" i="1" dirty="0" smtClean="0">
                                  <a:latin typeface="Cambria Math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fr-FR" sz="3600" i="1" dirty="0" smtClean="0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r>
                            <a:rPr lang="fr-FR" sz="3600" i="1" dirty="0" smtClean="0">
                              <a:latin typeface="Cambria Math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r>
                  <a:rPr lang="fr-FR" sz="3600" i="1" dirty="0" smtClean="0">
                    <a:latin typeface="Cambria Math"/>
                  </a:rPr>
                  <a:t/>
                </a:r>
                <a:br>
                  <a:rPr lang="fr-FR" sz="3600" i="1" dirty="0" smtClean="0">
                    <a:latin typeface="Cambria Math"/>
                  </a:rPr>
                </a:br>
                <a:endParaRPr lang="fr-FR" sz="3600" b="0" dirty="0" smtClean="0"/>
              </a:p>
            </p:txBody>
          </p:sp>
        </mc:Choice>
        <mc:Fallback xmlns="">
          <p:sp>
            <p:nvSpPr>
              <p:cNvPr id="13" name="ZoneTexte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93242" y="1628596"/>
                <a:ext cx="2718052" cy="3046988"/>
              </a:xfrm>
              <a:prstGeom prst="rect">
                <a:avLst/>
              </a:prstGeom>
              <a:blipFill rotWithShape="1">
                <a:blip r:embed="rId4"/>
                <a:stretch>
                  <a:fillRect l="-6951" t="-3000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ZoneTexte 2"/>
          <p:cNvSpPr txBox="1"/>
          <p:nvPr/>
        </p:nvSpPr>
        <p:spPr>
          <a:xfrm>
            <a:off x="634077" y="595044"/>
            <a:ext cx="29523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>
                <a:latin typeface="Comic Sans MS" panose="030F0702030302020204" pitchFamily="66" charset="0"/>
              </a:rPr>
              <a:t>Question 1/6  </a:t>
            </a:r>
            <a:endParaRPr lang="fr-FR" sz="24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31925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1333500"/>
            <a:ext cx="133350" cy="409575"/>
          </a:xfrm>
          <a:prstGeom prst="rect">
            <a:avLst/>
          </a:prstGeom>
          <a:noFill/>
        </p:spPr>
      </p:pic>
      <p:sp>
        <p:nvSpPr>
          <p:cNvPr id="7172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7173" name="Rectangle 5"/>
          <p:cNvSpPr>
            <a:spLocks noChangeArrowheads="1"/>
          </p:cNvSpPr>
          <p:nvPr/>
        </p:nvSpPr>
        <p:spPr bwMode="auto">
          <a:xfrm>
            <a:off x="0" y="8763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174" name="Rectangle 6"/>
          <p:cNvSpPr>
            <a:spLocks noChangeArrowheads="1"/>
          </p:cNvSpPr>
          <p:nvPr/>
        </p:nvSpPr>
        <p:spPr bwMode="auto">
          <a:xfrm>
            <a:off x="0" y="174307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175" name="Rectangle 7"/>
          <p:cNvSpPr>
            <a:spLocks noChangeArrowheads="1"/>
          </p:cNvSpPr>
          <p:nvPr/>
        </p:nvSpPr>
        <p:spPr bwMode="auto">
          <a:xfrm>
            <a:off x="0" y="260985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7177" name="Picture 9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1333500"/>
            <a:ext cx="133350" cy="409575"/>
          </a:xfrm>
          <a:prstGeom prst="rect">
            <a:avLst/>
          </a:prstGeom>
          <a:noFill/>
        </p:spPr>
      </p:pic>
      <p:sp>
        <p:nvSpPr>
          <p:cNvPr id="7179" name="Rectangle 1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7180" name="Rectangle 12"/>
          <p:cNvSpPr>
            <a:spLocks noChangeArrowheads="1"/>
          </p:cNvSpPr>
          <p:nvPr/>
        </p:nvSpPr>
        <p:spPr bwMode="auto">
          <a:xfrm>
            <a:off x="0" y="8763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181" name="Rectangle 13"/>
          <p:cNvSpPr>
            <a:spLocks noChangeArrowheads="1"/>
          </p:cNvSpPr>
          <p:nvPr/>
        </p:nvSpPr>
        <p:spPr bwMode="auto">
          <a:xfrm>
            <a:off x="0" y="174307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182" name="Rectangle 14"/>
          <p:cNvSpPr>
            <a:spLocks noChangeArrowheads="1"/>
          </p:cNvSpPr>
          <p:nvPr/>
        </p:nvSpPr>
        <p:spPr bwMode="auto">
          <a:xfrm>
            <a:off x="0" y="261937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184" name="Rectangle 1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7185" name="Rectangle 17"/>
          <p:cNvSpPr>
            <a:spLocks noChangeArrowheads="1"/>
          </p:cNvSpPr>
          <p:nvPr/>
        </p:nvSpPr>
        <p:spPr bwMode="auto">
          <a:xfrm>
            <a:off x="0" y="8763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ZoneTexte 15"/>
              <p:cNvSpPr txBox="1"/>
              <p:nvPr/>
            </p:nvSpPr>
            <p:spPr>
              <a:xfrm>
                <a:off x="722206" y="1524078"/>
                <a:ext cx="3142399" cy="175432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fr-FR" sz="3600" b="0" i="0" smtClean="0">
                          <a:latin typeface="Cambria Math"/>
                        </a:rPr>
                        <m:t>a</m:t>
                      </m:r>
                      <m:r>
                        <a:rPr lang="fr-FR" sz="3600" b="0" i="0" smtClean="0">
                          <a:latin typeface="Cambria Math"/>
                        </a:rPr>
                        <m:t>)</m:t>
                      </m:r>
                      <m:r>
                        <a:rPr lang="fr-FR" sz="3600" b="0" i="1" smtClean="0">
                          <a:latin typeface="Cambria Math"/>
                        </a:rPr>
                        <m:t> </m:t>
                      </m:r>
                      <m:r>
                        <a:rPr lang="fr-FR" sz="3600" b="0" i="1" smtClean="0">
                          <a:latin typeface="Cambria Math"/>
                        </a:rPr>
                        <m:t>𝑓</m:t>
                      </m:r>
                      <m:d>
                        <m:dPr>
                          <m:ctrlPr>
                            <a:rPr lang="fr-FR" sz="36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fr-FR" sz="3600" b="0" i="1" smtClean="0">
                              <a:latin typeface="Cambria Math"/>
                            </a:rPr>
                            <m:t>𝑥</m:t>
                          </m:r>
                        </m:e>
                      </m:d>
                      <m:r>
                        <a:rPr lang="fr-FR" sz="3600" b="0" i="1" smtClean="0">
                          <a:latin typeface="Cambria Math"/>
                        </a:rPr>
                        <m:t>=3</m:t>
                      </m:r>
                      <m:r>
                        <a:rPr lang="fr-FR" sz="3600" b="0" i="1" smtClean="0">
                          <a:latin typeface="Cambria Math"/>
                        </a:rPr>
                        <m:t>𝑥</m:t>
                      </m:r>
                      <m:r>
                        <a:rPr lang="fr-FR" sz="3600" b="0" i="1" smtClean="0">
                          <a:latin typeface="Cambria Math"/>
                        </a:rPr>
                        <m:t>²</m:t>
                      </m:r>
                    </m:oMath>
                    <m:oMath xmlns:m="http://schemas.openxmlformats.org/officeDocument/2006/math">
                      <m:r>
                        <m:rPr>
                          <m:sty m:val="p"/>
                        </m:rPr>
                        <a:rPr lang="fr-FR" sz="3600" b="0" i="0" smtClean="0">
                          <a:latin typeface="Cambria Math"/>
                        </a:rPr>
                        <m:t>I</m:t>
                      </m:r>
                      <m:r>
                        <a:rPr lang="fr-FR" sz="3600" b="0" i="0" smtClean="0">
                          <a:latin typeface="Cambria Math"/>
                        </a:rPr>
                        <m:t>=</m:t>
                      </m:r>
                      <m:r>
                        <a:rPr lang="fr-FR" sz="3600" b="0" i="1" smtClean="0">
                          <a:latin typeface="Cambria Math"/>
                        </a:rPr>
                        <m:t> </m:t>
                      </m:r>
                      <m:r>
                        <a:rPr lang="fr-FR" sz="3600" b="0" i="1" smtClean="0">
                          <a:latin typeface="Cambria Math"/>
                          <a:ea typeface="Cambria Math"/>
                        </a:rPr>
                        <m:t>ℝ</m:t>
                      </m:r>
                    </m:oMath>
                  </m:oMathPara>
                </a14:m>
                <a:endParaRPr lang="fr-FR" sz="3600" b="0" dirty="0" smtClean="0"/>
              </a:p>
              <a:p>
                <a:endParaRPr lang="fr-FR" sz="3600" b="0" dirty="0" smtClean="0"/>
              </a:p>
            </p:txBody>
          </p:sp>
        </mc:Choice>
        <mc:Fallback xmlns="">
          <p:sp>
            <p:nvSpPr>
              <p:cNvPr id="16" name="ZoneTexte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206" y="1524078"/>
                <a:ext cx="3142399" cy="1754326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ZoneTexte 16"/>
              <p:cNvSpPr txBox="1"/>
              <p:nvPr/>
            </p:nvSpPr>
            <p:spPr>
              <a:xfrm>
                <a:off x="4977218" y="1618448"/>
                <a:ext cx="3198953" cy="120032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:r>
                  <a:rPr lang="fr-FR" sz="3600" b="0" dirty="0" smtClean="0"/>
                  <a:t>b) </a:t>
                </a:r>
                <a14:m>
                  <m:oMath xmlns:m="http://schemas.openxmlformats.org/officeDocument/2006/math">
                    <m:r>
                      <a:rPr lang="fr-FR" sz="3600" b="0" i="1" dirty="0" smtClean="0">
                        <a:latin typeface="Cambria Math"/>
                      </a:rPr>
                      <m:t>𝑔</m:t>
                    </m:r>
                    <m:d>
                      <m:dPr>
                        <m:ctrlPr>
                          <a:rPr lang="fr-FR" sz="3600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fr-FR" sz="3600" b="0" i="1" smtClean="0">
                            <a:latin typeface="Cambria Math"/>
                          </a:rPr>
                          <m:t>𝑥</m:t>
                        </m:r>
                      </m:e>
                    </m:d>
                    <m:r>
                      <a:rPr lang="fr-FR" sz="3600" b="0" i="1" smtClean="0">
                        <a:latin typeface="Cambria Math"/>
                      </a:rPr>
                      <m:t>=12</m:t>
                    </m:r>
                    <m:sSup>
                      <m:sSupPr>
                        <m:ctrlPr>
                          <a:rPr lang="fr-FR" sz="3600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fr-FR" sz="3600" b="0" i="1" smtClean="0">
                            <a:latin typeface="Cambria Math"/>
                          </a:rPr>
                          <m:t>𝑥</m:t>
                        </m:r>
                      </m:e>
                      <m:sup>
                        <m:r>
                          <a:rPr lang="fr-FR" sz="3600" b="0" i="1" smtClean="0">
                            <a:latin typeface="Cambria Math"/>
                          </a:rPr>
                          <m:t>3</m:t>
                        </m:r>
                      </m:sup>
                    </m:sSup>
                  </m:oMath>
                </a14:m>
                <a:r>
                  <a:rPr lang="fr-FR" sz="3600" b="0" dirty="0" smtClean="0"/>
                  <a:t/>
                </a:r>
                <a:br>
                  <a:rPr lang="fr-FR" sz="3600" b="0" dirty="0" smtClean="0"/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fr-FR" sz="3600" b="0" i="0" smtClean="0">
                          <a:latin typeface="Cambria Math"/>
                        </a:rPr>
                        <m:t>I</m:t>
                      </m:r>
                      <m:r>
                        <a:rPr lang="fr-FR" sz="3600" b="0" i="0" smtClean="0">
                          <a:latin typeface="Cambria Math"/>
                        </a:rPr>
                        <m:t>=</m:t>
                      </m:r>
                      <m:r>
                        <a:rPr lang="fr-FR" sz="3600" b="0" i="1" smtClean="0">
                          <a:latin typeface="Cambria Math"/>
                        </a:rPr>
                        <m:t> </m:t>
                      </m:r>
                      <m:r>
                        <a:rPr lang="fr-FR" sz="3600" b="0" i="1" smtClean="0">
                          <a:latin typeface="Cambria Math"/>
                          <a:ea typeface="Cambria Math"/>
                        </a:rPr>
                        <m:t>ℝ</m:t>
                      </m:r>
                    </m:oMath>
                  </m:oMathPara>
                </a14:m>
                <a:endParaRPr lang="fr-FR" sz="3600" b="0" dirty="0" smtClean="0"/>
              </a:p>
            </p:txBody>
          </p:sp>
        </mc:Choice>
        <mc:Fallback xmlns="">
          <p:sp>
            <p:nvSpPr>
              <p:cNvPr id="17" name="ZoneTexte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77218" y="1618448"/>
                <a:ext cx="3198953" cy="1200329"/>
              </a:xfrm>
              <a:prstGeom prst="rect">
                <a:avLst/>
              </a:prstGeom>
              <a:blipFill rotWithShape="1">
                <a:blip r:embed="rId4"/>
                <a:stretch>
                  <a:fillRect l="-5714" t="-7107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9" name="ZoneTexte 18"/>
          <p:cNvSpPr txBox="1"/>
          <p:nvPr/>
        </p:nvSpPr>
        <p:spPr>
          <a:xfrm>
            <a:off x="634077" y="595044"/>
            <a:ext cx="29523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>
                <a:latin typeface="Comic Sans MS" panose="030F0702030302020204" pitchFamily="66" charset="0"/>
              </a:rPr>
              <a:t>Question 2/6  </a:t>
            </a:r>
            <a:endParaRPr lang="fr-FR" sz="24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8816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1333500"/>
            <a:ext cx="133350" cy="409575"/>
          </a:xfrm>
          <a:prstGeom prst="rect">
            <a:avLst/>
          </a:prstGeom>
          <a:noFill/>
        </p:spPr>
      </p:pic>
      <p:sp>
        <p:nvSpPr>
          <p:cNvPr id="7172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7173" name="Rectangle 5"/>
          <p:cNvSpPr>
            <a:spLocks noChangeArrowheads="1"/>
          </p:cNvSpPr>
          <p:nvPr/>
        </p:nvSpPr>
        <p:spPr bwMode="auto">
          <a:xfrm>
            <a:off x="0" y="8763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174" name="Rectangle 6"/>
          <p:cNvSpPr>
            <a:spLocks noChangeArrowheads="1"/>
          </p:cNvSpPr>
          <p:nvPr/>
        </p:nvSpPr>
        <p:spPr bwMode="auto">
          <a:xfrm>
            <a:off x="0" y="174307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175" name="Rectangle 7"/>
          <p:cNvSpPr>
            <a:spLocks noChangeArrowheads="1"/>
          </p:cNvSpPr>
          <p:nvPr/>
        </p:nvSpPr>
        <p:spPr bwMode="auto">
          <a:xfrm>
            <a:off x="0" y="260985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7177" name="Picture 9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1333500"/>
            <a:ext cx="133350" cy="409575"/>
          </a:xfrm>
          <a:prstGeom prst="rect">
            <a:avLst/>
          </a:prstGeom>
          <a:noFill/>
        </p:spPr>
      </p:pic>
      <p:sp>
        <p:nvSpPr>
          <p:cNvPr id="7179" name="Rectangle 1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7180" name="Rectangle 12"/>
          <p:cNvSpPr>
            <a:spLocks noChangeArrowheads="1"/>
          </p:cNvSpPr>
          <p:nvPr/>
        </p:nvSpPr>
        <p:spPr bwMode="auto">
          <a:xfrm>
            <a:off x="0" y="8763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181" name="Rectangle 13"/>
          <p:cNvSpPr>
            <a:spLocks noChangeArrowheads="1"/>
          </p:cNvSpPr>
          <p:nvPr/>
        </p:nvSpPr>
        <p:spPr bwMode="auto">
          <a:xfrm>
            <a:off x="0" y="174307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182" name="Rectangle 14"/>
          <p:cNvSpPr>
            <a:spLocks noChangeArrowheads="1"/>
          </p:cNvSpPr>
          <p:nvPr/>
        </p:nvSpPr>
        <p:spPr bwMode="auto">
          <a:xfrm>
            <a:off x="0" y="261937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184" name="Rectangle 1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7185" name="Rectangle 17"/>
          <p:cNvSpPr>
            <a:spLocks noChangeArrowheads="1"/>
          </p:cNvSpPr>
          <p:nvPr/>
        </p:nvSpPr>
        <p:spPr bwMode="auto">
          <a:xfrm>
            <a:off x="0" y="8763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ZoneTexte 15"/>
              <p:cNvSpPr txBox="1"/>
              <p:nvPr/>
            </p:nvSpPr>
            <p:spPr>
              <a:xfrm>
                <a:off x="722206" y="1524078"/>
                <a:ext cx="3159198" cy="230832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fr-FR" sz="3600" b="0" i="0" smtClean="0">
                          <a:latin typeface="Cambria Math"/>
                        </a:rPr>
                        <m:t>a</m:t>
                      </m:r>
                      <m:r>
                        <a:rPr lang="fr-FR" sz="3600" b="0" i="0" smtClean="0">
                          <a:latin typeface="Cambria Math"/>
                        </a:rPr>
                        <m:t>)</m:t>
                      </m:r>
                      <m:r>
                        <a:rPr lang="fr-FR" sz="3600" b="0" i="1" smtClean="0">
                          <a:latin typeface="Cambria Math"/>
                        </a:rPr>
                        <m:t> </m:t>
                      </m:r>
                      <m:r>
                        <a:rPr lang="fr-FR" sz="3600" b="0" i="1" smtClean="0">
                          <a:latin typeface="Cambria Math"/>
                        </a:rPr>
                        <m:t>𝑓</m:t>
                      </m:r>
                      <m:d>
                        <m:dPr>
                          <m:ctrlPr>
                            <a:rPr lang="fr-FR" sz="36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fr-FR" sz="3600" b="0" i="1" smtClean="0">
                              <a:latin typeface="Cambria Math"/>
                            </a:rPr>
                            <m:t>𝑥</m:t>
                          </m:r>
                        </m:e>
                      </m:d>
                      <m:r>
                        <a:rPr lang="fr-FR" sz="3600" b="0" i="1" smtClean="0">
                          <a:latin typeface="Cambria Math"/>
                        </a:rPr>
                        <m:t>=3</m:t>
                      </m:r>
                      <m:r>
                        <a:rPr lang="fr-FR" sz="3600" b="0" i="1" smtClean="0">
                          <a:latin typeface="Cambria Math"/>
                        </a:rPr>
                        <m:t>𝑥</m:t>
                      </m:r>
                      <m:r>
                        <a:rPr lang="fr-FR" sz="3600" b="0" i="1" smtClean="0">
                          <a:latin typeface="Cambria Math"/>
                        </a:rPr>
                        <m:t>²</m:t>
                      </m:r>
                    </m:oMath>
                    <m:oMath xmlns:m="http://schemas.openxmlformats.org/officeDocument/2006/math">
                      <m:r>
                        <m:rPr>
                          <m:sty m:val="p"/>
                        </m:rPr>
                        <a:rPr lang="fr-FR" sz="3600" b="0" i="0" smtClean="0">
                          <a:latin typeface="Cambria Math"/>
                        </a:rPr>
                        <m:t>I</m:t>
                      </m:r>
                      <m:r>
                        <a:rPr lang="fr-FR" sz="3600" b="0" i="0" smtClean="0">
                          <a:latin typeface="Cambria Math"/>
                        </a:rPr>
                        <m:t>=</m:t>
                      </m:r>
                      <m:r>
                        <a:rPr lang="fr-FR" sz="3600" b="0" i="1" smtClean="0">
                          <a:latin typeface="Cambria Math"/>
                        </a:rPr>
                        <m:t> </m:t>
                      </m:r>
                      <m:r>
                        <a:rPr lang="fr-FR" sz="3600" b="0" i="1" smtClean="0">
                          <a:latin typeface="Cambria Math"/>
                          <a:ea typeface="Cambria Math"/>
                        </a:rPr>
                        <m:t>ℝ</m:t>
                      </m:r>
                    </m:oMath>
                  </m:oMathPara>
                </a14:m>
                <a:endParaRPr lang="fr-FR" sz="3600" b="0" dirty="0" smtClean="0"/>
              </a:p>
              <a:p>
                <a:endParaRPr lang="fr-FR" sz="3600" b="0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fr-FR" sz="3600" i="0" dirty="0" smtClean="0">
                          <a:latin typeface="Cambria Math"/>
                        </a:rPr>
                        <m:t>F</m:t>
                      </m:r>
                      <m:d>
                        <m:dPr>
                          <m:ctrlPr>
                            <a:rPr lang="fr-FR" sz="3600" i="1" dirty="0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fr-FR" sz="3600" i="1" dirty="0" smtClean="0">
                              <a:latin typeface="Cambria Math"/>
                            </a:rPr>
                            <m:t>𝑥</m:t>
                          </m:r>
                        </m:e>
                      </m:d>
                      <m:r>
                        <a:rPr lang="fr-FR" sz="3600" b="0" i="1" dirty="0" smtClean="0"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fr-FR" sz="3600" b="0" i="1" dirty="0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fr-FR" sz="3600" b="0" i="1" dirty="0" smtClean="0">
                              <a:latin typeface="Cambria Math"/>
                            </a:rPr>
                            <m:t>𝑥</m:t>
                          </m:r>
                        </m:e>
                        <m:sup>
                          <m:r>
                            <a:rPr lang="fr-FR" sz="3600" b="0" i="1" dirty="0" smtClean="0">
                              <a:latin typeface="Cambria Math"/>
                            </a:rPr>
                            <m:t>3</m:t>
                          </m:r>
                        </m:sup>
                      </m:sSup>
                    </m:oMath>
                  </m:oMathPara>
                </a14:m>
                <a:endParaRPr lang="fr-FR" sz="3600" b="0" i="1" dirty="0" smtClean="0">
                  <a:latin typeface="Cambria Math"/>
                </a:endParaRPr>
              </a:p>
            </p:txBody>
          </p:sp>
        </mc:Choice>
        <mc:Fallback xmlns="">
          <p:sp>
            <p:nvSpPr>
              <p:cNvPr id="16" name="ZoneTexte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206" y="1524078"/>
                <a:ext cx="3159198" cy="2308324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ZoneTexte 16"/>
              <p:cNvSpPr txBox="1"/>
              <p:nvPr/>
            </p:nvSpPr>
            <p:spPr>
              <a:xfrm>
                <a:off x="4976042" y="1524078"/>
                <a:ext cx="3198953" cy="286232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:r>
                  <a:rPr lang="fr-FR" sz="3600" b="0" dirty="0" smtClean="0"/>
                  <a:t>b) </a:t>
                </a:r>
                <a14:m>
                  <m:oMath xmlns:m="http://schemas.openxmlformats.org/officeDocument/2006/math">
                    <m:r>
                      <a:rPr lang="fr-FR" sz="3600" b="0" i="1" dirty="0" smtClean="0">
                        <a:latin typeface="Cambria Math"/>
                      </a:rPr>
                      <m:t>𝑔</m:t>
                    </m:r>
                    <m:d>
                      <m:dPr>
                        <m:ctrlPr>
                          <a:rPr lang="fr-FR" sz="3600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fr-FR" sz="3600" b="0" i="1" smtClean="0">
                            <a:latin typeface="Cambria Math"/>
                          </a:rPr>
                          <m:t>𝑥</m:t>
                        </m:r>
                      </m:e>
                    </m:d>
                    <m:r>
                      <a:rPr lang="fr-FR" sz="3600" b="0" i="1" smtClean="0">
                        <a:latin typeface="Cambria Math"/>
                      </a:rPr>
                      <m:t>=12</m:t>
                    </m:r>
                    <m:sSup>
                      <m:sSupPr>
                        <m:ctrlPr>
                          <a:rPr lang="fr-FR" sz="3600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fr-FR" sz="3600" b="0" i="1" smtClean="0">
                            <a:latin typeface="Cambria Math"/>
                          </a:rPr>
                          <m:t>𝑥</m:t>
                        </m:r>
                      </m:e>
                      <m:sup>
                        <m:r>
                          <a:rPr lang="fr-FR" sz="3600" b="0" i="1" smtClean="0">
                            <a:latin typeface="Cambria Math"/>
                          </a:rPr>
                          <m:t>3</m:t>
                        </m:r>
                      </m:sup>
                    </m:sSup>
                  </m:oMath>
                </a14:m>
                <a:r>
                  <a:rPr lang="fr-FR" sz="3600" b="0" dirty="0" smtClean="0"/>
                  <a:t/>
                </a:r>
                <a:br>
                  <a:rPr lang="fr-FR" sz="3600" b="0" dirty="0" smtClean="0"/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fr-FR" sz="3600" b="0" i="0" smtClean="0">
                          <a:latin typeface="Cambria Math"/>
                        </a:rPr>
                        <m:t>I</m:t>
                      </m:r>
                      <m:r>
                        <a:rPr lang="fr-FR" sz="3600" b="0" i="0" smtClean="0">
                          <a:latin typeface="Cambria Math"/>
                        </a:rPr>
                        <m:t>=</m:t>
                      </m:r>
                      <m:r>
                        <a:rPr lang="fr-FR" sz="3600" b="0" i="1" smtClean="0">
                          <a:latin typeface="Cambria Math"/>
                        </a:rPr>
                        <m:t> </m:t>
                      </m:r>
                      <m:r>
                        <a:rPr lang="fr-FR" sz="3600" b="0" i="1" smtClean="0">
                          <a:latin typeface="Cambria Math"/>
                          <a:ea typeface="Cambria Math"/>
                        </a:rPr>
                        <m:t>ℝ</m:t>
                      </m:r>
                    </m:oMath>
                  </m:oMathPara>
                </a14:m>
                <a:endParaRPr lang="fr-FR" sz="3600" b="0" dirty="0" smtClean="0"/>
              </a:p>
              <a:p>
                <a:endParaRPr lang="fr-FR" sz="3600" b="0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fr-FR" sz="3600" i="0" dirty="0" smtClean="0">
                          <a:latin typeface="Cambria Math"/>
                        </a:rPr>
                        <m:t>G</m:t>
                      </m:r>
                      <m:d>
                        <m:dPr>
                          <m:ctrlPr>
                            <a:rPr lang="fr-FR" sz="3600" i="1" dirty="0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fr-FR" sz="3600" i="1" dirty="0" smtClean="0">
                              <a:latin typeface="Cambria Math"/>
                            </a:rPr>
                            <m:t>𝑥</m:t>
                          </m:r>
                        </m:e>
                      </m:d>
                      <m:r>
                        <a:rPr lang="fr-FR" sz="3600" b="0" i="1" dirty="0" smtClean="0">
                          <a:latin typeface="Cambria Math"/>
                        </a:rPr>
                        <m:t>=3</m:t>
                      </m:r>
                      <m:sSup>
                        <m:sSupPr>
                          <m:ctrlPr>
                            <a:rPr lang="fr-FR" sz="3600" b="0" i="1" dirty="0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fr-FR" sz="3600" b="0" i="1" dirty="0" smtClean="0">
                              <a:latin typeface="Cambria Math"/>
                            </a:rPr>
                            <m:t>𝑥</m:t>
                          </m:r>
                        </m:e>
                        <m:sup>
                          <m:r>
                            <a:rPr lang="fr-FR" sz="3600" b="0" i="1" dirty="0" smtClean="0">
                              <a:latin typeface="Cambria Math"/>
                            </a:rPr>
                            <m:t>4</m:t>
                          </m:r>
                        </m:sup>
                      </m:sSup>
                    </m:oMath>
                  </m:oMathPara>
                </a14:m>
                <a:r>
                  <a:rPr lang="fr-FR" sz="3600" b="0" i="1" dirty="0" smtClean="0">
                    <a:latin typeface="Cambria Math"/>
                  </a:rPr>
                  <a:t/>
                </a:r>
                <a:br>
                  <a:rPr lang="fr-FR" sz="3600" b="0" i="1" dirty="0" smtClean="0">
                    <a:latin typeface="Cambria Math"/>
                  </a:rPr>
                </a:br>
                <a:endParaRPr lang="fr-FR" sz="3600" b="0" dirty="0" smtClean="0"/>
              </a:p>
            </p:txBody>
          </p:sp>
        </mc:Choice>
        <mc:Fallback xmlns="">
          <p:sp>
            <p:nvSpPr>
              <p:cNvPr id="17" name="ZoneTexte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76042" y="1524078"/>
                <a:ext cx="3198953" cy="2862322"/>
              </a:xfrm>
              <a:prstGeom prst="rect">
                <a:avLst/>
              </a:prstGeom>
              <a:blipFill rotWithShape="1">
                <a:blip r:embed="rId4"/>
                <a:stretch>
                  <a:fillRect l="-5714" t="-2979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9" name="ZoneTexte 18"/>
          <p:cNvSpPr txBox="1"/>
          <p:nvPr/>
        </p:nvSpPr>
        <p:spPr>
          <a:xfrm>
            <a:off x="634077" y="595044"/>
            <a:ext cx="29523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>
                <a:latin typeface="Comic Sans MS" panose="030F0702030302020204" pitchFamily="66" charset="0"/>
              </a:rPr>
              <a:t>Question 2/6  </a:t>
            </a:r>
            <a:endParaRPr lang="fr-FR" sz="24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8816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6147" name="Rectangle 3"/>
          <p:cNvSpPr>
            <a:spLocks noChangeArrowheads="1"/>
          </p:cNvSpPr>
          <p:nvPr/>
        </p:nvSpPr>
        <p:spPr bwMode="auto">
          <a:xfrm>
            <a:off x="0" y="86677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1695450"/>
            <a:ext cx="133350" cy="409575"/>
          </a:xfrm>
          <a:prstGeom prst="rect">
            <a:avLst/>
          </a:prstGeom>
          <a:noFill/>
        </p:spPr>
      </p:pic>
      <p:sp>
        <p:nvSpPr>
          <p:cNvPr id="6151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6152" name="Rectangle 8"/>
          <p:cNvSpPr>
            <a:spLocks noChangeArrowheads="1"/>
          </p:cNvSpPr>
          <p:nvPr/>
        </p:nvSpPr>
        <p:spPr bwMode="auto">
          <a:xfrm>
            <a:off x="0" y="123825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153" name="Rectangle 9"/>
          <p:cNvSpPr>
            <a:spLocks noChangeArrowheads="1"/>
          </p:cNvSpPr>
          <p:nvPr/>
        </p:nvSpPr>
        <p:spPr bwMode="auto">
          <a:xfrm>
            <a:off x="0" y="210502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ZoneTexte 9"/>
              <p:cNvSpPr txBox="1"/>
              <p:nvPr/>
            </p:nvSpPr>
            <p:spPr>
              <a:xfrm>
                <a:off x="969608" y="1456462"/>
                <a:ext cx="2842381" cy="175432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fr-FR" sz="3600" b="0" i="0" smtClean="0">
                          <a:latin typeface="Cambria Math"/>
                        </a:rPr>
                        <m:t>a</m:t>
                      </m:r>
                      <m:r>
                        <a:rPr lang="fr-FR" sz="3600" b="0" i="0" smtClean="0">
                          <a:latin typeface="Cambria Math"/>
                        </a:rPr>
                        <m:t>)</m:t>
                      </m:r>
                      <m:r>
                        <a:rPr lang="fr-FR" sz="3600" b="0" i="1" smtClean="0">
                          <a:latin typeface="Cambria Math"/>
                        </a:rPr>
                        <m:t> </m:t>
                      </m:r>
                      <m:r>
                        <a:rPr lang="fr-FR" sz="3600" b="0" i="1" smtClean="0">
                          <a:latin typeface="Cambria Math"/>
                        </a:rPr>
                        <m:t>𝑓</m:t>
                      </m:r>
                      <m:d>
                        <m:dPr>
                          <m:ctrlPr>
                            <a:rPr lang="fr-FR" sz="36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fr-FR" sz="3600" b="0" i="1" smtClean="0">
                              <a:latin typeface="Cambria Math"/>
                            </a:rPr>
                            <m:t>𝑥</m:t>
                          </m:r>
                        </m:e>
                      </m:d>
                      <m:r>
                        <a:rPr lang="fr-FR" sz="3600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fr-FR" sz="3600" b="0" i="1" smtClean="0">
                              <a:latin typeface="Cambria Math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fr-FR" sz="3600" b="0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fr-FR" sz="3600" b="0" i="1" smtClean="0">
                                  <a:latin typeface="Cambria Math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fr-FR" sz="3600" b="0" i="1" smtClean="0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r>
                            <a:rPr lang="fr-FR" sz="3600" b="0" i="1" smtClean="0">
                              <a:latin typeface="Cambria Math"/>
                            </a:rPr>
                            <m:t>2</m:t>
                          </m:r>
                        </m:den>
                      </m:f>
                    </m:oMath>
                    <m:oMath xmlns:m="http://schemas.openxmlformats.org/officeDocument/2006/math">
                      <m:r>
                        <m:rPr>
                          <m:sty m:val="p"/>
                        </m:rPr>
                        <a:rPr lang="fr-FR" sz="3600" b="0" i="0" smtClean="0">
                          <a:latin typeface="Cambria Math"/>
                        </a:rPr>
                        <m:t>I</m:t>
                      </m:r>
                      <m:r>
                        <a:rPr lang="fr-FR" sz="3600" b="0" i="0" smtClean="0">
                          <a:latin typeface="Cambria Math"/>
                        </a:rPr>
                        <m:t>=</m:t>
                      </m:r>
                      <m:r>
                        <a:rPr lang="fr-FR" sz="3600" b="0" i="1" smtClean="0">
                          <a:latin typeface="Cambria Math"/>
                        </a:rPr>
                        <m:t> </m:t>
                      </m:r>
                      <m:r>
                        <a:rPr lang="fr-FR" sz="3600" b="0" i="1" smtClean="0">
                          <a:latin typeface="Cambria Math"/>
                          <a:ea typeface="Cambria Math"/>
                        </a:rPr>
                        <m:t>ℝ</m:t>
                      </m:r>
                    </m:oMath>
                  </m:oMathPara>
                </a14:m>
                <a:endParaRPr lang="fr-FR" sz="3600" b="0" dirty="0" smtClean="0"/>
              </a:p>
            </p:txBody>
          </p:sp>
        </mc:Choice>
        <mc:Fallback xmlns="">
          <p:sp>
            <p:nvSpPr>
              <p:cNvPr id="10" name="ZoneTexte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9608" y="1456462"/>
                <a:ext cx="2842381" cy="1754326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ZoneTexte 10"/>
              <p:cNvSpPr txBox="1"/>
              <p:nvPr/>
            </p:nvSpPr>
            <p:spPr>
              <a:xfrm>
                <a:off x="5220072" y="1772816"/>
                <a:ext cx="2944076" cy="120032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:r>
                  <a:rPr lang="fr-FR" sz="3600" b="0" dirty="0" smtClean="0"/>
                  <a:t>b) </a:t>
                </a:r>
                <a14:m>
                  <m:oMath xmlns:m="http://schemas.openxmlformats.org/officeDocument/2006/math">
                    <m:r>
                      <a:rPr lang="fr-FR" sz="3600" b="0" i="1" dirty="0" smtClean="0">
                        <a:latin typeface="Cambria Math"/>
                      </a:rPr>
                      <m:t>𝑔</m:t>
                    </m:r>
                    <m:d>
                      <m:dPr>
                        <m:ctrlPr>
                          <a:rPr lang="fr-FR" sz="3600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fr-FR" sz="3600" b="0" i="1" smtClean="0">
                            <a:latin typeface="Cambria Math"/>
                          </a:rPr>
                          <m:t>𝑥</m:t>
                        </m:r>
                      </m:e>
                    </m:d>
                    <m:r>
                      <a:rPr lang="fr-FR" sz="3600" b="0" i="1" smtClean="0">
                        <a:latin typeface="Cambria Math"/>
                      </a:rPr>
                      <m:t>=3</m:t>
                    </m:r>
                    <m:sSup>
                      <m:sSupPr>
                        <m:ctrlPr>
                          <a:rPr lang="fr-FR" sz="3600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fr-FR" sz="3600" b="0" i="1" smtClean="0">
                            <a:latin typeface="Cambria Math"/>
                          </a:rPr>
                          <m:t>𝑥</m:t>
                        </m:r>
                      </m:e>
                      <m:sup>
                        <m:r>
                          <a:rPr lang="fr-FR" sz="3600" b="0" i="1" smtClean="0">
                            <a:latin typeface="Cambria Math"/>
                          </a:rPr>
                          <m:t>3</m:t>
                        </m:r>
                      </m:sup>
                    </m:sSup>
                  </m:oMath>
                </a14:m>
                <a:r>
                  <a:rPr lang="fr-FR" sz="3600" b="0" dirty="0" smtClean="0"/>
                  <a:t/>
                </a:r>
                <a:br>
                  <a:rPr lang="fr-FR" sz="3600" b="0" dirty="0" smtClean="0"/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fr-FR" sz="3600" b="0" i="0" smtClean="0">
                          <a:latin typeface="Cambria Math"/>
                        </a:rPr>
                        <m:t>I</m:t>
                      </m:r>
                      <m:r>
                        <a:rPr lang="fr-FR" sz="3600" b="0" i="0" smtClean="0">
                          <a:latin typeface="Cambria Math"/>
                        </a:rPr>
                        <m:t>=</m:t>
                      </m:r>
                      <m:r>
                        <a:rPr lang="fr-FR" sz="3600" b="0" i="1" smtClean="0">
                          <a:latin typeface="Cambria Math"/>
                        </a:rPr>
                        <m:t> </m:t>
                      </m:r>
                      <m:r>
                        <a:rPr lang="fr-FR" sz="3600" b="0" i="1" smtClean="0">
                          <a:latin typeface="Cambria Math"/>
                          <a:ea typeface="Cambria Math"/>
                        </a:rPr>
                        <m:t>ℝ</m:t>
                      </m:r>
                    </m:oMath>
                  </m:oMathPara>
                </a14:m>
                <a:endParaRPr lang="fr-FR" sz="3600" b="0" dirty="0" smtClean="0"/>
              </a:p>
            </p:txBody>
          </p:sp>
        </mc:Choice>
        <mc:Fallback xmlns="">
          <p:sp>
            <p:nvSpPr>
              <p:cNvPr id="11" name="ZoneTexte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20072" y="1772816"/>
                <a:ext cx="2944076" cy="1200329"/>
              </a:xfrm>
              <a:prstGeom prst="rect">
                <a:avLst/>
              </a:prstGeom>
              <a:blipFill rotWithShape="1">
                <a:blip r:embed="rId4"/>
                <a:stretch>
                  <a:fillRect l="-6211" t="-7107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ZoneTexte 12"/>
          <p:cNvSpPr txBox="1"/>
          <p:nvPr/>
        </p:nvSpPr>
        <p:spPr>
          <a:xfrm>
            <a:off x="634077" y="595044"/>
            <a:ext cx="29523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>
                <a:latin typeface="Comic Sans MS" panose="030F0702030302020204" pitchFamily="66" charset="0"/>
              </a:rPr>
              <a:t>Question 3/6  </a:t>
            </a:r>
            <a:endParaRPr lang="fr-FR" sz="24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93027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6147" name="Rectangle 3"/>
          <p:cNvSpPr>
            <a:spLocks noChangeArrowheads="1"/>
          </p:cNvSpPr>
          <p:nvPr/>
        </p:nvSpPr>
        <p:spPr bwMode="auto">
          <a:xfrm>
            <a:off x="0" y="86677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1695450"/>
            <a:ext cx="133350" cy="409575"/>
          </a:xfrm>
          <a:prstGeom prst="rect">
            <a:avLst/>
          </a:prstGeom>
          <a:noFill/>
        </p:spPr>
      </p:pic>
      <p:sp>
        <p:nvSpPr>
          <p:cNvPr id="6151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6152" name="Rectangle 8"/>
          <p:cNvSpPr>
            <a:spLocks noChangeArrowheads="1"/>
          </p:cNvSpPr>
          <p:nvPr/>
        </p:nvSpPr>
        <p:spPr bwMode="auto">
          <a:xfrm>
            <a:off x="0" y="123825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153" name="Rectangle 9"/>
          <p:cNvSpPr>
            <a:spLocks noChangeArrowheads="1"/>
          </p:cNvSpPr>
          <p:nvPr/>
        </p:nvSpPr>
        <p:spPr bwMode="auto">
          <a:xfrm>
            <a:off x="0" y="210502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ZoneTexte 9"/>
              <p:cNvSpPr txBox="1"/>
              <p:nvPr/>
            </p:nvSpPr>
            <p:spPr>
              <a:xfrm>
                <a:off x="969608" y="1456462"/>
                <a:ext cx="2906501" cy="341991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fr-FR" sz="3600" b="0" i="0" smtClean="0">
                          <a:latin typeface="Cambria Math"/>
                        </a:rPr>
                        <m:t>a</m:t>
                      </m:r>
                      <m:r>
                        <a:rPr lang="fr-FR" sz="3600" b="0" i="0" smtClean="0">
                          <a:latin typeface="Cambria Math"/>
                        </a:rPr>
                        <m:t>)</m:t>
                      </m:r>
                      <m:r>
                        <a:rPr lang="fr-FR" sz="3600" b="0" i="1" smtClean="0">
                          <a:latin typeface="Cambria Math"/>
                        </a:rPr>
                        <m:t> </m:t>
                      </m:r>
                      <m:r>
                        <a:rPr lang="fr-FR" sz="3600" b="0" i="1" smtClean="0">
                          <a:latin typeface="Cambria Math"/>
                        </a:rPr>
                        <m:t>𝑓</m:t>
                      </m:r>
                      <m:d>
                        <m:dPr>
                          <m:ctrlPr>
                            <a:rPr lang="fr-FR" sz="36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fr-FR" sz="3600" b="0" i="1" smtClean="0">
                              <a:latin typeface="Cambria Math"/>
                            </a:rPr>
                            <m:t>𝑥</m:t>
                          </m:r>
                        </m:e>
                      </m:d>
                      <m:r>
                        <a:rPr lang="fr-FR" sz="3600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fr-FR" sz="3600" b="0" i="1" smtClean="0">
                              <a:latin typeface="Cambria Math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fr-FR" sz="3600" b="0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fr-FR" sz="3600" b="0" i="1" smtClean="0">
                                  <a:latin typeface="Cambria Math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fr-FR" sz="3600" b="0" i="1" smtClean="0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r>
                            <a:rPr lang="fr-FR" sz="3600" b="0" i="1" smtClean="0">
                              <a:latin typeface="Cambria Math"/>
                            </a:rPr>
                            <m:t>2</m:t>
                          </m:r>
                        </m:den>
                      </m:f>
                    </m:oMath>
                    <m:oMath xmlns:m="http://schemas.openxmlformats.org/officeDocument/2006/math">
                      <m:r>
                        <m:rPr>
                          <m:sty m:val="p"/>
                        </m:rPr>
                        <a:rPr lang="fr-FR" sz="3600" b="0" i="0" smtClean="0">
                          <a:latin typeface="Cambria Math"/>
                        </a:rPr>
                        <m:t>I</m:t>
                      </m:r>
                      <m:r>
                        <a:rPr lang="fr-FR" sz="3600" b="0" i="0" smtClean="0">
                          <a:latin typeface="Cambria Math"/>
                        </a:rPr>
                        <m:t>=</m:t>
                      </m:r>
                      <m:r>
                        <a:rPr lang="fr-FR" sz="3600" b="0" i="1" smtClean="0">
                          <a:latin typeface="Cambria Math"/>
                        </a:rPr>
                        <m:t> </m:t>
                      </m:r>
                      <m:r>
                        <a:rPr lang="fr-FR" sz="3600" b="0" i="1" smtClean="0">
                          <a:latin typeface="Cambria Math"/>
                          <a:ea typeface="Cambria Math"/>
                        </a:rPr>
                        <m:t>ℝ</m:t>
                      </m:r>
                    </m:oMath>
                  </m:oMathPara>
                </a14:m>
                <a:endParaRPr lang="fr-FR" sz="3600" b="0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fr-FR" sz="3600" i="0" dirty="0" smtClean="0">
                          <a:latin typeface="Cambria Math"/>
                        </a:rPr>
                        <m:t>F</m:t>
                      </m:r>
                      <m:d>
                        <m:dPr>
                          <m:ctrlPr>
                            <a:rPr lang="fr-FR" sz="3600" i="1" dirty="0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fr-FR" sz="3600" i="1" dirty="0" smtClean="0">
                              <a:latin typeface="Cambria Math"/>
                            </a:rPr>
                            <m:t>𝑥</m:t>
                          </m:r>
                        </m:e>
                      </m:d>
                      <m:r>
                        <a:rPr lang="fr-FR" sz="3600" b="0" i="1" dirty="0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fr-FR" sz="3600" b="0" i="1" dirty="0" smtClean="0">
                              <a:latin typeface="Cambria Math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fr-FR" sz="3600" b="0" i="1" dirty="0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fr-FR" sz="3600" b="0" i="1" dirty="0" smtClean="0">
                                  <a:latin typeface="Cambria Math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fr-FR" sz="3600" b="0" i="1" dirty="0" smtClean="0">
                                  <a:latin typeface="Cambria Math"/>
                                </a:rPr>
                                <m:t>3</m:t>
                              </m:r>
                            </m:sup>
                          </m:sSup>
                        </m:num>
                        <m:den>
                          <m:r>
                            <a:rPr lang="fr-FR" sz="3600" b="0" i="1" dirty="0" smtClean="0">
                              <a:latin typeface="Cambria Math"/>
                            </a:rPr>
                            <m:t>6</m:t>
                          </m:r>
                        </m:den>
                      </m:f>
                    </m:oMath>
                  </m:oMathPara>
                </a14:m>
                <a:r>
                  <a:rPr lang="fr-FR" sz="3600" b="0" i="1" dirty="0" smtClean="0">
                    <a:latin typeface="Cambria Math"/>
                  </a:rPr>
                  <a:t/>
                </a:r>
                <a:br>
                  <a:rPr lang="fr-FR" sz="3600" b="0" i="1" dirty="0" smtClean="0">
                    <a:latin typeface="Cambria Math"/>
                  </a:rPr>
                </a:br>
                <a:endParaRPr lang="fr-FR" sz="3600" dirty="0"/>
              </a:p>
            </p:txBody>
          </p:sp>
        </mc:Choice>
        <mc:Fallback xmlns="">
          <p:sp>
            <p:nvSpPr>
              <p:cNvPr id="10" name="ZoneTexte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9608" y="1456462"/>
                <a:ext cx="2906501" cy="3419911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ZoneTexte 10"/>
              <p:cNvSpPr txBox="1"/>
              <p:nvPr/>
            </p:nvSpPr>
            <p:spPr>
              <a:xfrm>
                <a:off x="5220072" y="1772816"/>
                <a:ext cx="2944076" cy="32294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:r>
                  <a:rPr lang="fr-FR" sz="3600" b="0" dirty="0" smtClean="0"/>
                  <a:t>b) </a:t>
                </a:r>
                <a14:m>
                  <m:oMath xmlns:m="http://schemas.openxmlformats.org/officeDocument/2006/math">
                    <m:r>
                      <a:rPr lang="fr-FR" sz="3600" b="0" i="1" dirty="0" smtClean="0">
                        <a:latin typeface="Cambria Math"/>
                      </a:rPr>
                      <m:t>𝑔</m:t>
                    </m:r>
                    <m:d>
                      <m:dPr>
                        <m:ctrlPr>
                          <a:rPr lang="fr-FR" sz="3600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fr-FR" sz="3600" b="0" i="1" smtClean="0">
                            <a:latin typeface="Cambria Math"/>
                          </a:rPr>
                          <m:t>𝑥</m:t>
                        </m:r>
                      </m:e>
                    </m:d>
                    <m:r>
                      <a:rPr lang="fr-FR" sz="3600" b="0" i="1" smtClean="0">
                        <a:latin typeface="Cambria Math"/>
                      </a:rPr>
                      <m:t>=3</m:t>
                    </m:r>
                    <m:sSup>
                      <m:sSupPr>
                        <m:ctrlPr>
                          <a:rPr lang="fr-FR" sz="3600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fr-FR" sz="3600" b="0" i="1" smtClean="0">
                            <a:latin typeface="Cambria Math"/>
                          </a:rPr>
                          <m:t>𝑥</m:t>
                        </m:r>
                      </m:e>
                      <m:sup>
                        <m:r>
                          <a:rPr lang="fr-FR" sz="3600" b="0" i="1" smtClean="0">
                            <a:latin typeface="Cambria Math"/>
                          </a:rPr>
                          <m:t>3</m:t>
                        </m:r>
                      </m:sup>
                    </m:sSup>
                  </m:oMath>
                </a14:m>
                <a:r>
                  <a:rPr lang="fr-FR" sz="3600" b="0" dirty="0" smtClean="0"/>
                  <a:t/>
                </a:r>
                <a:br>
                  <a:rPr lang="fr-FR" sz="3600" b="0" dirty="0" smtClean="0"/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fr-FR" sz="3600" b="0" i="0" smtClean="0">
                          <a:latin typeface="Cambria Math"/>
                        </a:rPr>
                        <m:t>I</m:t>
                      </m:r>
                      <m:r>
                        <a:rPr lang="fr-FR" sz="3600" b="0" i="0" smtClean="0">
                          <a:latin typeface="Cambria Math"/>
                        </a:rPr>
                        <m:t>=</m:t>
                      </m:r>
                      <m:r>
                        <a:rPr lang="fr-FR" sz="3600" b="0" i="1" smtClean="0">
                          <a:latin typeface="Cambria Math"/>
                        </a:rPr>
                        <m:t> </m:t>
                      </m:r>
                      <m:r>
                        <a:rPr lang="fr-FR" sz="3600" b="0" i="1" smtClean="0">
                          <a:latin typeface="Cambria Math"/>
                          <a:ea typeface="Cambria Math"/>
                        </a:rPr>
                        <m:t>ℝ</m:t>
                      </m:r>
                    </m:oMath>
                  </m:oMathPara>
                </a14:m>
                <a:endParaRPr lang="fr-FR" sz="3600" b="0" dirty="0" smtClean="0"/>
              </a:p>
              <a:p>
                <a:endParaRPr lang="fr-FR" sz="1600" b="0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fr-FR" sz="3600" i="0" dirty="0" smtClean="0">
                          <a:latin typeface="Cambria Math"/>
                        </a:rPr>
                        <m:t>G</m:t>
                      </m:r>
                      <m:d>
                        <m:dPr>
                          <m:ctrlPr>
                            <a:rPr lang="fr-FR" sz="3600" i="1" dirty="0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fr-FR" sz="3600" i="1" dirty="0" smtClean="0">
                              <a:latin typeface="Cambria Math"/>
                            </a:rPr>
                            <m:t>𝑥</m:t>
                          </m:r>
                        </m:e>
                      </m:d>
                      <m:r>
                        <a:rPr lang="fr-FR" sz="3600" b="0" i="1" dirty="0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fr-FR" sz="3600" b="0" i="1" dirty="0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fr-FR" sz="3600" b="0" i="1" dirty="0" smtClean="0">
                              <a:latin typeface="Cambria Math"/>
                            </a:rPr>
                            <m:t>3</m:t>
                          </m:r>
                          <m:sSup>
                            <m:sSupPr>
                              <m:ctrlPr>
                                <a:rPr lang="fr-FR" sz="3600" b="0" i="1" dirty="0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fr-FR" sz="3600" b="0" i="1" dirty="0" smtClean="0">
                                  <a:latin typeface="Cambria Math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fr-FR" sz="3600" b="0" i="1" dirty="0" smtClean="0">
                                  <a:latin typeface="Cambria Math"/>
                                </a:rPr>
                                <m:t>4</m:t>
                              </m:r>
                            </m:sup>
                          </m:sSup>
                        </m:num>
                        <m:den>
                          <m:r>
                            <a:rPr lang="fr-FR" sz="3600" b="0" i="1" dirty="0" smtClean="0">
                              <a:latin typeface="Cambria Math"/>
                            </a:rPr>
                            <m:t>4</m:t>
                          </m:r>
                        </m:den>
                      </m:f>
                    </m:oMath>
                  </m:oMathPara>
                </a14:m>
                <a:r>
                  <a:rPr lang="fr-FR" sz="3600" b="0" i="1" dirty="0" smtClean="0">
                    <a:latin typeface="Cambria Math"/>
                  </a:rPr>
                  <a:t/>
                </a:r>
                <a:br>
                  <a:rPr lang="fr-FR" sz="3600" b="0" i="1" dirty="0" smtClean="0">
                    <a:latin typeface="Cambria Math"/>
                  </a:rPr>
                </a:br>
                <a:endParaRPr lang="fr-FR" sz="3600" dirty="0"/>
              </a:p>
            </p:txBody>
          </p:sp>
        </mc:Choice>
        <mc:Fallback xmlns="">
          <p:sp>
            <p:nvSpPr>
              <p:cNvPr id="11" name="ZoneTexte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20072" y="1772816"/>
                <a:ext cx="2944076" cy="3229410"/>
              </a:xfrm>
              <a:prstGeom prst="rect">
                <a:avLst/>
              </a:prstGeom>
              <a:blipFill rotWithShape="1">
                <a:blip r:embed="rId4"/>
                <a:stretch>
                  <a:fillRect l="-6211" t="-2642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ZoneTexte 12"/>
          <p:cNvSpPr txBox="1"/>
          <p:nvPr/>
        </p:nvSpPr>
        <p:spPr>
          <a:xfrm>
            <a:off x="634077" y="595044"/>
            <a:ext cx="29523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>
                <a:latin typeface="Comic Sans MS" panose="030F0702030302020204" pitchFamily="66" charset="0"/>
              </a:rPr>
              <a:t>Question 3/6  </a:t>
            </a:r>
            <a:endParaRPr lang="fr-FR" sz="24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93027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17412" name="Rectangle 4"/>
          <p:cNvSpPr>
            <a:spLocks noChangeArrowheads="1"/>
          </p:cNvSpPr>
          <p:nvPr/>
        </p:nvSpPr>
        <p:spPr bwMode="auto">
          <a:xfrm>
            <a:off x="0" y="120015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7413" name="Rectangle 5"/>
          <p:cNvSpPr>
            <a:spLocks noChangeArrowheads="1"/>
          </p:cNvSpPr>
          <p:nvPr/>
        </p:nvSpPr>
        <p:spPr bwMode="auto">
          <a:xfrm>
            <a:off x="0" y="210502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ZoneTexte 1">
                <a:extLst>
                  <a:ext uri="{FF2B5EF4-FFF2-40B4-BE49-F238E27FC236}">
                    <a16:creationId xmlns="" xmlns:a16="http://schemas.microsoft.com/office/drawing/2014/main" id="{47A7435A-71AF-4F03-8EC9-252B7CFED539}"/>
                  </a:ext>
                </a:extLst>
              </p:cNvPr>
              <p:cNvSpPr txBox="1"/>
              <p:nvPr/>
            </p:nvSpPr>
            <p:spPr>
              <a:xfrm>
                <a:off x="5436096" y="1641127"/>
                <a:ext cx="2798587" cy="138499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fr-FR" sz="3600" b="0" i="1" smtClean="0">
                          <a:latin typeface="Cambria Math"/>
                        </a:rPr>
                        <m:t>𝑏</m:t>
                      </m:r>
                      <m:r>
                        <a:rPr lang="fr-FR" sz="3600" b="0" i="1" smtClean="0">
                          <a:latin typeface="Cambria Math"/>
                        </a:rPr>
                        <m:t>) </m:t>
                      </m:r>
                      <m:r>
                        <a:rPr lang="fr-FR" sz="3600" b="0" i="1" smtClean="0">
                          <a:latin typeface="Cambria Math" panose="02040503050406030204" pitchFamily="18" charset="0"/>
                        </a:rPr>
                        <m:t>𝑔</m:t>
                      </m:r>
                      <m:d>
                        <m:dPr>
                          <m:ctrlPr>
                            <a:rPr lang="fr-FR" sz="36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fr-FR" sz="36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d>
                      <m:r>
                        <a:rPr lang="fr-FR" sz="3600" b="0" i="1" smtClean="0">
                          <a:latin typeface="Cambria Math" panose="02040503050406030204" pitchFamily="18" charset="0"/>
                        </a:rPr>
                        <m:t>=6</m:t>
                      </m:r>
                      <m:r>
                        <a:rPr lang="fr-FR" sz="3600" b="0" i="1" smtClean="0">
                          <a:latin typeface="Cambria Math" panose="02040503050406030204" pitchFamily="18" charset="0"/>
                        </a:rPr>
                        <m:t>𝑥</m:t>
                      </m:r>
                    </m:oMath>
                    <m:oMath xmlns:m="http://schemas.openxmlformats.org/officeDocument/2006/math">
                      <m:r>
                        <m:rPr>
                          <m:sty m:val="p"/>
                        </m:rPr>
                        <a:rPr lang="fr-FR" sz="3600" b="0" i="0" smtClean="0">
                          <a:latin typeface="Cambria Math"/>
                        </a:rPr>
                        <m:t>I</m:t>
                      </m:r>
                      <m:r>
                        <a:rPr lang="fr-FR" sz="3600" b="0" i="0" smtClean="0">
                          <a:latin typeface="Cambria Math"/>
                        </a:rPr>
                        <m:t>=</m:t>
                      </m:r>
                      <m:r>
                        <a:rPr lang="fr-FR" sz="3600" b="0" i="1" smtClean="0">
                          <a:latin typeface="Cambria Math"/>
                        </a:rPr>
                        <m:t> </m:t>
                      </m:r>
                      <m:r>
                        <a:rPr lang="fr-FR" sz="3600" b="0" i="1" smtClean="0">
                          <a:latin typeface="Cambria Math"/>
                          <a:ea typeface="Cambria Math"/>
                        </a:rPr>
                        <m:t>ℝ</m:t>
                      </m:r>
                    </m:oMath>
                  </m:oMathPara>
                </a14:m>
                <a:endParaRPr lang="fr-FR" sz="3600" b="0" dirty="0" smtClean="0"/>
              </a:p>
              <a:p>
                <a:endParaRPr lang="fr-FR" dirty="0"/>
              </a:p>
            </p:txBody>
          </p:sp>
        </mc:Choice>
        <mc:Fallback xmlns="">
          <p:sp>
            <p:nvSpPr>
              <p:cNvPr id="2" name="ZoneTexte 1">
                <a:extLst>
                  <a:ext uri="{FF2B5EF4-FFF2-40B4-BE49-F238E27FC236}">
                    <a16:creationId xmlns:a16="http://schemas.microsoft.com/office/drawing/2014/main" xmlns="" xmlns:a14="http://schemas.microsoft.com/office/drawing/2010/main" id="{47A7435A-71AF-4F03-8EC9-252B7CFED53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36096" y="1641127"/>
                <a:ext cx="2798587" cy="1384995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ZoneTexte 6"/>
              <p:cNvSpPr txBox="1"/>
              <p:nvPr/>
            </p:nvSpPr>
            <p:spPr>
              <a:xfrm>
                <a:off x="788949" y="1490092"/>
                <a:ext cx="2557880" cy="143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:r>
                  <a:rPr lang="fr-FR" sz="3600" b="0" dirty="0" smtClean="0"/>
                  <a:t>a) </a:t>
                </a:r>
                <a14:m>
                  <m:oMath xmlns:m="http://schemas.openxmlformats.org/officeDocument/2006/math">
                    <m:r>
                      <a:rPr lang="fr-FR" sz="3600" b="0" i="1" smtClean="0">
                        <a:latin typeface="Cambria Math"/>
                      </a:rPr>
                      <m:t>𝑓</m:t>
                    </m:r>
                    <m:d>
                      <m:dPr>
                        <m:ctrlPr>
                          <a:rPr lang="fr-FR" sz="3600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fr-FR" sz="3600" b="0" i="1" smtClean="0">
                            <a:latin typeface="Cambria Math"/>
                          </a:rPr>
                          <m:t>𝑥</m:t>
                        </m:r>
                      </m:e>
                    </m:d>
                    <m:r>
                      <a:rPr lang="fr-FR" sz="3600" b="0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fr-FR" sz="3600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fr-FR" sz="3600" b="0" i="1" smtClean="0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fr-FR" sz="3600" i="1">
                            <a:latin typeface="Cambria Math"/>
                          </a:rPr>
                          <m:t>𝑥</m:t>
                        </m:r>
                      </m:den>
                    </m:f>
                  </m:oMath>
                </a14:m>
                <a:r>
                  <a:rPr lang="fr-FR" sz="3600" i="1" dirty="0">
                    <a:latin typeface="Cambria Math"/>
                  </a:rPr>
                  <a:t/>
                </a:r>
                <a:br>
                  <a:rPr lang="fr-FR" sz="3600" i="1" dirty="0">
                    <a:latin typeface="Cambria Math"/>
                  </a:rPr>
                </a:b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fr-FR" sz="3600" b="0" i="0" smtClean="0">
                          <a:latin typeface="Cambria Math"/>
                        </a:rPr>
                        <m:t>I</m:t>
                      </m:r>
                      <m:r>
                        <a:rPr lang="fr-FR" sz="3600" b="0" i="0" smtClean="0">
                          <a:latin typeface="Cambria Math"/>
                        </a:rPr>
                        <m:t>=</m:t>
                      </m:r>
                      <m:r>
                        <a:rPr lang="fr-FR" sz="3600" b="0" i="1" smtClean="0">
                          <a:latin typeface="Cambria Math"/>
                        </a:rPr>
                        <m:t> ]0;+∞[</m:t>
                      </m:r>
                    </m:oMath>
                  </m:oMathPara>
                </a14:m>
                <a:endParaRPr lang="fr-FR" sz="3600" b="0" dirty="0" smtClean="0"/>
              </a:p>
            </p:txBody>
          </p:sp>
        </mc:Choice>
        <mc:Fallback xmlns="">
          <p:sp>
            <p:nvSpPr>
              <p:cNvPr id="7" name="ZoneTexte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8949" y="1490092"/>
                <a:ext cx="2557880" cy="1431610"/>
              </a:xfrm>
              <a:prstGeom prst="rect">
                <a:avLst/>
              </a:prstGeom>
              <a:blipFill rotWithShape="1">
                <a:blip r:embed="rId3"/>
                <a:stretch>
                  <a:fillRect l="-7143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ZoneTexte 8"/>
          <p:cNvSpPr txBox="1"/>
          <p:nvPr/>
        </p:nvSpPr>
        <p:spPr>
          <a:xfrm>
            <a:off x="634077" y="595044"/>
            <a:ext cx="29523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>
                <a:latin typeface="Comic Sans MS" panose="030F0702030302020204" pitchFamily="66" charset="0"/>
              </a:rPr>
              <a:t>Question 4/6  </a:t>
            </a:r>
            <a:endParaRPr lang="fr-FR" sz="24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0778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17412" name="Rectangle 4"/>
          <p:cNvSpPr>
            <a:spLocks noChangeArrowheads="1"/>
          </p:cNvSpPr>
          <p:nvPr/>
        </p:nvSpPr>
        <p:spPr bwMode="auto">
          <a:xfrm>
            <a:off x="0" y="120015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7413" name="Rectangle 5"/>
          <p:cNvSpPr>
            <a:spLocks noChangeArrowheads="1"/>
          </p:cNvSpPr>
          <p:nvPr/>
        </p:nvSpPr>
        <p:spPr bwMode="auto">
          <a:xfrm>
            <a:off x="0" y="210502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ZoneTexte 1">
                <a:extLst>
                  <a:ext uri="{FF2B5EF4-FFF2-40B4-BE49-F238E27FC236}">
                    <a16:creationId xmlns="" xmlns:a16="http://schemas.microsoft.com/office/drawing/2014/main" id="{47A7435A-71AF-4F03-8EC9-252B7CFED539}"/>
                  </a:ext>
                </a:extLst>
              </p:cNvPr>
              <p:cNvSpPr txBox="1"/>
              <p:nvPr/>
            </p:nvSpPr>
            <p:spPr>
              <a:xfrm>
                <a:off x="5436096" y="1641127"/>
                <a:ext cx="2843471" cy="249299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fr-FR" sz="3600" b="0" i="1" smtClean="0">
                          <a:latin typeface="Cambria Math"/>
                        </a:rPr>
                        <m:t>𝑏</m:t>
                      </m:r>
                      <m:r>
                        <a:rPr lang="fr-FR" sz="3600" b="0" i="1" smtClean="0">
                          <a:latin typeface="Cambria Math"/>
                        </a:rPr>
                        <m:t>) </m:t>
                      </m:r>
                      <m:r>
                        <a:rPr lang="fr-FR" sz="3600" b="0" i="1" smtClean="0">
                          <a:latin typeface="Cambria Math" panose="02040503050406030204" pitchFamily="18" charset="0"/>
                        </a:rPr>
                        <m:t>𝑔</m:t>
                      </m:r>
                      <m:d>
                        <m:dPr>
                          <m:ctrlPr>
                            <a:rPr lang="fr-FR" sz="36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fr-FR" sz="36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d>
                      <m:r>
                        <a:rPr lang="fr-FR" sz="3600" b="0" i="1" smtClean="0">
                          <a:latin typeface="Cambria Math" panose="02040503050406030204" pitchFamily="18" charset="0"/>
                        </a:rPr>
                        <m:t>=6</m:t>
                      </m:r>
                      <m:r>
                        <a:rPr lang="fr-FR" sz="3600" b="0" i="1" smtClean="0">
                          <a:latin typeface="Cambria Math" panose="02040503050406030204" pitchFamily="18" charset="0"/>
                        </a:rPr>
                        <m:t>𝑥</m:t>
                      </m:r>
                    </m:oMath>
                    <m:oMath xmlns:m="http://schemas.openxmlformats.org/officeDocument/2006/math">
                      <m:r>
                        <m:rPr>
                          <m:sty m:val="p"/>
                        </m:rPr>
                        <a:rPr lang="fr-FR" sz="3600" b="0" i="0" smtClean="0">
                          <a:latin typeface="Cambria Math"/>
                        </a:rPr>
                        <m:t>I</m:t>
                      </m:r>
                      <m:r>
                        <a:rPr lang="fr-FR" sz="3600" b="0" i="0" smtClean="0">
                          <a:latin typeface="Cambria Math"/>
                        </a:rPr>
                        <m:t>=</m:t>
                      </m:r>
                      <m:r>
                        <a:rPr lang="fr-FR" sz="3600" b="0" i="1" smtClean="0">
                          <a:latin typeface="Cambria Math"/>
                        </a:rPr>
                        <m:t> </m:t>
                      </m:r>
                      <m:r>
                        <a:rPr lang="fr-FR" sz="3600" b="0" i="1" smtClean="0">
                          <a:latin typeface="Cambria Math"/>
                          <a:ea typeface="Cambria Math"/>
                        </a:rPr>
                        <m:t>ℝ</m:t>
                      </m:r>
                    </m:oMath>
                  </m:oMathPara>
                </a14:m>
                <a:endParaRPr lang="fr-FR" sz="3600" b="0" dirty="0" smtClean="0"/>
              </a:p>
              <a:p>
                <a:endParaRPr lang="fr-FR" sz="3600" b="0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fr-FR" sz="3600" b="0" i="0" smtClean="0">
                          <a:latin typeface="Cambria Math"/>
                        </a:rPr>
                        <m:t>G</m:t>
                      </m:r>
                      <m:d>
                        <m:dPr>
                          <m:ctrlPr>
                            <a:rPr lang="fr-FR" sz="36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fr-FR" sz="3600" b="0" i="1" smtClean="0">
                              <a:latin typeface="Cambria Math"/>
                            </a:rPr>
                            <m:t>𝑥</m:t>
                          </m:r>
                        </m:e>
                      </m:d>
                      <m:r>
                        <a:rPr lang="fr-FR" sz="3600" b="0" i="1" smtClean="0">
                          <a:latin typeface="Cambria Math"/>
                        </a:rPr>
                        <m:t>=3</m:t>
                      </m:r>
                      <m:r>
                        <a:rPr lang="fr-FR" sz="3600" b="0" i="1" smtClean="0">
                          <a:latin typeface="Cambria Math"/>
                        </a:rPr>
                        <m:t>𝑥</m:t>
                      </m:r>
                      <m:r>
                        <a:rPr lang="fr-FR" sz="3600" b="0" i="1" smtClean="0">
                          <a:latin typeface="Cambria Math"/>
                        </a:rPr>
                        <m:t>² </m:t>
                      </m:r>
                    </m:oMath>
                  </m:oMathPara>
                </a14:m>
                <a:r>
                  <a:rPr lang="fr-FR" sz="3600" b="0" i="1" dirty="0" smtClean="0">
                    <a:latin typeface="Cambria Math"/>
                  </a:rPr>
                  <a:t/>
                </a:r>
                <a:br>
                  <a:rPr lang="fr-FR" sz="3600" b="0" i="1" dirty="0" smtClean="0">
                    <a:latin typeface="Cambria Math"/>
                  </a:rPr>
                </a:br>
                <a:endParaRPr lang="fr-FR" dirty="0"/>
              </a:p>
            </p:txBody>
          </p:sp>
        </mc:Choice>
        <mc:Fallback xmlns="">
          <p:sp>
            <p:nvSpPr>
              <p:cNvPr id="2" name="ZoneTexte 1">
                <a:extLst>
                  <a:ext uri="{FF2B5EF4-FFF2-40B4-BE49-F238E27FC236}">
                    <a16:creationId xmlns:a16="http://schemas.microsoft.com/office/drawing/2014/main" xmlns="" xmlns:a14="http://schemas.microsoft.com/office/drawing/2010/main" id="{47A7435A-71AF-4F03-8EC9-252B7CFED53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36096" y="1641127"/>
                <a:ext cx="2843471" cy="2492990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ZoneTexte 6"/>
              <p:cNvSpPr txBox="1"/>
              <p:nvPr/>
            </p:nvSpPr>
            <p:spPr>
              <a:xfrm>
                <a:off x="788949" y="1490092"/>
                <a:ext cx="3534429" cy="309360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742950" indent="-742950">
                  <a:buAutoNum type="alphaLcParenR"/>
                </a:pPr>
                <a14:m>
                  <m:oMath xmlns:m="http://schemas.openxmlformats.org/officeDocument/2006/math">
                    <m:r>
                      <a:rPr lang="fr-FR" sz="3600" b="0" i="1" smtClean="0">
                        <a:latin typeface="Cambria Math"/>
                      </a:rPr>
                      <m:t>𝑓</m:t>
                    </m:r>
                    <m:d>
                      <m:dPr>
                        <m:ctrlPr>
                          <a:rPr lang="fr-FR" sz="3600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fr-FR" sz="3600" b="0" i="1" smtClean="0">
                            <a:latin typeface="Cambria Math"/>
                          </a:rPr>
                          <m:t>𝑥</m:t>
                        </m:r>
                      </m:e>
                    </m:d>
                    <m:r>
                      <a:rPr lang="fr-FR" sz="3600" b="0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fr-FR" sz="3600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fr-FR" sz="3600" b="0" i="1" smtClean="0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fr-FR" sz="3600" i="1">
                            <a:latin typeface="Cambria Math"/>
                          </a:rPr>
                          <m:t>𝑥</m:t>
                        </m:r>
                      </m:den>
                    </m:f>
                  </m:oMath>
                </a14:m>
                <a:r>
                  <a:rPr lang="fr-FR" sz="3600" i="1" dirty="0">
                    <a:latin typeface="Cambria Math"/>
                  </a:rPr>
                  <a:t/>
                </a:r>
                <a:br>
                  <a:rPr lang="fr-FR" sz="3600" i="1" dirty="0">
                    <a:latin typeface="Cambria Math"/>
                  </a:rPr>
                </a:b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fr-FR" sz="3600" b="0" i="0" smtClean="0">
                        <a:latin typeface="Cambria Math"/>
                      </a:rPr>
                      <m:t>I</m:t>
                    </m:r>
                    <m:r>
                      <a:rPr lang="fr-FR" sz="3600" b="0" i="0" smtClean="0">
                        <a:latin typeface="Cambria Math"/>
                      </a:rPr>
                      <m:t>=</m:t>
                    </m:r>
                    <m:r>
                      <a:rPr lang="fr-FR" sz="3600" b="0" i="1" smtClean="0">
                        <a:latin typeface="Cambria Math"/>
                      </a:rPr>
                      <m:t> ]0;+∞[</m:t>
                    </m:r>
                  </m:oMath>
                </a14:m>
                <a:endParaRPr lang="fr-FR" sz="3600" b="0" i="1" dirty="0" smtClean="0">
                  <a:latin typeface="Cambria Math"/>
                </a:endParaRPr>
              </a:p>
              <a:p>
                <a:endParaRPr lang="fr-FR" sz="3600" b="0" i="1" dirty="0" smtClean="0">
                  <a:latin typeface="Cambria Math"/>
                </a:endParaRPr>
              </a:p>
              <a:p>
                <a:pPr marL="722313"/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fr-FR" sz="3600" b="0" i="0" dirty="0" smtClean="0">
                        <a:latin typeface="Cambria Math"/>
                      </a:rPr>
                      <m:t>F</m:t>
                    </m:r>
                    <m:d>
                      <m:dPr>
                        <m:ctrlPr>
                          <a:rPr lang="fr-FR" sz="3600" b="0" i="1" dirty="0" smtClean="0">
                            <a:latin typeface="Cambria Math"/>
                          </a:rPr>
                        </m:ctrlPr>
                      </m:dPr>
                      <m:e>
                        <m:r>
                          <a:rPr lang="fr-FR" sz="3600" b="0" i="1" dirty="0" smtClean="0">
                            <a:latin typeface="Cambria Math"/>
                          </a:rPr>
                          <m:t>𝑥</m:t>
                        </m:r>
                      </m:e>
                    </m:d>
                    <m:r>
                      <a:rPr lang="fr-FR" sz="3600" b="0" i="1" dirty="0" smtClean="0">
                        <a:latin typeface="Cambria Math"/>
                      </a:rPr>
                      <m:t>=</m:t>
                    </m:r>
                    <m:r>
                      <m:rPr>
                        <m:sty m:val="p"/>
                      </m:rPr>
                      <a:rPr lang="fr-FR" sz="3600" b="0" i="0" dirty="0" smtClean="0">
                        <a:latin typeface="Cambria Math"/>
                      </a:rPr>
                      <m:t>ln</m:t>
                    </m:r>
                    <m:r>
                      <a:rPr lang="fr-FR" sz="3600" b="0" i="1" dirty="0" smtClean="0">
                        <a:latin typeface="Cambria Math"/>
                      </a:rPr>
                      <m:t>⁡(</m:t>
                    </m:r>
                    <m:r>
                      <a:rPr lang="fr-FR" sz="3600" b="0" i="1" dirty="0" smtClean="0">
                        <a:latin typeface="Cambria Math"/>
                      </a:rPr>
                      <m:t>𝑥</m:t>
                    </m:r>
                    <m:r>
                      <a:rPr lang="fr-FR" sz="3600" b="0" i="1" dirty="0" smtClean="0">
                        <a:latin typeface="Cambria Math"/>
                      </a:rPr>
                      <m:t>)</m:t>
                    </m:r>
                  </m:oMath>
                </a14:m>
                <a:r>
                  <a:rPr lang="fr-FR" sz="3600" i="1" dirty="0">
                    <a:latin typeface="Cambria Math"/>
                  </a:rPr>
                  <a:t> </a:t>
                </a:r>
                <a:br>
                  <a:rPr lang="fr-FR" sz="3600" i="1" dirty="0">
                    <a:latin typeface="Cambria Math"/>
                  </a:rPr>
                </a:br>
                <a:endParaRPr lang="fr-FR" sz="3600" b="0" dirty="0" smtClean="0"/>
              </a:p>
            </p:txBody>
          </p:sp>
        </mc:Choice>
        <mc:Fallback xmlns="">
          <p:sp>
            <p:nvSpPr>
              <p:cNvPr id="7" name="ZoneTexte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8949" y="1490092"/>
                <a:ext cx="3534429" cy="3093604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ZoneTexte 8"/>
          <p:cNvSpPr txBox="1"/>
          <p:nvPr/>
        </p:nvSpPr>
        <p:spPr>
          <a:xfrm>
            <a:off x="634077" y="595044"/>
            <a:ext cx="29523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>
                <a:latin typeface="Comic Sans MS" panose="030F0702030302020204" pitchFamily="66" charset="0"/>
              </a:rPr>
              <a:t>Question 4/6  </a:t>
            </a:r>
            <a:endParaRPr lang="fr-FR" sz="24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0778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18437" name="Rectangle 5"/>
          <p:cNvSpPr>
            <a:spLocks noChangeArrowheads="1"/>
          </p:cNvSpPr>
          <p:nvPr/>
        </p:nvSpPr>
        <p:spPr bwMode="auto">
          <a:xfrm>
            <a:off x="0" y="206692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ZoneTexte 6"/>
              <p:cNvSpPr txBox="1"/>
              <p:nvPr/>
            </p:nvSpPr>
            <p:spPr>
              <a:xfrm>
                <a:off x="651513" y="1556792"/>
                <a:ext cx="2642583" cy="16870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3600" b="0" i="1" smtClean="0">
                          <a:latin typeface="Cambria Math"/>
                        </a:rPr>
                        <m:t>𝑎</m:t>
                      </m:r>
                      <m:r>
                        <a:rPr lang="fr-FR" sz="3600" b="0" i="1" smtClean="0">
                          <a:latin typeface="Cambria Math"/>
                        </a:rPr>
                        <m:t>) </m:t>
                      </m:r>
                      <m:r>
                        <a:rPr lang="fr-FR" sz="3600" b="0" i="1" smtClean="0">
                          <a:latin typeface="Cambria Math"/>
                        </a:rPr>
                        <m:t>𝑓</m:t>
                      </m:r>
                      <m:d>
                        <m:dPr>
                          <m:ctrlPr>
                            <a:rPr lang="fr-FR" sz="36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fr-FR" sz="3600" b="0" i="1" smtClean="0">
                              <a:latin typeface="Cambria Math"/>
                            </a:rPr>
                            <m:t>𝑥</m:t>
                          </m:r>
                        </m:e>
                      </m:d>
                      <m:r>
                        <a:rPr lang="fr-FR" sz="3600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fr-FR" sz="36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fr-FR" sz="3600" b="0" i="1" smtClean="0">
                              <a:latin typeface="Cambria Math"/>
                            </a:rPr>
                            <m:t>3</m:t>
                          </m:r>
                        </m:num>
                        <m:den>
                          <m:r>
                            <a:rPr lang="fr-FR" sz="3600" i="1">
                              <a:latin typeface="Cambria Math"/>
                            </a:rPr>
                            <m:t>𝑥</m:t>
                          </m:r>
                        </m:den>
                      </m:f>
                    </m:oMath>
                    <m:oMath xmlns:m="http://schemas.openxmlformats.org/officeDocument/2006/math">
                      <m:r>
                        <a:rPr lang="fr-FR" sz="3600" b="0" i="1" smtClean="0">
                          <a:latin typeface="Cambria Math"/>
                        </a:rPr>
                        <m:t>𝐼</m:t>
                      </m:r>
                      <m:r>
                        <a:rPr lang="fr-FR" sz="3600" b="0" i="1" smtClean="0">
                          <a:latin typeface="Cambria Math"/>
                        </a:rPr>
                        <m:t>=]0;+∞[</m:t>
                      </m:r>
                    </m:oMath>
                  </m:oMathPara>
                </a14:m>
                <a:endParaRPr lang="fr-FR" sz="3600" b="0" dirty="0" smtClean="0"/>
              </a:p>
            </p:txBody>
          </p:sp>
        </mc:Choice>
        <mc:Fallback xmlns="">
          <p:sp>
            <p:nvSpPr>
              <p:cNvPr id="7" name="ZoneTexte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1513" y="1556792"/>
                <a:ext cx="2642583" cy="1687065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ZoneTexte 7">
                <a:extLst>
                  <a:ext uri="{FF2B5EF4-FFF2-40B4-BE49-F238E27FC236}">
                    <a16:creationId xmlns="" xmlns:a16="http://schemas.microsoft.com/office/drawing/2014/main" id="{47A7435A-71AF-4F03-8EC9-252B7CFED539}"/>
                  </a:ext>
                </a:extLst>
              </p:cNvPr>
              <p:cNvSpPr txBox="1"/>
              <p:nvPr/>
            </p:nvSpPr>
            <p:spPr>
              <a:xfrm>
                <a:off x="4987870" y="1858862"/>
                <a:ext cx="3111878" cy="138499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 xmlns:m="http://schemas.openxmlformats.org/officeDocument/2006/math">
                    <m:r>
                      <a:rPr lang="fr-FR" sz="3600" b="0" i="1" smtClean="0">
                        <a:latin typeface="Cambria Math"/>
                      </a:rPr>
                      <m:t> </m:t>
                    </m:r>
                    <m:r>
                      <a:rPr lang="fr-FR" sz="3600" b="0" i="1" smtClean="0">
                        <a:latin typeface="Cambria Math"/>
                      </a:rPr>
                      <m:t>𝑏</m:t>
                    </m:r>
                    <m:r>
                      <a:rPr lang="fr-FR" sz="3600" b="0" i="1" smtClean="0">
                        <a:latin typeface="Cambria Math"/>
                      </a:rPr>
                      <m:t>) </m:t>
                    </m:r>
                    <m:r>
                      <a:rPr lang="fr-FR" sz="3600" b="0" i="1" smtClean="0">
                        <a:latin typeface="Cambria Math" panose="02040503050406030204" pitchFamily="18" charset="0"/>
                      </a:rPr>
                      <m:t>𝑔</m:t>
                    </m:r>
                    <m:d>
                      <m:dPr>
                        <m:ctrlPr>
                          <a:rPr lang="fr-FR" sz="3600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fr-FR" sz="36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fr-FR" sz="3600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fr-FR" sz="3600" b="0" i="1" smtClean="0">
                        <a:latin typeface="Cambria Math"/>
                      </a:rPr>
                      <m:t>3</m:t>
                    </m:r>
                    <m:sSup>
                      <m:sSupPr>
                        <m:ctrlPr>
                          <a:rPr lang="fr-FR" sz="3600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fr-FR" sz="3600" b="0" i="1" smtClean="0">
                            <a:latin typeface="Cambria Math"/>
                          </a:rPr>
                          <m:t>e</m:t>
                        </m:r>
                      </m:e>
                      <m:sup>
                        <m:r>
                          <a:rPr lang="fr-FR" sz="3600" b="0" i="1" smtClean="0">
                            <a:latin typeface="Cambria Math"/>
                          </a:rPr>
                          <m:t>𝑥</m:t>
                        </m:r>
                      </m:sup>
                    </m:sSup>
                  </m:oMath>
                </a14:m>
                <a:r>
                  <a:rPr lang="fr-FR" sz="3600" b="0" dirty="0" smtClean="0"/>
                  <a:t>  </a:t>
                </a:r>
                <a:br>
                  <a:rPr lang="fr-FR" sz="3600" b="0" dirty="0" smtClean="0"/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fr-FR" sz="3600" b="0" i="0" smtClean="0">
                          <a:latin typeface="Cambria Math"/>
                        </a:rPr>
                        <m:t>I</m:t>
                      </m:r>
                      <m:r>
                        <a:rPr lang="fr-FR" sz="3600" b="0" i="0" smtClean="0">
                          <a:latin typeface="Cambria Math"/>
                        </a:rPr>
                        <m:t>=</m:t>
                      </m:r>
                      <m:r>
                        <a:rPr lang="fr-FR" sz="3600" b="0" i="1" smtClean="0">
                          <a:latin typeface="Cambria Math"/>
                        </a:rPr>
                        <m:t> </m:t>
                      </m:r>
                      <m:r>
                        <a:rPr lang="fr-FR" sz="3600" b="0" i="1" smtClean="0">
                          <a:latin typeface="Cambria Math"/>
                          <a:ea typeface="Cambria Math"/>
                        </a:rPr>
                        <m:t>ℝ</m:t>
                      </m:r>
                    </m:oMath>
                  </m:oMathPara>
                </a14:m>
                <a:endParaRPr lang="fr-FR" sz="3600" b="0" dirty="0" smtClean="0"/>
              </a:p>
              <a:p>
                <a:endParaRPr lang="fr-FR" dirty="0"/>
              </a:p>
            </p:txBody>
          </p:sp>
        </mc:Choice>
        <mc:Fallback xmlns="">
          <p:sp>
            <p:nvSpPr>
              <p:cNvPr id="8" name="ZoneTexte 7">
                <a:extLst>
                  <a:ext uri="{FF2B5EF4-FFF2-40B4-BE49-F238E27FC236}">
                    <a16:creationId xmlns:a16="http://schemas.microsoft.com/office/drawing/2014/main" xmlns="" xmlns:a14="http://schemas.microsoft.com/office/drawing/2010/main" id="{47A7435A-71AF-4F03-8EC9-252B7CFED53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87870" y="1858862"/>
                <a:ext cx="3111878" cy="1384995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ZoneTexte 9"/>
          <p:cNvSpPr txBox="1"/>
          <p:nvPr/>
        </p:nvSpPr>
        <p:spPr>
          <a:xfrm>
            <a:off x="634077" y="595044"/>
            <a:ext cx="29523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>
                <a:latin typeface="Comic Sans MS" panose="030F0702030302020204" pitchFamily="66" charset="0"/>
              </a:rPr>
              <a:t>Question 5/6  </a:t>
            </a:r>
            <a:endParaRPr lang="fr-FR" sz="24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59355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18437" name="Rectangle 5"/>
          <p:cNvSpPr>
            <a:spLocks noChangeArrowheads="1"/>
          </p:cNvSpPr>
          <p:nvPr/>
        </p:nvSpPr>
        <p:spPr bwMode="auto">
          <a:xfrm>
            <a:off x="0" y="206692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ZoneTexte 6"/>
              <p:cNvSpPr txBox="1"/>
              <p:nvPr/>
            </p:nvSpPr>
            <p:spPr>
              <a:xfrm>
                <a:off x="651513" y="1556792"/>
                <a:ext cx="3277244" cy="334905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3600" b="0" i="1" smtClean="0">
                          <a:latin typeface="Cambria Math"/>
                        </a:rPr>
                        <m:t>𝑎</m:t>
                      </m:r>
                      <m:r>
                        <a:rPr lang="fr-FR" sz="3600" b="0" i="1" smtClean="0">
                          <a:latin typeface="Cambria Math"/>
                        </a:rPr>
                        <m:t>) </m:t>
                      </m:r>
                      <m:r>
                        <a:rPr lang="fr-FR" sz="3600" b="0" i="1" smtClean="0">
                          <a:latin typeface="Cambria Math"/>
                        </a:rPr>
                        <m:t>𝑓</m:t>
                      </m:r>
                      <m:d>
                        <m:dPr>
                          <m:ctrlPr>
                            <a:rPr lang="fr-FR" sz="36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fr-FR" sz="3600" b="0" i="1" smtClean="0">
                              <a:latin typeface="Cambria Math"/>
                            </a:rPr>
                            <m:t>𝑥</m:t>
                          </m:r>
                        </m:e>
                      </m:d>
                      <m:r>
                        <a:rPr lang="fr-FR" sz="3600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fr-FR" sz="36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fr-FR" sz="3600" b="0" i="1" smtClean="0">
                              <a:latin typeface="Cambria Math"/>
                            </a:rPr>
                            <m:t>3</m:t>
                          </m:r>
                        </m:num>
                        <m:den>
                          <m:r>
                            <a:rPr lang="fr-FR" sz="3600" i="1">
                              <a:latin typeface="Cambria Math"/>
                            </a:rPr>
                            <m:t>𝑥</m:t>
                          </m:r>
                        </m:den>
                      </m:f>
                    </m:oMath>
                    <m:oMath xmlns:m="http://schemas.openxmlformats.org/officeDocument/2006/math">
                      <m:r>
                        <a:rPr lang="fr-FR" sz="3600" b="0" i="1" smtClean="0">
                          <a:latin typeface="Cambria Math"/>
                        </a:rPr>
                        <m:t>𝐼</m:t>
                      </m:r>
                      <m:r>
                        <a:rPr lang="fr-FR" sz="3600" b="0" i="1" smtClean="0">
                          <a:latin typeface="Cambria Math"/>
                        </a:rPr>
                        <m:t>=]0;+∞[</m:t>
                      </m:r>
                    </m:oMath>
                  </m:oMathPara>
                </a14:m>
                <a:endParaRPr lang="fr-FR" sz="3600" b="0" dirty="0" smtClean="0"/>
              </a:p>
              <a:p>
                <a:endParaRPr lang="fr-FR" sz="3600" b="0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fr-FR" sz="3600" b="0" i="0" smtClean="0">
                          <a:latin typeface="Cambria Math"/>
                        </a:rPr>
                        <m:t>F</m:t>
                      </m:r>
                      <m:d>
                        <m:dPr>
                          <m:ctrlPr>
                            <a:rPr lang="fr-FR" sz="36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fr-FR" sz="3600" b="0" i="1" smtClean="0">
                              <a:latin typeface="Cambria Math"/>
                            </a:rPr>
                            <m:t>𝑥</m:t>
                          </m:r>
                        </m:e>
                      </m:d>
                      <m:r>
                        <a:rPr lang="fr-FR" sz="3600" b="0" i="1" smtClean="0">
                          <a:latin typeface="Cambria Math"/>
                        </a:rPr>
                        <m:t>=3</m:t>
                      </m:r>
                      <m:func>
                        <m:funcPr>
                          <m:ctrlPr>
                            <a:rPr lang="fr-FR" sz="3600" b="0" i="1" smtClean="0">
                              <a:latin typeface="Cambria Math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fr-FR" sz="3600" b="0" i="0" smtClean="0">
                              <a:latin typeface="Cambria Math"/>
                            </a:rPr>
                            <m:t>ln</m:t>
                          </m:r>
                        </m:fName>
                        <m:e>
                          <m:d>
                            <m:dPr>
                              <m:ctrlPr>
                                <a:rPr lang="fr-FR" sz="3600" b="0" i="1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fr-FR" sz="3600" b="0" i="1" smtClean="0">
                                  <a:latin typeface="Cambria Math"/>
                                </a:rPr>
                                <m:t>𝑥</m:t>
                              </m:r>
                            </m:e>
                          </m:d>
                        </m:e>
                      </m:func>
                    </m:oMath>
                  </m:oMathPara>
                </a14:m>
                <a:r>
                  <a:rPr lang="fr-FR" sz="3600" b="0" i="1" dirty="0" smtClean="0">
                    <a:latin typeface="Cambria Math"/>
                  </a:rPr>
                  <a:t/>
                </a:r>
                <a:br>
                  <a:rPr lang="fr-FR" sz="3600" b="0" i="1" dirty="0" smtClean="0">
                    <a:latin typeface="Cambria Math"/>
                  </a:rPr>
                </a:br>
                <a:endParaRPr lang="fr-FR" sz="3600" b="0" dirty="0" smtClean="0"/>
              </a:p>
            </p:txBody>
          </p:sp>
        </mc:Choice>
        <mc:Fallback xmlns="">
          <p:sp>
            <p:nvSpPr>
              <p:cNvPr id="7" name="ZoneTexte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1513" y="1556792"/>
                <a:ext cx="3277244" cy="3349058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ZoneTexte 7">
                <a:extLst>
                  <a:ext uri="{FF2B5EF4-FFF2-40B4-BE49-F238E27FC236}">
                    <a16:creationId xmlns="" xmlns:a16="http://schemas.microsoft.com/office/drawing/2014/main" id="{47A7435A-71AF-4F03-8EC9-252B7CFED539}"/>
                  </a:ext>
                </a:extLst>
              </p:cNvPr>
              <p:cNvSpPr txBox="1"/>
              <p:nvPr/>
            </p:nvSpPr>
            <p:spPr>
              <a:xfrm>
                <a:off x="4987870" y="1858862"/>
                <a:ext cx="3111878" cy="304698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 xmlns:m="http://schemas.openxmlformats.org/officeDocument/2006/math">
                    <m:r>
                      <a:rPr lang="fr-FR" sz="3600" b="0" i="1" smtClean="0">
                        <a:latin typeface="Cambria Math"/>
                      </a:rPr>
                      <m:t> </m:t>
                    </m:r>
                    <m:r>
                      <a:rPr lang="fr-FR" sz="3600" b="0" i="1" smtClean="0">
                        <a:latin typeface="Cambria Math"/>
                      </a:rPr>
                      <m:t>𝑏</m:t>
                    </m:r>
                    <m:r>
                      <a:rPr lang="fr-FR" sz="3600" b="0" i="1" smtClean="0">
                        <a:latin typeface="Cambria Math"/>
                      </a:rPr>
                      <m:t>) </m:t>
                    </m:r>
                    <m:r>
                      <a:rPr lang="fr-FR" sz="3600" b="0" i="1" smtClean="0">
                        <a:latin typeface="Cambria Math" panose="02040503050406030204" pitchFamily="18" charset="0"/>
                      </a:rPr>
                      <m:t>𝑔</m:t>
                    </m:r>
                    <m:d>
                      <m:dPr>
                        <m:ctrlPr>
                          <a:rPr lang="fr-FR" sz="3600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fr-FR" sz="36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fr-FR" sz="3600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fr-FR" sz="3600" b="0" i="1" smtClean="0">
                        <a:latin typeface="Cambria Math"/>
                      </a:rPr>
                      <m:t>3</m:t>
                    </m:r>
                    <m:sSup>
                      <m:sSupPr>
                        <m:ctrlPr>
                          <a:rPr lang="fr-FR" sz="3600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fr-FR" sz="3600" b="0" i="1" smtClean="0">
                            <a:latin typeface="Cambria Math"/>
                          </a:rPr>
                          <m:t>e</m:t>
                        </m:r>
                      </m:e>
                      <m:sup>
                        <m:r>
                          <a:rPr lang="fr-FR" sz="3600" b="0" i="1" smtClean="0">
                            <a:latin typeface="Cambria Math"/>
                          </a:rPr>
                          <m:t>𝑥</m:t>
                        </m:r>
                      </m:sup>
                    </m:sSup>
                  </m:oMath>
                </a14:m>
                <a:r>
                  <a:rPr lang="fr-FR" sz="3600" b="0" dirty="0" smtClean="0"/>
                  <a:t>  </a:t>
                </a:r>
                <a:br>
                  <a:rPr lang="fr-FR" sz="3600" b="0" dirty="0" smtClean="0"/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fr-FR" sz="3600" b="0" i="0" smtClean="0">
                          <a:latin typeface="Cambria Math"/>
                        </a:rPr>
                        <m:t>I</m:t>
                      </m:r>
                      <m:r>
                        <a:rPr lang="fr-FR" sz="3600" b="0" i="0" smtClean="0">
                          <a:latin typeface="Cambria Math"/>
                        </a:rPr>
                        <m:t>=</m:t>
                      </m:r>
                      <m:r>
                        <a:rPr lang="fr-FR" sz="3600" b="0" i="1" smtClean="0">
                          <a:latin typeface="Cambria Math"/>
                        </a:rPr>
                        <m:t> </m:t>
                      </m:r>
                      <m:r>
                        <a:rPr lang="fr-FR" sz="3600" b="0" i="1" smtClean="0">
                          <a:latin typeface="Cambria Math"/>
                          <a:ea typeface="Cambria Math"/>
                        </a:rPr>
                        <m:t>ℝ</m:t>
                      </m:r>
                    </m:oMath>
                  </m:oMathPara>
                </a14:m>
                <a:endParaRPr lang="fr-FR" sz="3600" b="0" dirty="0" smtClean="0"/>
              </a:p>
              <a:p>
                <a:endParaRPr lang="fr-FR" sz="3600" dirty="0"/>
              </a:p>
              <a:p>
                <a14:m>
                  <m:oMath xmlns:m="http://schemas.openxmlformats.org/officeDocument/2006/math">
                    <m:r>
                      <a:rPr lang="fr-FR" sz="3600" b="0" i="0" dirty="0" smtClean="0">
                        <a:latin typeface="Cambria Math"/>
                      </a:rPr>
                      <m:t>     </m:t>
                    </m:r>
                    <m:r>
                      <m:rPr>
                        <m:sty m:val="p"/>
                      </m:rPr>
                      <a:rPr lang="fr-FR" sz="3600" b="0" i="0" dirty="0" smtClean="0">
                        <a:latin typeface="Cambria Math"/>
                      </a:rPr>
                      <m:t>G</m:t>
                    </m:r>
                    <m:d>
                      <m:dPr>
                        <m:ctrlPr>
                          <a:rPr lang="fr-FR" sz="3600" b="0" i="1" dirty="0" smtClean="0">
                            <a:latin typeface="Cambria Math"/>
                          </a:rPr>
                        </m:ctrlPr>
                      </m:dPr>
                      <m:e>
                        <m:r>
                          <a:rPr lang="fr-FR" sz="3600" b="0" i="1" dirty="0" smtClean="0">
                            <a:latin typeface="Cambria Math"/>
                          </a:rPr>
                          <m:t>𝑥</m:t>
                        </m:r>
                      </m:e>
                    </m:d>
                    <m:r>
                      <a:rPr lang="fr-FR" sz="3600" b="0" i="1" dirty="0" smtClean="0">
                        <a:latin typeface="Cambria Math"/>
                      </a:rPr>
                      <m:t>=3</m:t>
                    </m:r>
                    <m:sSup>
                      <m:sSupPr>
                        <m:ctrlPr>
                          <a:rPr lang="fr-FR" sz="3600" b="0" i="1" dirty="0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fr-FR" sz="3600" b="0" i="1" dirty="0" smtClean="0">
                            <a:latin typeface="Cambria Math"/>
                          </a:rPr>
                          <m:t>𝑒</m:t>
                        </m:r>
                      </m:e>
                      <m:sup>
                        <m:r>
                          <a:rPr lang="fr-FR" sz="3600" b="0" i="1" dirty="0" smtClean="0">
                            <a:latin typeface="Cambria Math"/>
                          </a:rPr>
                          <m:t>𝑥</m:t>
                        </m:r>
                      </m:sup>
                    </m:sSup>
                  </m:oMath>
                </a14:m>
                <a:r>
                  <a:rPr lang="fr-FR" sz="3600" dirty="0"/>
                  <a:t> </a:t>
                </a:r>
                <a:br>
                  <a:rPr lang="fr-FR" sz="3600" dirty="0"/>
                </a:br>
                <a:endParaRPr lang="fr-FR" sz="3600" b="0" dirty="0" smtClean="0"/>
              </a:p>
              <a:p>
                <a:endParaRPr lang="fr-FR" dirty="0"/>
              </a:p>
            </p:txBody>
          </p:sp>
        </mc:Choice>
        <mc:Fallback xmlns="">
          <p:sp>
            <p:nvSpPr>
              <p:cNvPr id="8" name="ZoneTexte 7">
                <a:extLst>
                  <a:ext uri="{FF2B5EF4-FFF2-40B4-BE49-F238E27FC236}">
                    <a16:creationId xmlns:a16="http://schemas.microsoft.com/office/drawing/2014/main" xmlns="" xmlns:a14="http://schemas.microsoft.com/office/drawing/2010/main" id="{47A7435A-71AF-4F03-8EC9-252B7CFED53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87870" y="1858862"/>
                <a:ext cx="3111878" cy="3046988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ZoneTexte 9"/>
          <p:cNvSpPr txBox="1"/>
          <p:nvPr/>
        </p:nvSpPr>
        <p:spPr>
          <a:xfrm>
            <a:off x="634077" y="595044"/>
            <a:ext cx="29523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>
                <a:latin typeface="Comic Sans MS" panose="030F0702030302020204" pitchFamily="66" charset="0"/>
              </a:rPr>
              <a:t>Question 5/6  </a:t>
            </a:r>
            <a:endParaRPr lang="fr-FR" sz="24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59355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835696" y="1772816"/>
            <a:ext cx="5720680" cy="3408784"/>
          </a:xfrm>
        </p:spPr>
        <p:txBody>
          <a:bodyPr>
            <a:normAutofit/>
          </a:bodyPr>
          <a:lstStyle/>
          <a:p>
            <a:r>
              <a:rPr lang="fr-FR" sz="3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Donner une primitive des fonctions </a:t>
            </a:r>
            <a:r>
              <a:rPr lang="fr-FR" sz="36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données sur l’intervalle I précisé.</a:t>
            </a:r>
            <a:endParaRPr lang="fr-FR" sz="36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19460" name="Rectangle 4"/>
          <p:cNvSpPr>
            <a:spLocks noChangeArrowheads="1"/>
          </p:cNvSpPr>
          <p:nvPr/>
        </p:nvSpPr>
        <p:spPr bwMode="auto">
          <a:xfrm>
            <a:off x="0" y="86677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9461" name="Rectangle 5"/>
          <p:cNvSpPr>
            <a:spLocks noChangeArrowheads="1"/>
          </p:cNvSpPr>
          <p:nvPr/>
        </p:nvSpPr>
        <p:spPr bwMode="auto">
          <a:xfrm>
            <a:off x="-108520" y="1412776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ZoneTexte 6">
                <a:extLst>
                  <a:ext uri="{FF2B5EF4-FFF2-40B4-BE49-F238E27FC236}">
                    <a16:creationId xmlns="" xmlns:a16="http://schemas.microsoft.com/office/drawing/2014/main" id="{47A7435A-71AF-4F03-8EC9-252B7CFED539}"/>
                  </a:ext>
                </a:extLst>
              </p:cNvPr>
              <p:cNvSpPr txBox="1"/>
              <p:nvPr/>
            </p:nvSpPr>
            <p:spPr>
              <a:xfrm>
                <a:off x="5076056" y="1641375"/>
                <a:ext cx="3746795" cy="138499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fr-FR" sz="3600" b="0" i="0" smtClean="0">
                          <a:latin typeface="Cambria Math"/>
                        </a:rPr>
                        <m:t>b</m:t>
                      </m:r>
                      <m:r>
                        <a:rPr lang="fr-FR" sz="3600" b="0" i="0" smtClean="0">
                          <a:latin typeface="Cambria Math"/>
                        </a:rPr>
                        <m:t>)</m:t>
                      </m:r>
                      <m:r>
                        <a:rPr lang="fr-FR" sz="3600" b="0" i="1" smtClean="0">
                          <a:latin typeface="Cambria Math"/>
                        </a:rPr>
                        <m:t> </m:t>
                      </m:r>
                      <m:r>
                        <a:rPr lang="fr-FR" sz="3600" b="0" i="1" smtClean="0">
                          <a:latin typeface="Cambria Math" panose="02040503050406030204" pitchFamily="18" charset="0"/>
                        </a:rPr>
                        <m:t>𝑔</m:t>
                      </m:r>
                      <m:d>
                        <m:dPr>
                          <m:ctrlPr>
                            <a:rPr lang="fr-FR" sz="36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fr-FR" sz="36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d>
                      <m:r>
                        <a:rPr lang="fr-FR" sz="36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fr-FR" sz="3600" b="0" i="1" smtClean="0">
                          <a:latin typeface="Cambria Math"/>
                        </a:rPr>
                        <m:t>5</m:t>
                      </m:r>
                      <m:r>
                        <m:rPr>
                          <m:sty m:val="p"/>
                        </m:rPr>
                        <a:rPr lang="fr-FR" sz="3600" b="0" i="0" smtClean="0">
                          <a:latin typeface="Cambria Math"/>
                        </a:rPr>
                        <m:t>sin</m:t>
                      </m:r>
                      <m:r>
                        <a:rPr lang="fr-FR" sz="3600" b="0" i="1" smtClean="0">
                          <a:latin typeface="Cambria Math"/>
                        </a:rPr>
                        <m:t>⁡(</m:t>
                      </m:r>
                      <m:r>
                        <a:rPr lang="fr-FR" sz="3600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fr-FR" sz="3600" b="0" i="1" smtClean="0">
                          <a:latin typeface="Cambria Math"/>
                        </a:rPr>
                        <m:t>)</m:t>
                      </m:r>
                    </m:oMath>
                    <m:oMath xmlns:m="http://schemas.openxmlformats.org/officeDocument/2006/math">
                      <m:r>
                        <m:rPr>
                          <m:sty m:val="p"/>
                        </m:rPr>
                        <a:rPr lang="fr-FR" sz="3600" b="0" i="0" smtClean="0">
                          <a:latin typeface="Cambria Math"/>
                        </a:rPr>
                        <m:t>I</m:t>
                      </m:r>
                      <m:r>
                        <a:rPr lang="fr-FR" sz="3600" b="0" i="0" smtClean="0">
                          <a:latin typeface="Cambria Math"/>
                        </a:rPr>
                        <m:t>=</m:t>
                      </m:r>
                      <m:r>
                        <a:rPr lang="fr-FR" sz="3600" b="0" i="1" smtClean="0">
                          <a:latin typeface="Cambria Math"/>
                        </a:rPr>
                        <m:t> </m:t>
                      </m:r>
                      <m:r>
                        <a:rPr lang="fr-FR" sz="3600" b="0" i="1" smtClean="0">
                          <a:latin typeface="Cambria Math"/>
                          <a:ea typeface="Cambria Math"/>
                        </a:rPr>
                        <m:t>ℝ</m:t>
                      </m:r>
                    </m:oMath>
                  </m:oMathPara>
                </a14:m>
                <a:endParaRPr lang="fr-FR" sz="3600" b="0" dirty="0" smtClean="0"/>
              </a:p>
              <a:p>
                <a:endParaRPr lang="fr-FR" dirty="0"/>
              </a:p>
            </p:txBody>
          </p:sp>
        </mc:Choice>
        <mc:Fallback xmlns="">
          <p:sp>
            <p:nvSpPr>
              <p:cNvPr id="7" name="ZoneTexte 6">
                <a:extLst>
                  <a:ext uri="{FF2B5EF4-FFF2-40B4-BE49-F238E27FC236}">
                    <a16:creationId xmlns:a16="http://schemas.microsoft.com/office/drawing/2014/main" xmlns="" xmlns:a14="http://schemas.microsoft.com/office/drawing/2010/main" id="{47A7435A-71AF-4F03-8EC9-252B7CFED53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76056" y="1641375"/>
                <a:ext cx="3746795" cy="1384995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ZoneTexte 7">
                <a:extLst>
                  <a:ext uri="{FF2B5EF4-FFF2-40B4-BE49-F238E27FC236}">
                    <a16:creationId xmlns="" xmlns:a16="http://schemas.microsoft.com/office/drawing/2014/main" id="{47A7435A-71AF-4F03-8EC9-252B7CFED539}"/>
                  </a:ext>
                </a:extLst>
              </p:cNvPr>
              <p:cNvSpPr txBox="1"/>
              <p:nvPr/>
            </p:nvSpPr>
            <p:spPr>
              <a:xfrm>
                <a:off x="623000" y="1641376"/>
                <a:ext cx="3521670" cy="138499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:r>
                  <a:rPr lang="fr-FR" sz="3600" b="0" dirty="0" smtClean="0"/>
                  <a:t>a) </a:t>
                </a:r>
                <a14:m>
                  <m:oMath xmlns:m="http://schemas.openxmlformats.org/officeDocument/2006/math">
                    <m:r>
                      <a:rPr lang="fr-FR" sz="3600" b="0" i="1" dirty="0" smtClean="0">
                        <a:latin typeface="Cambria Math"/>
                      </a:rPr>
                      <m:t>𝑓</m:t>
                    </m:r>
                    <m:d>
                      <m:dPr>
                        <m:ctrlPr>
                          <a:rPr lang="fr-FR" sz="3600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fr-FR" sz="3600" b="0" i="1" smtClean="0">
                            <a:latin typeface="Cambria Math"/>
                          </a:rPr>
                          <m:t>𝑥</m:t>
                        </m:r>
                      </m:e>
                    </m:d>
                    <m:r>
                      <a:rPr lang="fr-FR" sz="3600" b="0" i="1" smtClean="0">
                        <a:latin typeface="Cambria Math"/>
                      </a:rPr>
                      <m:t>=2</m:t>
                    </m:r>
                    <m:r>
                      <m:rPr>
                        <m:sty m:val="p"/>
                      </m:rPr>
                      <a:rPr lang="fr-FR" sz="3600" b="0" i="0" smtClean="0">
                        <a:latin typeface="Cambria Math"/>
                      </a:rPr>
                      <m:t>cos</m:t>
                    </m:r>
                    <m:r>
                      <a:rPr lang="fr-FR" sz="3600" b="0" i="1" smtClean="0">
                        <a:latin typeface="Cambria Math"/>
                      </a:rPr>
                      <m:t>⁡(</m:t>
                    </m:r>
                    <m:r>
                      <a:rPr lang="fr-FR" sz="3600" b="0" i="1" smtClean="0">
                        <a:latin typeface="Cambria Math"/>
                      </a:rPr>
                      <m:t>𝑥</m:t>
                    </m:r>
                    <m:r>
                      <a:rPr lang="fr-FR" sz="3600" b="0" i="1" smtClean="0">
                        <a:latin typeface="Cambria Math"/>
                      </a:rPr>
                      <m:t>)</m:t>
                    </m:r>
                  </m:oMath>
                </a14:m>
                <a:r>
                  <a:rPr lang="fr-FR" sz="3600" b="0" dirty="0" smtClean="0"/>
                  <a:t/>
                </a:r>
                <a:br>
                  <a:rPr lang="fr-FR" sz="3600" b="0" dirty="0" smtClean="0"/>
                </a:b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fr-FR" sz="3600">
                          <a:latin typeface="Cambria Math"/>
                        </a:rPr>
                        <m:t>I</m:t>
                      </m:r>
                      <m:r>
                        <a:rPr lang="fr-FR" sz="3600" b="0" i="0" smtClean="0">
                          <a:latin typeface="Cambria Math"/>
                        </a:rPr>
                        <m:t>=</m:t>
                      </m:r>
                      <m:r>
                        <a:rPr lang="fr-FR" sz="3600" b="0" i="1" smtClean="0">
                          <a:latin typeface="Cambria Math"/>
                          <a:ea typeface="Cambria Math"/>
                        </a:rPr>
                        <m:t>ℝ</m:t>
                      </m:r>
                    </m:oMath>
                  </m:oMathPara>
                </a14:m>
                <a:endParaRPr lang="fr-FR" sz="3600" b="0" dirty="0" smtClean="0"/>
              </a:p>
              <a:p>
                <a:endParaRPr lang="fr-FR" dirty="0"/>
              </a:p>
            </p:txBody>
          </p:sp>
        </mc:Choice>
        <mc:Fallback xmlns="">
          <p:sp>
            <p:nvSpPr>
              <p:cNvPr id="8" name="ZoneTexte 7">
                <a:extLst>
                  <a:ext uri="{FF2B5EF4-FFF2-40B4-BE49-F238E27FC236}">
                    <a16:creationId xmlns:a16="http://schemas.microsoft.com/office/drawing/2014/main" xmlns="" xmlns:a14="http://schemas.microsoft.com/office/drawing/2010/main" id="{47A7435A-71AF-4F03-8EC9-252B7CFED53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3000" y="1641376"/>
                <a:ext cx="3521670" cy="1384995"/>
              </a:xfrm>
              <a:prstGeom prst="rect">
                <a:avLst/>
              </a:prstGeom>
              <a:blipFill rotWithShape="1">
                <a:blip r:embed="rId3"/>
                <a:stretch>
                  <a:fillRect l="-7785" t="-9692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ZoneTexte 9"/>
          <p:cNvSpPr txBox="1"/>
          <p:nvPr/>
        </p:nvSpPr>
        <p:spPr>
          <a:xfrm>
            <a:off x="634077" y="595044"/>
            <a:ext cx="29523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>
                <a:latin typeface="Comic Sans MS" panose="030F0702030302020204" pitchFamily="66" charset="0"/>
              </a:rPr>
              <a:t>Question 6/6  </a:t>
            </a:r>
            <a:endParaRPr lang="fr-FR" sz="24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26115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19460" name="Rectangle 4"/>
          <p:cNvSpPr>
            <a:spLocks noChangeArrowheads="1"/>
          </p:cNvSpPr>
          <p:nvPr/>
        </p:nvSpPr>
        <p:spPr bwMode="auto">
          <a:xfrm>
            <a:off x="0" y="86677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9461" name="Rectangle 5"/>
          <p:cNvSpPr>
            <a:spLocks noChangeArrowheads="1"/>
          </p:cNvSpPr>
          <p:nvPr/>
        </p:nvSpPr>
        <p:spPr bwMode="auto">
          <a:xfrm>
            <a:off x="-108520" y="1412776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ZoneTexte 6">
                <a:extLst>
                  <a:ext uri="{FF2B5EF4-FFF2-40B4-BE49-F238E27FC236}">
                    <a16:creationId xmlns="" xmlns:a16="http://schemas.microsoft.com/office/drawing/2014/main" id="{47A7435A-71AF-4F03-8EC9-252B7CFED539}"/>
                  </a:ext>
                </a:extLst>
              </p:cNvPr>
              <p:cNvSpPr txBox="1"/>
              <p:nvPr/>
            </p:nvSpPr>
            <p:spPr>
              <a:xfrm>
                <a:off x="5076056" y="1641375"/>
                <a:ext cx="3926011" cy="360098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fr-FR" sz="3600" b="0" i="0" smtClean="0">
                          <a:latin typeface="Cambria Math"/>
                        </a:rPr>
                        <m:t>b</m:t>
                      </m:r>
                      <m:r>
                        <a:rPr lang="fr-FR" sz="3600" b="0" i="0" smtClean="0">
                          <a:latin typeface="Cambria Math"/>
                        </a:rPr>
                        <m:t>)</m:t>
                      </m:r>
                      <m:r>
                        <a:rPr lang="fr-FR" sz="3600" b="0" i="1" smtClean="0">
                          <a:latin typeface="Cambria Math"/>
                        </a:rPr>
                        <m:t> </m:t>
                      </m:r>
                      <m:r>
                        <a:rPr lang="fr-FR" sz="3600" b="0" i="1" smtClean="0">
                          <a:latin typeface="Cambria Math" panose="02040503050406030204" pitchFamily="18" charset="0"/>
                        </a:rPr>
                        <m:t>𝑔</m:t>
                      </m:r>
                      <m:d>
                        <m:dPr>
                          <m:ctrlPr>
                            <a:rPr lang="fr-FR" sz="36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fr-FR" sz="36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d>
                      <m:r>
                        <a:rPr lang="fr-FR" sz="36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fr-FR" sz="3600" b="0" i="1" smtClean="0">
                          <a:latin typeface="Cambria Math"/>
                        </a:rPr>
                        <m:t>5</m:t>
                      </m:r>
                      <m:r>
                        <m:rPr>
                          <m:sty m:val="p"/>
                        </m:rPr>
                        <a:rPr lang="fr-FR" sz="3600" b="0" i="0" smtClean="0">
                          <a:latin typeface="Cambria Math"/>
                        </a:rPr>
                        <m:t>sin</m:t>
                      </m:r>
                      <m:r>
                        <a:rPr lang="fr-FR" sz="3600" b="0" i="1" smtClean="0">
                          <a:latin typeface="Cambria Math"/>
                        </a:rPr>
                        <m:t>⁡(</m:t>
                      </m:r>
                      <m:r>
                        <a:rPr lang="fr-FR" sz="3600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fr-FR" sz="3600" b="0" i="1" smtClean="0">
                          <a:latin typeface="Cambria Math"/>
                        </a:rPr>
                        <m:t>)</m:t>
                      </m:r>
                    </m:oMath>
                    <m:oMath xmlns:m="http://schemas.openxmlformats.org/officeDocument/2006/math">
                      <m:r>
                        <m:rPr>
                          <m:sty m:val="p"/>
                        </m:rPr>
                        <a:rPr lang="fr-FR" sz="3600" b="0" i="0" smtClean="0">
                          <a:latin typeface="Cambria Math"/>
                        </a:rPr>
                        <m:t>I</m:t>
                      </m:r>
                      <m:r>
                        <a:rPr lang="fr-FR" sz="3600" b="0" i="0" smtClean="0">
                          <a:latin typeface="Cambria Math"/>
                        </a:rPr>
                        <m:t>=</m:t>
                      </m:r>
                      <m:r>
                        <a:rPr lang="fr-FR" sz="3600" b="0" i="1" smtClean="0">
                          <a:latin typeface="Cambria Math"/>
                        </a:rPr>
                        <m:t> </m:t>
                      </m:r>
                      <m:r>
                        <a:rPr lang="fr-FR" sz="3600" b="0" i="1" smtClean="0">
                          <a:latin typeface="Cambria Math"/>
                          <a:ea typeface="Cambria Math"/>
                        </a:rPr>
                        <m:t>ℝ</m:t>
                      </m:r>
                    </m:oMath>
                  </m:oMathPara>
                </a14:m>
                <a:endParaRPr lang="fr-FR" sz="3600" b="0" dirty="0" smtClean="0"/>
              </a:p>
              <a:p>
                <a:endParaRPr lang="fr-FR" sz="3600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fr-FR" sz="3600" b="0" i="0" dirty="0" smtClean="0">
                          <a:latin typeface="Cambria Math"/>
                        </a:rPr>
                        <m:t>G</m:t>
                      </m:r>
                      <m:d>
                        <m:dPr>
                          <m:ctrlPr>
                            <a:rPr lang="fr-FR" sz="3600" b="0" i="1" dirty="0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fr-FR" sz="3600" b="0" i="1" dirty="0" smtClean="0">
                              <a:latin typeface="Cambria Math"/>
                            </a:rPr>
                            <m:t>𝑥</m:t>
                          </m:r>
                        </m:e>
                      </m:d>
                      <m:r>
                        <a:rPr lang="fr-FR" sz="3600" b="0" i="1" dirty="0" smtClean="0">
                          <a:latin typeface="Cambria Math"/>
                        </a:rPr>
                        <m:t>=−5</m:t>
                      </m:r>
                      <m:func>
                        <m:funcPr>
                          <m:ctrlPr>
                            <a:rPr lang="fr-FR" sz="3600" b="0" i="1" dirty="0" smtClean="0">
                              <a:latin typeface="Cambria Math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fr-FR" sz="3600" b="0" i="0" dirty="0" smtClean="0">
                              <a:latin typeface="Cambria Math"/>
                            </a:rPr>
                            <m:t>cos</m:t>
                          </m:r>
                        </m:fName>
                        <m:e>
                          <m:d>
                            <m:dPr>
                              <m:ctrlPr>
                                <a:rPr lang="fr-FR" sz="3600" b="0" i="1" dirty="0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fr-FR" sz="3600" b="0" i="1" dirty="0" smtClean="0">
                                  <a:latin typeface="Cambria Math"/>
                                </a:rPr>
                                <m:t>𝑥</m:t>
                              </m:r>
                            </m:e>
                          </m:d>
                        </m:e>
                      </m:func>
                    </m:oMath>
                  </m:oMathPara>
                </a14:m>
                <a:r>
                  <a:rPr lang="fr-FR" sz="3600" b="0" i="1" dirty="0" smtClean="0">
                    <a:latin typeface="Cambria Math"/>
                  </a:rPr>
                  <a:t/>
                </a:r>
                <a:br>
                  <a:rPr lang="fr-FR" sz="3600" b="0" i="1" dirty="0" smtClean="0">
                    <a:latin typeface="Cambria Math"/>
                  </a:rPr>
                </a:br>
                <a:endParaRPr lang="fr-FR" sz="3600" dirty="0"/>
              </a:p>
              <a:p>
                <a:endParaRPr lang="fr-FR" sz="3600" b="0" dirty="0" smtClean="0"/>
              </a:p>
              <a:p>
                <a:endParaRPr lang="fr-FR" dirty="0"/>
              </a:p>
            </p:txBody>
          </p:sp>
        </mc:Choice>
        <mc:Fallback xmlns="">
          <p:sp>
            <p:nvSpPr>
              <p:cNvPr id="7" name="ZoneTexte 6">
                <a:extLst>
                  <a:ext uri="{FF2B5EF4-FFF2-40B4-BE49-F238E27FC236}">
                    <a16:creationId xmlns:a16="http://schemas.microsoft.com/office/drawing/2014/main" xmlns="" xmlns:a14="http://schemas.microsoft.com/office/drawing/2010/main" id="{47A7435A-71AF-4F03-8EC9-252B7CFED53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76056" y="1641375"/>
                <a:ext cx="3926011" cy="3600986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ZoneTexte 7">
                <a:extLst>
                  <a:ext uri="{FF2B5EF4-FFF2-40B4-BE49-F238E27FC236}">
                    <a16:creationId xmlns="" xmlns:a16="http://schemas.microsoft.com/office/drawing/2014/main" id="{47A7435A-71AF-4F03-8EC9-252B7CFED539}"/>
                  </a:ext>
                </a:extLst>
              </p:cNvPr>
              <p:cNvSpPr txBox="1"/>
              <p:nvPr/>
            </p:nvSpPr>
            <p:spPr>
              <a:xfrm>
                <a:off x="623000" y="1641376"/>
                <a:ext cx="3521670" cy="360098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:r>
                  <a:rPr lang="fr-FR" sz="3600" b="0" dirty="0" smtClean="0"/>
                  <a:t>a) </a:t>
                </a:r>
                <a14:m>
                  <m:oMath xmlns:m="http://schemas.openxmlformats.org/officeDocument/2006/math">
                    <m:r>
                      <a:rPr lang="fr-FR" sz="3600" b="0" i="1" dirty="0" smtClean="0">
                        <a:latin typeface="Cambria Math"/>
                      </a:rPr>
                      <m:t>𝑓</m:t>
                    </m:r>
                    <m:d>
                      <m:dPr>
                        <m:ctrlPr>
                          <a:rPr lang="fr-FR" sz="3600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fr-FR" sz="3600" b="0" i="1" smtClean="0">
                            <a:latin typeface="Cambria Math"/>
                          </a:rPr>
                          <m:t>𝑥</m:t>
                        </m:r>
                      </m:e>
                    </m:d>
                    <m:r>
                      <a:rPr lang="fr-FR" sz="3600" b="0" i="1" smtClean="0">
                        <a:latin typeface="Cambria Math"/>
                      </a:rPr>
                      <m:t>=2</m:t>
                    </m:r>
                    <m:r>
                      <m:rPr>
                        <m:sty m:val="p"/>
                      </m:rPr>
                      <a:rPr lang="fr-FR" sz="3600" b="0" i="0" smtClean="0">
                        <a:latin typeface="Cambria Math"/>
                      </a:rPr>
                      <m:t>cos</m:t>
                    </m:r>
                    <m:r>
                      <a:rPr lang="fr-FR" sz="3600" b="0" i="1" smtClean="0">
                        <a:latin typeface="Cambria Math"/>
                      </a:rPr>
                      <m:t>⁡(</m:t>
                    </m:r>
                    <m:r>
                      <a:rPr lang="fr-FR" sz="3600" b="0" i="1" smtClean="0">
                        <a:latin typeface="Cambria Math"/>
                      </a:rPr>
                      <m:t>𝑥</m:t>
                    </m:r>
                    <m:r>
                      <a:rPr lang="fr-FR" sz="3600" b="0" i="1" smtClean="0">
                        <a:latin typeface="Cambria Math"/>
                      </a:rPr>
                      <m:t>)</m:t>
                    </m:r>
                  </m:oMath>
                </a14:m>
                <a:r>
                  <a:rPr lang="fr-FR" sz="3600" b="0" dirty="0" smtClean="0"/>
                  <a:t/>
                </a:r>
                <a:br>
                  <a:rPr lang="fr-FR" sz="3600" b="0" dirty="0" smtClean="0"/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fr-FR" sz="3600" b="0" i="0" smtClean="0">
                          <a:latin typeface="Cambria Math"/>
                        </a:rPr>
                        <m:t>I</m:t>
                      </m:r>
                      <m:r>
                        <a:rPr lang="fr-FR" sz="3600" b="0" i="0" smtClean="0">
                          <a:latin typeface="Cambria Math"/>
                        </a:rPr>
                        <m:t>=</m:t>
                      </m:r>
                      <m:r>
                        <a:rPr lang="fr-FR" sz="3600" b="0" i="1" smtClean="0">
                          <a:latin typeface="Cambria Math"/>
                        </a:rPr>
                        <m:t> </m:t>
                      </m:r>
                      <m:r>
                        <a:rPr lang="fr-FR" sz="3600" b="0" i="1" smtClean="0">
                          <a:latin typeface="Cambria Math"/>
                          <a:ea typeface="Cambria Math"/>
                        </a:rPr>
                        <m:t>ℝ</m:t>
                      </m:r>
                    </m:oMath>
                  </m:oMathPara>
                </a14:m>
                <a:endParaRPr lang="fr-FR" sz="3600" b="0" dirty="0" smtClean="0"/>
              </a:p>
              <a:p>
                <a:pPr marL="742950" indent="-742950">
                  <a:buAutoNum type="alphaLcParenR"/>
                </a:pPr>
                <a:endParaRPr lang="fr-FR" sz="3600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fr-FR" sz="3600" b="0" i="0" smtClean="0">
                          <a:latin typeface="Cambria Math"/>
                        </a:rPr>
                        <m:t>F</m:t>
                      </m:r>
                      <m:d>
                        <m:dPr>
                          <m:ctrlPr>
                            <a:rPr lang="fr-FR" sz="36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fr-FR" sz="3600" b="0" i="1" smtClean="0">
                              <a:latin typeface="Cambria Math"/>
                            </a:rPr>
                            <m:t>𝑥</m:t>
                          </m:r>
                        </m:e>
                      </m:d>
                      <m:r>
                        <a:rPr lang="fr-FR" sz="3600" b="0" i="1" smtClean="0">
                          <a:latin typeface="Cambria Math"/>
                        </a:rPr>
                        <m:t>=2</m:t>
                      </m:r>
                      <m:func>
                        <m:funcPr>
                          <m:ctrlPr>
                            <a:rPr lang="fr-FR" sz="3600" b="0" i="1" smtClean="0">
                              <a:latin typeface="Cambria Math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fr-FR" sz="3600" b="0" i="0" smtClean="0">
                              <a:latin typeface="Cambria Math"/>
                            </a:rPr>
                            <m:t>sin</m:t>
                          </m:r>
                        </m:fName>
                        <m:e>
                          <m:d>
                            <m:dPr>
                              <m:ctrlPr>
                                <a:rPr lang="fr-FR" sz="3600" b="0" i="1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fr-FR" sz="3600" b="0" i="1" smtClean="0">
                                  <a:latin typeface="Cambria Math"/>
                                </a:rPr>
                                <m:t>𝑥</m:t>
                              </m:r>
                            </m:e>
                          </m:d>
                        </m:e>
                      </m:func>
                    </m:oMath>
                  </m:oMathPara>
                </a14:m>
                <a:r>
                  <a:rPr lang="fr-FR" sz="3600" b="0" i="1" dirty="0" smtClean="0">
                    <a:latin typeface="Cambria Math"/>
                  </a:rPr>
                  <a:t/>
                </a:r>
                <a:br>
                  <a:rPr lang="fr-FR" sz="3600" b="0" i="1" dirty="0" smtClean="0">
                    <a:latin typeface="Cambria Math"/>
                  </a:rPr>
                </a:br>
                <a:endParaRPr lang="fr-FR" sz="3600" dirty="0"/>
              </a:p>
              <a:p>
                <a:endParaRPr lang="fr-FR" sz="3600" b="0" dirty="0" smtClean="0"/>
              </a:p>
              <a:p>
                <a:endParaRPr lang="fr-FR" dirty="0"/>
              </a:p>
            </p:txBody>
          </p:sp>
        </mc:Choice>
        <mc:Fallback xmlns="">
          <p:sp>
            <p:nvSpPr>
              <p:cNvPr id="8" name="ZoneTexte 7">
                <a:extLst>
                  <a:ext uri="{FF2B5EF4-FFF2-40B4-BE49-F238E27FC236}">
                    <a16:creationId xmlns:a16="http://schemas.microsoft.com/office/drawing/2014/main" xmlns="" xmlns:a14="http://schemas.microsoft.com/office/drawing/2010/main" id="{47A7435A-71AF-4F03-8EC9-252B7CFED53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3000" y="1641376"/>
                <a:ext cx="3521670" cy="3600986"/>
              </a:xfrm>
              <a:prstGeom prst="rect">
                <a:avLst/>
              </a:prstGeom>
              <a:blipFill rotWithShape="1">
                <a:blip r:embed="rId3"/>
                <a:stretch>
                  <a:fillRect l="-7785" t="-3723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ZoneTexte 9"/>
          <p:cNvSpPr txBox="1"/>
          <p:nvPr/>
        </p:nvSpPr>
        <p:spPr>
          <a:xfrm>
            <a:off x="634077" y="595044"/>
            <a:ext cx="29523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>
                <a:latin typeface="Comic Sans MS" panose="030F0702030302020204" pitchFamily="66" charset="0"/>
              </a:rPr>
              <a:t>Question 6/6  </a:t>
            </a:r>
            <a:endParaRPr lang="fr-FR" sz="24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26115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1323975"/>
            <a:ext cx="133350" cy="409575"/>
          </a:xfrm>
          <a:prstGeom prst="rect">
            <a:avLst/>
          </a:prstGeom>
          <a:noFill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2190750"/>
            <a:ext cx="133350" cy="409575"/>
          </a:xfrm>
          <a:prstGeom prst="rect">
            <a:avLst/>
          </a:prstGeom>
          <a:noFill/>
        </p:spPr>
      </p:pic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0" y="86677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0" y="173355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34" name="Rectangle 10"/>
          <p:cNvSpPr>
            <a:spLocks noChangeArrowheads="1"/>
          </p:cNvSpPr>
          <p:nvPr/>
        </p:nvSpPr>
        <p:spPr bwMode="auto">
          <a:xfrm>
            <a:off x="0" y="260032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0" y="34671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ZoneTexte 1"/>
              <p:cNvSpPr txBox="1"/>
              <p:nvPr/>
            </p:nvSpPr>
            <p:spPr>
              <a:xfrm>
                <a:off x="720726" y="1590585"/>
                <a:ext cx="2871235" cy="120032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fr-FR" sz="3600" b="0" i="0" smtClean="0">
                          <a:latin typeface="Cambria Math"/>
                        </a:rPr>
                        <m:t>a</m:t>
                      </m:r>
                      <m:r>
                        <a:rPr lang="fr-FR" sz="3600" b="0" i="0" smtClean="0">
                          <a:latin typeface="Cambria Math"/>
                        </a:rPr>
                        <m:t>)</m:t>
                      </m:r>
                      <m:r>
                        <a:rPr lang="fr-FR" sz="3600" b="0" i="1" smtClean="0">
                          <a:latin typeface="Cambria Math"/>
                        </a:rPr>
                        <m:t> </m:t>
                      </m:r>
                      <m:r>
                        <a:rPr lang="fr-FR" sz="3600" b="0" i="1" smtClean="0">
                          <a:latin typeface="Cambria Math"/>
                        </a:rPr>
                        <m:t>𝑓</m:t>
                      </m:r>
                      <m:d>
                        <m:dPr>
                          <m:ctrlPr>
                            <a:rPr lang="fr-FR" sz="36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fr-FR" sz="3600" b="0" i="1" smtClean="0">
                              <a:latin typeface="Cambria Math"/>
                            </a:rPr>
                            <m:t>𝑥</m:t>
                          </m:r>
                        </m:e>
                      </m:d>
                      <m:r>
                        <a:rPr lang="fr-FR" sz="3600" b="0" i="1" smtClean="0">
                          <a:latin typeface="Cambria Math"/>
                        </a:rPr>
                        <m:t>=4</m:t>
                      </m:r>
                      <m:r>
                        <a:rPr lang="fr-FR" sz="3600" b="0" i="1" smtClean="0">
                          <a:latin typeface="Cambria Math"/>
                        </a:rPr>
                        <m:t>𝑥</m:t>
                      </m:r>
                    </m:oMath>
                    <m:oMath xmlns:m="http://schemas.openxmlformats.org/officeDocument/2006/math">
                      <m:r>
                        <m:rPr>
                          <m:sty m:val="p"/>
                        </m:rPr>
                        <a:rPr lang="fr-FR" sz="3600" b="0" i="0" smtClean="0">
                          <a:latin typeface="Cambria Math"/>
                        </a:rPr>
                        <m:t>I</m:t>
                      </m:r>
                      <m:r>
                        <a:rPr lang="fr-FR" sz="3600" b="0" i="0" smtClean="0">
                          <a:latin typeface="Cambria Math"/>
                        </a:rPr>
                        <m:t>=</m:t>
                      </m:r>
                      <m:r>
                        <a:rPr lang="fr-FR" sz="3600" b="0" i="1" smtClean="0">
                          <a:latin typeface="Cambria Math"/>
                        </a:rPr>
                        <m:t> </m:t>
                      </m:r>
                      <m:r>
                        <a:rPr lang="fr-FR" sz="3600" b="0" i="1" smtClean="0">
                          <a:latin typeface="Cambria Math"/>
                          <a:ea typeface="Cambria Math"/>
                        </a:rPr>
                        <m:t>ℝ</m:t>
                      </m:r>
                    </m:oMath>
                  </m:oMathPara>
                </a14:m>
                <a:endParaRPr lang="fr-FR" sz="3600" b="0" dirty="0" smtClean="0"/>
              </a:p>
            </p:txBody>
          </p:sp>
        </mc:Choice>
        <mc:Fallback xmlns="">
          <p:sp>
            <p:nvSpPr>
              <p:cNvPr id="2" name="ZoneTexte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0726" y="1590585"/>
                <a:ext cx="2871235" cy="1200329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ZoneTexte 12"/>
              <p:cNvSpPr txBox="1"/>
              <p:nvPr/>
            </p:nvSpPr>
            <p:spPr>
              <a:xfrm>
                <a:off x="5193242" y="1628596"/>
                <a:ext cx="2718052" cy="120032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:r>
                  <a:rPr lang="fr-FR" sz="3600" b="0" dirty="0" smtClean="0"/>
                  <a:t>b) </a:t>
                </a:r>
                <a14:m>
                  <m:oMath xmlns:m="http://schemas.openxmlformats.org/officeDocument/2006/math">
                    <m:r>
                      <a:rPr lang="fr-FR" sz="3600" b="0" i="1" dirty="0" smtClean="0">
                        <a:latin typeface="Cambria Math"/>
                      </a:rPr>
                      <m:t>𝑔</m:t>
                    </m:r>
                    <m:d>
                      <m:dPr>
                        <m:ctrlPr>
                          <a:rPr lang="fr-FR" sz="3600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fr-FR" sz="3600" b="0" i="1" smtClean="0">
                            <a:latin typeface="Cambria Math"/>
                          </a:rPr>
                          <m:t>𝑥</m:t>
                        </m:r>
                      </m:e>
                    </m:d>
                    <m:r>
                      <a:rPr lang="fr-FR" sz="3600" b="0" i="1" smtClean="0">
                        <a:latin typeface="Cambria Math"/>
                      </a:rPr>
                      <m:t>=3</m:t>
                    </m:r>
                    <m:r>
                      <a:rPr lang="fr-FR" sz="3600" b="0" i="1" smtClean="0">
                        <a:latin typeface="Cambria Math"/>
                      </a:rPr>
                      <m:t>𝑥</m:t>
                    </m:r>
                  </m:oMath>
                </a14:m>
                <a:r>
                  <a:rPr lang="fr-FR" sz="3600" b="0" dirty="0" smtClean="0"/>
                  <a:t/>
                </a:r>
                <a:br>
                  <a:rPr lang="fr-FR" sz="3600" b="0" dirty="0" smtClean="0"/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fr-FR" sz="3600" b="0" i="0" smtClean="0">
                          <a:latin typeface="Cambria Math"/>
                        </a:rPr>
                        <m:t>I</m:t>
                      </m:r>
                      <m:r>
                        <a:rPr lang="fr-FR" sz="3600" b="0" i="0" smtClean="0">
                          <a:latin typeface="Cambria Math"/>
                        </a:rPr>
                        <m:t>=</m:t>
                      </m:r>
                      <m:r>
                        <a:rPr lang="fr-FR" sz="3600" b="0" i="1" smtClean="0">
                          <a:latin typeface="Cambria Math"/>
                        </a:rPr>
                        <m:t> </m:t>
                      </m:r>
                      <m:r>
                        <a:rPr lang="fr-FR" sz="3600" b="0" i="1" smtClean="0">
                          <a:latin typeface="Cambria Math"/>
                          <a:ea typeface="Cambria Math"/>
                        </a:rPr>
                        <m:t>ℝ</m:t>
                      </m:r>
                    </m:oMath>
                  </m:oMathPara>
                </a14:m>
                <a:endParaRPr lang="fr-FR" sz="3600" b="0" dirty="0" smtClean="0"/>
              </a:p>
            </p:txBody>
          </p:sp>
        </mc:Choice>
        <mc:Fallback xmlns="">
          <p:sp>
            <p:nvSpPr>
              <p:cNvPr id="13" name="ZoneTexte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93242" y="1628596"/>
                <a:ext cx="2718052" cy="1200329"/>
              </a:xfrm>
              <a:prstGeom prst="rect">
                <a:avLst/>
              </a:prstGeom>
              <a:blipFill rotWithShape="1">
                <a:blip r:embed="rId4"/>
                <a:stretch>
                  <a:fillRect l="-6951" t="-7614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ZoneTexte 2"/>
          <p:cNvSpPr txBox="1"/>
          <p:nvPr/>
        </p:nvSpPr>
        <p:spPr>
          <a:xfrm>
            <a:off x="634077" y="595044"/>
            <a:ext cx="29523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>
                <a:latin typeface="Comic Sans MS" panose="030F0702030302020204" pitchFamily="66" charset="0"/>
              </a:rPr>
              <a:t>Question 1/6  </a:t>
            </a:r>
            <a:endParaRPr lang="fr-FR" sz="2400" dirty="0">
              <a:latin typeface="Comic Sans MS" panose="030F0702030302020204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1333500"/>
            <a:ext cx="133350" cy="409575"/>
          </a:xfrm>
          <a:prstGeom prst="rect">
            <a:avLst/>
          </a:prstGeom>
          <a:noFill/>
        </p:spPr>
      </p:pic>
      <p:sp>
        <p:nvSpPr>
          <p:cNvPr id="7172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7173" name="Rectangle 5"/>
          <p:cNvSpPr>
            <a:spLocks noChangeArrowheads="1"/>
          </p:cNvSpPr>
          <p:nvPr/>
        </p:nvSpPr>
        <p:spPr bwMode="auto">
          <a:xfrm>
            <a:off x="0" y="8763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174" name="Rectangle 6"/>
          <p:cNvSpPr>
            <a:spLocks noChangeArrowheads="1"/>
          </p:cNvSpPr>
          <p:nvPr/>
        </p:nvSpPr>
        <p:spPr bwMode="auto">
          <a:xfrm>
            <a:off x="0" y="174307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175" name="Rectangle 7"/>
          <p:cNvSpPr>
            <a:spLocks noChangeArrowheads="1"/>
          </p:cNvSpPr>
          <p:nvPr/>
        </p:nvSpPr>
        <p:spPr bwMode="auto">
          <a:xfrm>
            <a:off x="0" y="260985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7177" name="Picture 9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1333500"/>
            <a:ext cx="133350" cy="409575"/>
          </a:xfrm>
          <a:prstGeom prst="rect">
            <a:avLst/>
          </a:prstGeom>
          <a:noFill/>
        </p:spPr>
      </p:pic>
      <p:sp>
        <p:nvSpPr>
          <p:cNvPr id="7179" name="Rectangle 1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7180" name="Rectangle 12"/>
          <p:cNvSpPr>
            <a:spLocks noChangeArrowheads="1"/>
          </p:cNvSpPr>
          <p:nvPr/>
        </p:nvSpPr>
        <p:spPr bwMode="auto">
          <a:xfrm>
            <a:off x="0" y="8763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181" name="Rectangle 13"/>
          <p:cNvSpPr>
            <a:spLocks noChangeArrowheads="1"/>
          </p:cNvSpPr>
          <p:nvPr/>
        </p:nvSpPr>
        <p:spPr bwMode="auto">
          <a:xfrm>
            <a:off x="0" y="174307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182" name="Rectangle 14"/>
          <p:cNvSpPr>
            <a:spLocks noChangeArrowheads="1"/>
          </p:cNvSpPr>
          <p:nvPr/>
        </p:nvSpPr>
        <p:spPr bwMode="auto">
          <a:xfrm>
            <a:off x="0" y="261937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184" name="Rectangle 1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7185" name="Rectangle 17"/>
          <p:cNvSpPr>
            <a:spLocks noChangeArrowheads="1"/>
          </p:cNvSpPr>
          <p:nvPr/>
        </p:nvSpPr>
        <p:spPr bwMode="auto">
          <a:xfrm>
            <a:off x="0" y="8763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ZoneTexte 15"/>
              <p:cNvSpPr txBox="1"/>
              <p:nvPr/>
            </p:nvSpPr>
            <p:spPr>
              <a:xfrm>
                <a:off x="722206" y="1524078"/>
                <a:ext cx="3044808" cy="120032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fr-FR" sz="3600" b="0" i="0" smtClean="0">
                          <a:latin typeface="Cambria Math"/>
                        </a:rPr>
                        <m:t>a</m:t>
                      </m:r>
                      <m:r>
                        <a:rPr lang="fr-FR" sz="3600" b="0" i="0" smtClean="0">
                          <a:latin typeface="Cambria Math"/>
                        </a:rPr>
                        <m:t>)</m:t>
                      </m:r>
                      <m:r>
                        <a:rPr lang="fr-FR" sz="3600" b="0" i="1" smtClean="0">
                          <a:latin typeface="Cambria Math"/>
                        </a:rPr>
                        <m:t> </m:t>
                      </m:r>
                      <m:r>
                        <a:rPr lang="fr-FR" sz="3600" b="0" i="1" smtClean="0">
                          <a:latin typeface="Cambria Math"/>
                        </a:rPr>
                        <m:t>𝑓</m:t>
                      </m:r>
                      <m:d>
                        <m:dPr>
                          <m:ctrlPr>
                            <a:rPr lang="fr-FR" sz="36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fr-FR" sz="3600" b="0" i="1" smtClean="0">
                              <a:latin typeface="Cambria Math"/>
                            </a:rPr>
                            <m:t>𝑥</m:t>
                          </m:r>
                        </m:e>
                      </m:d>
                      <m:r>
                        <a:rPr lang="fr-FR" sz="3600" b="0" i="1" smtClean="0">
                          <a:latin typeface="Cambria Math"/>
                        </a:rPr>
                        <m:t>=3</m:t>
                      </m:r>
                      <m:r>
                        <a:rPr lang="fr-FR" sz="3600" b="0" i="1" smtClean="0">
                          <a:latin typeface="Cambria Math"/>
                        </a:rPr>
                        <m:t>𝑥</m:t>
                      </m:r>
                      <m:r>
                        <a:rPr lang="fr-FR" sz="3600" b="0" i="1" smtClean="0">
                          <a:latin typeface="Cambria Math"/>
                        </a:rPr>
                        <m:t>²</m:t>
                      </m:r>
                    </m:oMath>
                    <m:oMath xmlns:m="http://schemas.openxmlformats.org/officeDocument/2006/math">
                      <m:r>
                        <m:rPr>
                          <m:sty m:val="p"/>
                        </m:rPr>
                        <a:rPr lang="fr-FR" sz="3600" b="0" i="0" smtClean="0">
                          <a:latin typeface="Cambria Math"/>
                        </a:rPr>
                        <m:t>I</m:t>
                      </m:r>
                      <m:r>
                        <a:rPr lang="fr-FR" sz="3600" b="0" i="0" smtClean="0">
                          <a:latin typeface="Cambria Math"/>
                        </a:rPr>
                        <m:t>=</m:t>
                      </m:r>
                      <m:r>
                        <a:rPr lang="fr-FR" sz="3600" b="0" i="1" smtClean="0">
                          <a:latin typeface="Cambria Math"/>
                        </a:rPr>
                        <m:t> </m:t>
                      </m:r>
                      <m:r>
                        <a:rPr lang="fr-FR" sz="3600" b="0" i="1" smtClean="0">
                          <a:latin typeface="Cambria Math"/>
                          <a:ea typeface="Cambria Math"/>
                        </a:rPr>
                        <m:t>ℝ</m:t>
                      </m:r>
                    </m:oMath>
                  </m:oMathPara>
                </a14:m>
                <a:endParaRPr lang="fr-FR" sz="3600" b="0" dirty="0" smtClean="0"/>
              </a:p>
            </p:txBody>
          </p:sp>
        </mc:Choice>
        <mc:Fallback xmlns="">
          <p:sp>
            <p:nvSpPr>
              <p:cNvPr id="16" name="ZoneTexte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206" y="1524078"/>
                <a:ext cx="3044808" cy="1200329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ZoneTexte 16"/>
              <p:cNvSpPr txBox="1"/>
              <p:nvPr/>
            </p:nvSpPr>
            <p:spPr>
              <a:xfrm>
                <a:off x="4977218" y="1618448"/>
                <a:ext cx="3198953" cy="120032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:r>
                  <a:rPr lang="fr-FR" sz="3600" b="0" dirty="0" smtClean="0"/>
                  <a:t>b) </a:t>
                </a:r>
                <a14:m>
                  <m:oMath xmlns:m="http://schemas.openxmlformats.org/officeDocument/2006/math">
                    <m:r>
                      <a:rPr lang="fr-FR" sz="3600" b="0" i="1" dirty="0" smtClean="0">
                        <a:latin typeface="Cambria Math"/>
                      </a:rPr>
                      <m:t>𝑔</m:t>
                    </m:r>
                    <m:d>
                      <m:dPr>
                        <m:ctrlPr>
                          <a:rPr lang="fr-FR" sz="3600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fr-FR" sz="3600" b="0" i="1" smtClean="0">
                            <a:latin typeface="Cambria Math"/>
                          </a:rPr>
                          <m:t>𝑥</m:t>
                        </m:r>
                      </m:e>
                    </m:d>
                    <m:r>
                      <a:rPr lang="fr-FR" sz="3600" b="0" i="1" smtClean="0">
                        <a:latin typeface="Cambria Math"/>
                      </a:rPr>
                      <m:t>=12</m:t>
                    </m:r>
                    <m:sSup>
                      <m:sSupPr>
                        <m:ctrlPr>
                          <a:rPr lang="fr-FR" sz="3600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fr-FR" sz="3600" b="0" i="1" smtClean="0">
                            <a:latin typeface="Cambria Math"/>
                          </a:rPr>
                          <m:t>𝑥</m:t>
                        </m:r>
                      </m:e>
                      <m:sup>
                        <m:r>
                          <a:rPr lang="fr-FR" sz="3600" b="0" i="1" smtClean="0">
                            <a:latin typeface="Cambria Math"/>
                          </a:rPr>
                          <m:t>3</m:t>
                        </m:r>
                      </m:sup>
                    </m:sSup>
                  </m:oMath>
                </a14:m>
                <a:r>
                  <a:rPr lang="fr-FR" sz="3600" b="0" dirty="0" smtClean="0"/>
                  <a:t/>
                </a:r>
                <a:br>
                  <a:rPr lang="fr-FR" sz="3600" b="0" dirty="0" smtClean="0"/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fr-FR" sz="3600" b="0" i="0" smtClean="0">
                          <a:latin typeface="Cambria Math"/>
                        </a:rPr>
                        <m:t>I</m:t>
                      </m:r>
                      <m:r>
                        <a:rPr lang="fr-FR" sz="3600" b="0" i="0" smtClean="0">
                          <a:latin typeface="Cambria Math"/>
                        </a:rPr>
                        <m:t>=</m:t>
                      </m:r>
                      <m:r>
                        <a:rPr lang="fr-FR" sz="3600" b="0" i="1" smtClean="0">
                          <a:latin typeface="Cambria Math"/>
                        </a:rPr>
                        <m:t> </m:t>
                      </m:r>
                      <m:r>
                        <a:rPr lang="fr-FR" sz="3600" b="0" i="1" smtClean="0">
                          <a:latin typeface="Cambria Math"/>
                          <a:ea typeface="Cambria Math"/>
                        </a:rPr>
                        <m:t>ℝ</m:t>
                      </m:r>
                    </m:oMath>
                  </m:oMathPara>
                </a14:m>
                <a:endParaRPr lang="fr-FR" sz="3600" b="0" dirty="0" smtClean="0"/>
              </a:p>
            </p:txBody>
          </p:sp>
        </mc:Choice>
        <mc:Fallback xmlns="">
          <p:sp>
            <p:nvSpPr>
              <p:cNvPr id="17" name="ZoneTexte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77218" y="1618448"/>
                <a:ext cx="3198953" cy="1200329"/>
              </a:xfrm>
              <a:prstGeom prst="rect">
                <a:avLst/>
              </a:prstGeom>
              <a:blipFill rotWithShape="1">
                <a:blip r:embed="rId4"/>
                <a:stretch>
                  <a:fillRect l="-5714" t="-7107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9" name="ZoneTexte 18"/>
          <p:cNvSpPr txBox="1"/>
          <p:nvPr/>
        </p:nvSpPr>
        <p:spPr>
          <a:xfrm>
            <a:off x="634077" y="595044"/>
            <a:ext cx="29523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>
                <a:latin typeface="Comic Sans MS" panose="030F0702030302020204" pitchFamily="66" charset="0"/>
              </a:rPr>
              <a:t>Question 2/6  </a:t>
            </a:r>
            <a:endParaRPr lang="fr-FR" sz="2400" dirty="0">
              <a:latin typeface="Comic Sans MS" panose="030F0702030302020204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6147" name="Rectangle 3"/>
          <p:cNvSpPr>
            <a:spLocks noChangeArrowheads="1"/>
          </p:cNvSpPr>
          <p:nvPr/>
        </p:nvSpPr>
        <p:spPr bwMode="auto">
          <a:xfrm>
            <a:off x="0" y="86677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1695450"/>
            <a:ext cx="133350" cy="409575"/>
          </a:xfrm>
          <a:prstGeom prst="rect">
            <a:avLst/>
          </a:prstGeom>
          <a:noFill/>
        </p:spPr>
      </p:pic>
      <p:sp>
        <p:nvSpPr>
          <p:cNvPr id="6151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6152" name="Rectangle 8"/>
          <p:cNvSpPr>
            <a:spLocks noChangeArrowheads="1"/>
          </p:cNvSpPr>
          <p:nvPr/>
        </p:nvSpPr>
        <p:spPr bwMode="auto">
          <a:xfrm>
            <a:off x="0" y="123825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153" name="Rectangle 9"/>
          <p:cNvSpPr>
            <a:spLocks noChangeArrowheads="1"/>
          </p:cNvSpPr>
          <p:nvPr/>
        </p:nvSpPr>
        <p:spPr bwMode="auto">
          <a:xfrm>
            <a:off x="0" y="210502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ZoneTexte 9"/>
              <p:cNvSpPr txBox="1"/>
              <p:nvPr/>
            </p:nvSpPr>
            <p:spPr>
              <a:xfrm>
                <a:off x="969608" y="1456462"/>
                <a:ext cx="2842381" cy="175432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fr-FR" sz="3600" b="0" i="1" smtClean="0">
                          <a:latin typeface="Cambria Math"/>
                        </a:rPr>
                        <m:t>𝑎</m:t>
                      </m:r>
                      <m:r>
                        <a:rPr lang="fr-FR" sz="3600" b="0" i="1" smtClean="0">
                          <a:latin typeface="Cambria Math"/>
                        </a:rPr>
                        <m:t>) </m:t>
                      </m:r>
                      <m:r>
                        <a:rPr lang="fr-FR" sz="3600" b="0" i="1" smtClean="0">
                          <a:latin typeface="Cambria Math"/>
                        </a:rPr>
                        <m:t>𝑓</m:t>
                      </m:r>
                      <m:d>
                        <m:dPr>
                          <m:ctrlPr>
                            <a:rPr lang="fr-FR" sz="36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fr-FR" sz="3600" b="0" i="1" smtClean="0">
                              <a:latin typeface="Cambria Math"/>
                            </a:rPr>
                            <m:t>𝑥</m:t>
                          </m:r>
                        </m:e>
                      </m:d>
                      <m:r>
                        <a:rPr lang="fr-FR" sz="3600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fr-FR" sz="3600" b="0" i="1" smtClean="0">
                              <a:latin typeface="Cambria Math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fr-FR" sz="3600" b="0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fr-FR" sz="3600" b="0" i="1" smtClean="0">
                                  <a:latin typeface="Cambria Math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fr-FR" sz="3600" b="0" i="1" smtClean="0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r>
                            <a:rPr lang="fr-FR" sz="3600" b="0" i="1" smtClean="0">
                              <a:latin typeface="Cambria Math"/>
                            </a:rPr>
                            <m:t>2</m:t>
                          </m:r>
                        </m:den>
                      </m:f>
                    </m:oMath>
                    <m:oMath xmlns:m="http://schemas.openxmlformats.org/officeDocument/2006/math">
                      <m:r>
                        <m:rPr>
                          <m:sty m:val="p"/>
                        </m:rPr>
                        <a:rPr lang="fr-FR" sz="3600" b="0" i="0" smtClean="0">
                          <a:latin typeface="Cambria Math"/>
                        </a:rPr>
                        <m:t>I</m:t>
                      </m:r>
                      <m:r>
                        <a:rPr lang="fr-FR" sz="3600" b="0" i="0" smtClean="0">
                          <a:latin typeface="Cambria Math"/>
                        </a:rPr>
                        <m:t>=</m:t>
                      </m:r>
                      <m:r>
                        <a:rPr lang="fr-FR" sz="3600" b="0" i="1" smtClean="0">
                          <a:latin typeface="Cambria Math"/>
                        </a:rPr>
                        <m:t> </m:t>
                      </m:r>
                      <m:r>
                        <a:rPr lang="fr-FR" sz="3600" b="0" i="1" smtClean="0">
                          <a:latin typeface="Cambria Math"/>
                          <a:ea typeface="Cambria Math"/>
                        </a:rPr>
                        <m:t>ℝ</m:t>
                      </m:r>
                    </m:oMath>
                  </m:oMathPara>
                </a14:m>
                <a:endParaRPr lang="fr-FR" sz="3600" b="0" dirty="0" smtClean="0"/>
              </a:p>
            </p:txBody>
          </p:sp>
        </mc:Choice>
        <mc:Fallback xmlns="">
          <p:sp>
            <p:nvSpPr>
              <p:cNvPr id="10" name="ZoneTexte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9608" y="1456462"/>
                <a:ext cx="2842381" cy="1754326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ZoneTexte 10"/>
              <p:cNvSpPr txBox="1"/>
              <p:nvPr/>
            </p:nvSpPr>
            <p:spPr>
              <a:xfrm>
                <a:off x="5220072" y="1772816"/>
                <a:ext cx="2944076" cy="120032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:r>
                  <a:rPr lang="fr-FR" sz="3600" b="0" dirty="0" smtClean="0"/>
                  <a:t>b) </a:t>
                </a:r>
                <a14:m>
                  <m:oMath xmlns:m="http://schemas.openxmlformats.org/officeDocument/2006/math">
                    <m:r>
                      <a:rPr lang="fr-FR" sz="3600" b="0" i="1" dirty="0" smtClean="0">
                        <a:latin typeface="Cambria Math"/>
                      </a:rPr>
                      <m:t>𝑔</m:t>
                    </m:r>
                    <m:d>
                      <m:dPr>
                        <m:ctrlPr>
                          <a:rPr lang="fr-FR" sz="3600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fr-FR" sz="3600" b="0" i="1" smtClean="0">
                            <a:latin typeface="Cambria Math"/>
                          </a:rPr>
                          <m:t>𝑥</m:t>
                        </m:r>
                      </m:e>
                    </m:d>
                    <m:r>
                      <a:rPr lang="fr-FR" sz="3600" b="0" i="1" smtClean="0">
                        <a:latin typeface="Cambria Math"/>
                      </a:rPr>
                      <m:t>=3</m:t>
                    </m:r>
                    <m:sSup>
                      <m:sSupPr>
                        <m:ctrlPr>
                          <a:rPr lang="fr-FR" sz="3600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fr-FR" sz="3600" b="0" i="1" smtClean="0">
                            <a:latin typeface="Cambria Math"/>
                          </a:rPr>
                          <m:t>𝑥</m:t>
                        </m:r>
                      </m:e>
                      <m:sup>
                        <m:r>
                          <a:rPr lang="fr-FR" sz="3600" b="0" i="1" smtClean="0">
                            <a:latin typeface="Cambria Math"/>
                          </a:rPr>
                          <m:t>3</m:t>
                        </m:r>
                      </m:sup>
                    </m:sSup>
                  </m:oMath>
                </a14:m>
                <a:r>
                  <a:rPr lang="fr-FR" sz="3600" b="0" dirty="0" smtClean="0"/>
                  <a:t/>
                </a:r>
                <a:br>
                  <a:rPr lang="fr-FR" sz="3600" b="0" dirty="0" smtClean="0"/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3600" b="0" i="1" smtClean="0">
                          <a:latin typeface="Cambria Math"/>
                        </a:rPr>
                        <m:t>𝐼</m:t>
                      </m:r>
                      <m:r>
                        <a:rPr lang="fr-FR" sz="3600" b="0" i="1" smtClean="0">
                          <a:latin typeface="Cambria Math"/>
                        </a:rPr>
                        <m:t>=</m:t>
                      </m:r>
                      <m:r>
                        <a:rPr lang="fr-FR" sz="3600" b="0" i="1" smtClean="0">
                          <a:latin typeface="Cambria Math"/>
                          <a:ea typeface="Cambria Math"/>
                        </a:rPr>
                        <m:t>ℝ</m:t>
                      </m:r>
                    </m:oMath>
                  </m:oMathPara>
                </a14:m>
                <a:endParaRPr lang="fr-FR" sz="3600" b="0" dirty="0" smtClean="0"/>
              </a:p>
            </p:txBody>
          </p:sp>
        </mc:Choice>
        <mc:Fallback xmlns="">
          <p:sp>
            <p:nvSpPr>
              <p:cNvPr id="11" name="ZoneTexte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20072" y="1772816"/>
                <a:ext cx="2944076" cy="1200329"/>
              </a:xfrm>
              <a:prstGeom prst="rect">
                <a:avLst/>
              </a:prstGeom>
              <a:blipFill rotWithShape="1">
                <a:blip r:embed="rId4"/>
                <a:stretch>
                  <a:fillRect l="-6211" t="-7107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ZoneTexte 12"/>
          <p:cNvSpPr txBox="1"/>
          <p:nvPr/>
        </p:nvSpPr>
        <p:spPr>
          <a:xfrm>
            <a:off x="634077" y="595044"/>
            <a:ext cx="29523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>
                <a:latin typeface="Comic Sans MS" panose="030F0702030302020204" pitchFamily="66" charset="0"/>
              </a:rPr>
              <a:t>Question 3/6  </a:t>
            </a:r>
            <a:endParaRPr lang="fr-FR" sz="2400" dirty="0">
              <a:latin typeface="Comic Sans MS" panose="030F0702030302020204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17412" name="Rectangle 4"/>
          <p:cNvSpPr>
            <a:spLocks noChangeArrowheads="1"/>
          </p:cNvSpPr>
          <p:nvPr/>
        </p:nvSpPr>
        <p:spPr bwMode="auto">
          <a:xfrm>
            <a:off x="0" y="120015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7413" name="Rectangle 5"/>
          <p:cNvSpPr>
            <a:spLocks noChangeArrowheads="1"/>
          </p:cNvSpPr>
          <p:nvPr/>
        </p:nvSpPr>
        <p:spPr bwMode="auto">
          <a:xfrm>
            <a:off x="0" y="210502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ZoneTexte 1">
                <a:extLst>
                  <a:ext uri="{FF2B5EF4-FFF2-40B4-BE49-F238E27FC236}">
                    <a16:creationId xmlns="" xmlns:a16="http://schemas.microsoft.com/office/drawing/2014/main" id="{47A7435A-71AF-4F03-8EC9-252B7CFED539}"/>
                  </a:ext>
                </a:extLst>
              </p:cNvPr>
              <p:cNvSpPr txBox="1"/>
              <p:nvPr/>
            </p:nvSpPr>
            <p:spPr>
              <a:xfrm>
                <a:off x="5436096" y="1641127"/>
                <a:ext cx="2798587" cy="138499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fr-FR" sz="3600" b="0" i="0" smtClean="0">
                          <a:latin typeface="Cambria Math"/>
                        </a:rPr>
                        <m:t>b</m:t>
                      </m:r>
                      <m:r>
                        <a:rPr lang="fr-FR" sz="3600" b="0" i="0" smtClean="0">
                          <a:latin typeface="Cambria Math"/>
                        </a:rPr>
                        <m:t>)</m:t>
                      </m:r>
                      <m:r>
                        <a:rPr lang="fr-FR" sz="3600" b="0" i="1" smtClean="0">
                          <a:latin typeface="Cambria Math"/>
                        </a:rPr>
                        <m:t> </m:t>
                      </m:r>
                      <m:r>
                        <a:rPr lang="fr-FR" sz="3600" b="0" i="1" smtClean="0">
                          <a:latin typeface="Cambria Math" panose="02040503050406030204" pitchFamily="18" charset="0"/>
                        </a:rPr>
                        <m:t>𝑔</m:t>
                      </m:r>
                      <m:d>
                        <m:dPr>
                          <m:ctrlPr>
                            <a:rPr lang="fr-FR" sz="36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fr-FR" sz="36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d>
                      <m:r>
                        <a:rPr lang="fr-FR" sz="3600" b="0" i="1" smtClean="0">
                          <a:latin typeface="Cambria Math" panose="02040503050406030204" pitchFamily="18" charset="0"/>
                        </a:rPr>
                        <m:t>=6</m:t>
                      </m:r>
                      <m:r>
                        <a:rPr lang="fr-FR" sz="3600" b="0" i="1" smtClean="0">
                          <a:latin typeface="Cambria Math" panose="02040503050406030204" pitchFamily="18" charset="0"/>
                        </a:rPr>
                        <m:t>𝑥</m:t>
                      </m:r>
                    </m:oMath>
                    <m:oMath xmlns:m="http://schemas.openxmlformats.org/officeDocument/2006/math">
                      <m:r>
                        <m:rPr>
                          <m:sty m:val="p"/>
                        </m:rPr>
                        <a:rPr lang="fr-FR" sz="3600" b="0" i="0" smtClean="0">
                          <a:latin typeface="Cambria Math"/>
                        </a:rPr>
                        <m:t>I</m:t>
                      </m:r>
                      <m:r>
                        <a:rPr lang="fr-FR" sz="3600" b="0" i="0" smtClean="0">
                          <a:latin typeface="Cambria Math"/>
                        </a:rPr>
                        <m:t>=</m:t>
                      </m:r>
                      <m:r>
                        <a:rPr lang="fr-FR" sz="3600" b="0" i="1" smtClean="0">
                          <a:latin typeface="Cambria Math"/>
                        </a:rPr>
                        <m:t> </m:t>
                      </m:r>
                      <m:r>
                        <a:rPr lang="fr-FR" sz="3600" b="0" i="1" smtClean="0">
                          <a:latin typeface="Cambria Math"/>
                          <a:ea typeface="Cambria Math"/>
                        </a:rPr>
                        <m:t>ℝ</m:t>
                      </m:r>
                    </m:oMath>
                  </m:oMathPara>
                </a14:m>
                <a:endParaRPr lang="fr-FR" sz="3600" b="0" dirty="0" smtClean="0"/>
              </a:p>
              <a:p>
                <a:endParaRPr lang="fr-FR" dirty="0"/>
              </a:p>
            </p:txBody>
          </p:sp>
        </mc:Choice>
        <mc:Fallback xmlns="">
          <p:sp>
            <p:nvSpPr>
              <p:cNvPr id="2" name="ZoneTexte 1">
                <a:extLst>
                  <a:ext uri="{FF2B5EF4-FFF2-40B4-BE49-F238E27FC236}">
                    <a16:creationId xmlns:a16="http://schemas.microsoft.com/office/drawing/2014/main" xmlns="" xmlns:a14="http://schemas.microsoft.com/office/drawing/2010/main" id="{47A7435A-71AF-4F03-8EC9-252B7CFED53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36096" y="1641127"/>
                <a:ext cx="2798587" cy="1384995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ZoneTexte 6"/>
              <p:cNvSpPr txBox="1"/>
              <p:nvPr/>
            </p:nvSpPr>
            <p:spPr>
              <a:xfrm>
                <a:off x="788949" y="1490092"/>
                <a:ext cx="2557880" cy="143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:r>
                  <a:rPr lang="fr-FR" sz="3600" b="0" dirty="0" smtClean="0"/>
                  <a:t>a) </a:t>
                </a:r>
                <a14:m>
                  <m:oMath xmlns:m="http://schemas.openxmlformats.org/officeDocument/2006/math">
                    <m:r>
                      <a:rPr lang="fr-FR" sz="3600" b="0" i="1" smtClean="0">
                        <a:latin typeface="Cambria Math"/>
                      </a:rPr>
                      <m:t>𝑓</m:t>
                    </m:r>
                    <m:d>
                      <m:dPr>
                        <m:ctrlPr>
                          <a:rPr lang="fr-FR" sz="3600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fr-FR" sz="3600" b="0" i="1" smtClean="0">
                            <a:latin typeface="Cambria Math"/>
                          </a:rPr>
                          <m:t>𝑥</m:t>
                        </m:r>
                      </m:e>
                    </m:d>
                    <m:r>
                      <a:rPr lang="fr-FR" sz="3600" b="0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fr-FR" sz="3600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fr-FR" sz="3600" b="0" i="1" smtClean="0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fr-FR" sz="3600" i="1">
                            <a:latin typeface="Cambria Math"/>
                          </a:rPr>
                          <m:t>𝑥</m:t>
                        </m:r>
                      </m:den>
                    </m:f>
                  </m:oMath>
                </a14:m>
                <a:r>
                  <a:rPr lang="fr-FR" sz="3600" i="1" dirty="0">
                    <a:latin typeface="Cambria Math"/>
                  </a:rPr>
                  <a:t/>
                </a:r>
                <a:br>
                  <a:rPr lang="fr-FR" sz="3600" i="1" dirty="0">
                    <a:latin typeface="Cambria Math"/>
                  </a:rPr>
                </a:b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fr-FR" sz="3600" b="0" i="0" smtClean="0">
                          <a:latin typeface="Cambria Math"/>
                        </a:rPr>
                        <m:t>I</m:t>
                      </m:r>
                      <m:r>
                        <a:rPr lang="fr-FR" sz="3600" b="0" i="0" smtClean="0">
                          <a:latin typeface="Cambria Math"/>
                        </a:rPr>
                        <m:t>=</m:t>
                      </m:r>
                      <m:r>
                        <a:rPr lang="fr-FR" sz="3600" b="0" i="1" smtClean="0">
                          <a:latin typeface="Cambria Math"/>
                        </a:rPr>
                        <m:t> ]0;+∞[</m:t>
                      </m:r>
                    </m:oMath>
                  </m:oMathPara>
                </a14:m>
                <a:endParaRPr lang="fr-FR" sz="3600" b="0" dirty="0" smtClean="0"/>
              </a:p>
            </p:txBody>
          </p:sp>
        </mc:Choice>
        <mc:Fallback xmlns="">
          <p:sp>
            <p:nvSpPr>
              <p:cNvPr id="7" name="ZoneTexte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8949" y="1490092"/>
                <a:ext cx="2557880" cy="1431610"/>
              </a:xfrm>
              <a:prstGeom prst="rect">
                <a:avLst/>
              </a:prstGeom>
              <a:blipFill rotWithShape="1">
                <a:blip r:embed="rId3"/>
                <a:stretch>
                  <a:fillRect l="-7143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ZoneTexte 8"/>
          <p:cNvSpPr txBox="1"/>
          <p:nvPr/>
        </p:nvSpPr>
        <p:spPr>
          <a:xfrm>
            <a:off x="634077" y="595044"/>
            <a:ext cx="29523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>
                <a:latin typeface="Comic Sans MS" panose="030F0702030302020204" pitchFamily="66" charset="0"/>
              </a:rPr>
              <a:t>Question 4/6  </a:t>
            </a:r>
            <a:endParaRPr lang="fr-FR" sz="2400" dirty="0">
              <a:latin typeface="Comic Sans MS" panose="030F0702030302020204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18437" name="Rectangle 5"/>
          <p:cNvSpPr>
            <a:spLocks noChangeArrowheads="1"/>
          </p:cNvSpPr>
          <p:nvPr/>
        </p:nvSpPr>
        <p:spPr bwMode="auto">
          <a:xfrm>
            <a:off x="0" y="206692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ZoneTexte 6"/>
              <p:cNvSpPr txBox="1"/>
              <p:nvPr/>
            </p:nvSpPr>
            <p:spPr>
              <a:xfrm>
                <a:off x="651513" y="1556792"/>
                <a:ext cx="2642583" cy="16870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fr-FR" sz="3600" b="0" i="0" smtClean="0">
                          <a:latin typeface="Cambria Math"/>
                        </a:rPr>
                        <m:t>a</m:t>
                      </m:r>
                      <m:r>
                        <a:rPr lang="fr-FR" sz="3600" b="0" i="0" smtClean="0">
                          <a:latin typeface="Cambria Math"/>
                        </a:rPr>
                        <m:t>)</m:t>
                      </m:r>
                      <m:r>
                        <a:rPr lang="fr-FR" sz="3600" b="0" i="1" smtClean="0">
                          <a:latin typeface="Cambria Math"/>
                        </a:rPr>
                        <m:t> </m:t>
                      </m:r>
                      <m:r>
                        <a:rPr lang="fr-FR" sz="3600" b="0" i="1" smtClean="0">
                          <a:latin typeface="Cambria Math"/>
                        </a:rPr>
                        <m:t>𝑓</m:t>
                      </m:r>
                      <m:d>
                        <m:dPr>
                          <m:ctrlPr>
                            <a:rPr lang="fr-FR" sz="36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fr-FR" sz="3600" b="0" i="1" smtClean="0">
                              <a:latin typeface="Cambria Math"/>
                            </a:rPr>
                            <m:t>𝑥</m:t>
                          </m:r>
                        </m:e>
                      </m:d>
                      <m:r>
                        <a:rPr lang="fr-FR" sz="3600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fr-FR" sz="36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fr-FR" sz="3600" b="0" i="1" smtClean="0">
                              <a:latin typeface="Cambria Math"/>
                            </a:rPr>
                            <m:t>3</m:t>
                          </m:r>
                        </m:num>
                        <m:den>
                          <m:r>
                            <a:rPr lang="fr-FR" sz="3600" i="1">
                              <a:latin typeface="Cambria Math"/>
                            </a:rPr>
                            <m:t>𝑥</m:t>
                          </m:r>
                        </m:den>
                      </m:f>
                    </m:oMath>
                    <m:oMath xmlns:m="http://schemas.openxmlformats.org/officeDocument/2006/math">
                      <m:r>
                        <m:rPr>
                          <m:sty m:val="p"/>
                        </m:rPr>
                        <a:rPr lang="fr-FR" sz="3600" b="0" i="0" smtClean="0">
                          <a:latin typeface="Cambria Math"/>
                        </a:rPr>
                        <m:t>I</m:t>
                      </m:r>
                      <m:r>
                        <a:rPr lang="fr-FR" sz="3600" b="0" i="0" smtClean="0">
                          <a:latin typeface="Cambria Math"/>
                        </a:rPr>
                        <m:t>=</m:t>
                      </m:r>
                      <m:r>
                        <a:rPr lang="fr-FR" sz="3600" b="0" i="1" smtClean="0">
                          <a:latin typeface="Cambria Math"/>
                        </a:rPr>
                        <m:t> ]0;+∞[</m:t>
                      </m:r>
                    </m:oMath>
                  </m:oMathPara>
                </a14:m>
                <a:endParaRPr lang="fr-FR" sz="3600" b="0" dirty="0" smtClean="0"/>
              </a:p>
            </p:txBody>
          </p:sp>
        </mc:Choice>
        <mc:Fallback xmlns="">
          <p:sp>
            <p:nvSpPr>
              <p:cNvPr id="7" name="ZoneTexte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1513" y="1556792"/>
                <a:ext cx="2642583" cy="1687065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ZoneTexte 7">
                <a:extLst>
                  <a:ext uri="{FF2B5EF4-FFF2-40B4-BE49-F238E27FC236}">
                    <a16:creationId xmlns="" xmlns:a16="http://schemas.microsoft.com/office/drawing/2014/main" id="{47A7435A-71AF-4F03-8EC9-252B7CFED539}"/>
                  </a:ext>
                </a:extLst>
              </p:cNvPr>
              <p:cNvSpPr txBox="1"/>
              <p:nvPr/>
            </p:nvSpPr>
            <p:spPr>
              <a:xfrm>
                <a:off x="4987870" y="1858862"/>
                <a:ext cx="3111878" cy="138499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 xmlns:m="http://schemas.openxmlformats.org/officeDocument/2006/math">
                    <m:r>
                      <a:rPr lang="fr-FR" sz="3600" b="0" i="1" smtClean="0">
                        <a:latin typeface="Cambria Math"/>
                      </a:rPr>
                      <m:t> </m:t>
                    </m:r>
                    <m:r>
                      <m:rPr>
                        <m:sty m:val="p"/>
                      </m:rPr>
                      <a:rPr lang="fr-FR" sz="3600" b="0" i="0" smtClean="0">
                        <a:latin typeface="Cambria Math"/>
                      </a:rPr>
                      <m:t>b</m:t>
                    </m:r>
                    <m:r>
                      <a:rPr lang="fr-FR" sz="3600" b="0" i="0" smtClean="0">
                        <a:latin typeface="Cambria Math"/>
                      </a:rPr>
                      <m:t>)</m:t>
                    </m:r>
                    <m:r>
                      <a:rPr lang="fr-FR" sz="3600" b="0" i="1" smtClean="0">
                        <a:latin typeface="Cambria Math"/>
                      </a:rPr>
                      <m:t> </m:t>
                    </m:r>
                    <m:r>
                      <a:rPr lang="fr-FR" sz="3600" b="0" i="1" smtClean="0">
                        <a:latin typeface="Cambria Math" panose="02040503050406030204" pitchFamily="18" charset="0"/>
                      </a:rPr>
                      <m:t>𝑔</m:t>
                    </m:r>
                    <m:d>
                      <m:dPr>
                        <m:ctrlPr>
                          <a:rPr lang="fr-FR" sz="3600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fr-FR" sz="36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fr-FR" sz="3600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fr-FR" sz="3600" b="0" i="1" smtClean="0">
                        <a:latin typeface="Cambria Math"/>
                      </a:rPr>
                      <m:t>3</m:t>
                    </m:r>
                    <m:sSup>
                      <m:sSupPr>
                        <m:ctrlPr>
                          <a:rPr lang="fr-FR" sz="3600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fr-FR" sz="3600" b="0" i="1" smtClean="0">
                            <a:latin typeface="Cambria Math"/>
                          </a:rPr>
                          <m:t>e</m:t>
                        </m:r>
                      </m:e>
                      <m:sup>
                        <m:r>
                          <a:rPr lang="fr-FR" sz="3600" b="0" i="1" smtClean="0">
                            <a:latin typeface="Cambria Math"/>
                          </a:rPr>
                          <m:t>𝑥</m:t>
                        </m:r>
                      </m:sup>
                    </m:sSup>
                  </m:oMath>
                </a14:m>
                <a:r>
                  <a:rPr lang="fr-FR" sz="3600" b="0" dirty="0" smtClean="0"/>
                  <a:t>  </a:t>
                </a:r>
                <a:br>
                  <a:rPr lang="fr-FR" sz="3600" b="0" dirty="0" smtClean="0"/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fr-FR" sz="3600" b="0" i="0" smtClean="0">
                          <a:latin typeface="Cambria Math"/>
                        </a:rPr>
                        <m:t>I</m:t>
                      </m:r>
                      <m:r>
                        <a:rPr lang="fr-FR" sz="3600" b="0" i="0" smtClean="0">
                          <a:latin typeface="Cambria Math"/>
                        </a:rPr>
                        <m:t>=</m:t>
                      </m:r>
                      <m:r>
                        <a:rPr lang="fr-FR" sz="3600" b="0" i="1" smtClean="0">
                          <a:latin typeface="Cambria Math"/>
                        </a:rPr>
                        <m:t> </m:t>
                      </m:r>
                      <m:r>
                        <a:rPr lang="fr-FR" sz="3600" b="0" i="1" smtClean="0">
                          <a:latin typeface="Cambria Math"/>
                          <a:ea typeface="Cambria Math"/>
                        </a:rPr>
                        <m:t>ℝ</m:t>
                      </m:r>
                    </m:oMath>
                  </m:oMathPara>
                </a14:m>
                <a:endParaRPr lang="fr-FR" sz="3600" b="0" dirty="0" smtClean="0"/>
              </a:p>
              <a:p>
                <a:endParaRPr lang="fr-FR" dirty="0"/>
              </a:p>
            </p:txBody>
          </p:sp>
        </mc:Choice>
        <mc:Fallback xmlns="">
          <p:sp>
            <p:nvSpPr>
              <p:cNvPr id="8" name="ZoneTexte 7">
                <a:extLst>
                  <a:ext uri="{FF2B5EF4-FFF2-40B4-BE49-F238E27FC236}">
                    <a16:creationId xmlns:a16="http://schemas.microsoft.com/office/drawing/2014/main" xmlns="" xmlns:a14="http://schemas.microsoft.com/office/drawing/2010/main" id="{47A7435A-71AF-4F03-8EC9-252B7CFED53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87870" y="1858862"/>
                <a:ext cx="3111878" cy="1384995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ZoneTexte 9"/>
          <p:cNvSpPr txBox="1"/>
          <p:nvPr/>
        </p:nvSpPr>
        <p:spPr>
          <a:xfrm>
            <a:off x="634077" y="595044"/>
            <a:ext cx="29523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>
                <a:latin typeface="Comic Sans MS" panose="030F0702030302020204" pitchFamily="66" charset="0"/>
              </a:rPr>
              <a:t>Question 5/6  </a:t>
            </a:r>
            <a:endParaRPr lang="fr-FR" sz="2400" dirty="0">
              <a:latin typeface="Comic Sans MS" panose="030F0702030302020204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19460" name="Rectangle 4"/>
          <p:cNvSpPr>
            <a:spLocks noChangeArrowheads="1"/>
          </p:cNvSpPr>
          <p:nvPr/>
        </p:nvSpPr>
        <p:spPr bwMode="auto">
          <a:xfrm>
            <a:off x="0" y="86677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9461" name="Rectangle 5"/>
          <p:cNvSpPr>
            <a:spLocks noChangeArrowheads="1"/>
          </p:cNvSpPr>
          <p:nvPr/>
        </p:nvSpPr>
        <p:spPr bwMode="auto">
          <a:xfrm>
            <a:off x="-108520" y="1412776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ZoneTexte 6">
                <a:extLst>
                  <a:ext uri="{FF2B5EF4-FFF2-40B4-BE49-F238E27FC236}">
                    <a16:creationId xmlns="" xmlns:a16="http://schemas.microsoft.com/office/drawing/2014/main" id="{47A7435A-71AF-4F03-8EC9-252B7CFED539}"/>
                  </a:ext>
                </a:extLst>
              </p:cNvPr>
              <p:cNvSpPr txBox="1"/>
              <p:nvPr/>
            </p:nvSpPr>
            <p:spPr>
              <a:xfrm>
                <a:off x="5076056" y="1641375"/>
                <a:ext cx="3746795" cy="138499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fr-FR" sz="3600" b="0" i="0" smtClean="0">
                          <a:latin typeface="Cambria Math"/>
                        </a:rPr>
                        <m:t>b</m:t>
                      </m:r>
                      <m:r>
                        <a:rPr lang="fr-FR" sz="3600" b="0" i="0" smtClean="0">
                          <a:latin typeface="Cambria Math"/>
                        </a:rPr>
                        <m:t>)</m:t>
                      </m:r>
                      <m:r>
                        <a:rPr lang="fr-FR" sz="3600" b="0" i="1" smtClean="0">
                          <a:latin typeface="Cambria Math"/>
                        </a:rPr>
                        <m:t> </m:t>
                      </m:r>
                      <m:r>
                        <a:rPr lang="fr-FR" sz="3600" b="0" i="1" smtClean="0">
                          <a:latin typeface="Cambria Math" panose="02040503050406030204" pitchFamily="18" charset="0"/>
                        </a:rPr>
                        <m:t>𝑔</m:t>
                      </m:r>
                      <m:d>
                        <m:dPr>
                          <m:ctrlPr>
                            <a:rPr lang="fr-FR" sz="36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fr-FR" sz="36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d>
                      <m:r>
                        <a:rPr lang="fr-FR" sz="36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fr-FR" sz="3600" b="0" i="1" smtClean="0">
                          <a:latin typeface="Cambria Math"/>
                        </a:rPr>
                        <m:t>5</m:t>
                      </m:r>
                      <m:r>
                        <m:rPr>
                          <m:sty m:val="p"/>
                        </m:rPr>
                        <a:rPr lang="fr-FR" sz="3600" b="0" i="0" smtClean="0">
                          <a:latin typeface="Cambria Math"/>
                        </a:rPr>
                        <m:t>sin</m:t>
                      </m:r>
                      <m:r>
                        <a:rPr lang="fr-FR" sz="3600" b="0" i="1" smtClean="0">
                          <a:latin typeface="Cambria Math"/>
                        </a:rPr>
                        <m:t>⁡(</m:t>
                      </m:r>
                      <m:r>
                        <a:rPr lang="fr-FR" sz="3600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fr-FR" sz="3600" b="0" i="1" smtClean="0">
                          <a:latin typeface="Cambria Math"/>
                        </a:rPr>
                        <m:t>)</m:t>
                      </m:r>
                    </m:oMath>
                    <m:oMath xmlns:m="http://schemas.openxmlformats.org/officeDocument/2006/math">
                      <m:r>
                        <m:rPr>
                          <m:sty m:val="p"/>
                        </m:rPr>
                        <a:rPr lang="fr-FR" sz="3600" b="0" i="0" smtClean="0">
                          <a:latin typeface="Cambria Math"/>
                        </a:rPr>
                        <m:t>I</m:t>
                      </m:r>
                      <m:r>
                        <a:rPr lang="fr-FR" sz="3600" b="0" i="0" smtClean="0">
                          <a:latin typeface="Cambria Math"/>
                        </a:rPr>
                        <m:t>=</m:t>
                      </m:r>
                      <m:r>
                        <a:rPr lang="fr-FR" sz="3600" b="0" i="1" smtClean="0">
                          <a:latin typeface="Cambria Math"/>
                        </a:rPr>
                        <m:t> </m:t>
                      </m:r>
                      <m:r>
                        <a:rPr lang="fr-FR" sz="3600" b="0" i="1" smtClean="0">
                          <a:latin typeface="Cambria Math"/>
                          <a:ea typeface="Cambria Math"/>
                        </a:rPr>
                        <m:t>ℝ</m:t>
                      </m:r>
                    </m:oMath>
                  </m:oMathPara>
                </a14:m>
                <a:endParaRPr lang="fr-FR" sz="3600" b="0" dirty="0" smtClean="0"/>
              </a:p>
              <a:p>
                <a:endParaRPr lang="fr-FR" dirty="0"/>
              </a:p>
            </p:txBody>
          </p:sp>
        </mc:Choice>
        <mc:Fallback xmlns="">
          <p:sp>
            <p:nvSpPr>
              <p:cNvPr id="7" name="ZoneTexte 6">
                <a:extLst>
                  <a:ext uri="{FF2B5EF4-FFF2-40B4-BE49-F238E27FC236}">
                    <a16:creationId xmlns:a16="http://schemas.microsoft.com/office/drawing/2014/main" xmlns="" xmlns:a14="http://schemas.microsoft.com/office/drawing/2010/main" id="{47A7435A-71AF-4F03-8EC9-252B7CFED53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76056" y="1641375"/>
                <a:ext cx="3746795" cy="1384995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ZoneTexte 7">
                <a:extLst>
                  <a:ext uri="{FF2B5EF4-FFF2-40B4-BE49-F238E27FC236}">
                    <a16:creationId xmlns="" xmlns:a16="http://schemas.microsoft.com/office/drawing/2014/main" id="{47A7435A-71AF-4F03-8EC9-252B7CFED539}"/>
                  </a:ext>
                </a:extLst>
              </p:cNvPr>
              <p:cNvSpPr txBox="1"/>
              <p:nvPr/>
            </p:nvSpPr>
            <p:spPr>
              <a:xfrm>
                <a:off x="623000" y="1641376"/>
                <a:ext cx="3521670" cy="138499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:r>
                  <a:rPr lang="fr-FR" sz="3600" b="0" dirty="0" smtClean="0"/>
                  <a:t>a) </a:t>
                </a:r>
                <a14:m>
                  <m:oMath xmlns:m="http://schemas.openxmlformats.org/officeDocument/2006/math">
                    <m:r>
                      <a:rPr lang="fr-FR" sz="3600" b="0" i="1" dirty="0" smtClean="0">
                        <a:latin typeface="Cambria Math"/>
                      </a:rPr>
                      <m:t>𝑓</m:t>
                    </m:r>
                    <m:d>
                      <m:dPr>
                        <m:ctrlPr>
                          <a:rPr lang="fr-FR" sz="3600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fr-FR" sz="3600" b="0" i="1" smtClean="0">
                            <a:latin typeface="Cambria Math"/>
                          </a:rPr>
                          <m:t>𝑥</m:t>
                        </m:r>
                      </m:e>
                    </m:d>
                    <m:r>
                      <a:rPr lang="fr-FR" sz="3600" b="0" i="1" smtClean="0">
                        <a:latin typeface="Cambria Math"/>
                      </a:rPr>
                      <m:t>=2</m:t>
                    </m:r>
                    <m:r>
                      <m:rPr>
                        <m:sty m:val="p"/>
                      </m:rPr>
                      <a:rPr lang="fr-FR" sz="3600" b="0" i="0" smtClean="0">
                        <a:latin typeface="Cambria Math"/>
                      </a:rPr>
                      <m:t>cos</m:t>
                    </m:r>
                    <m:r>
                      <a:rPr lang="fr-FR" sz="3600" b="0" i="1" smtClean="0">
                        <a:latin typeface="Cambria Math"/>
                      </a:rPr>
                      <m:t>⁡(</m:t>
                    </m:r>
                    <m:r>
                      <a:rPr lang="fr-FR" sz="3600" b="0" i="1" smtClean="0">
                        <a:latin typeface="Cambria Math"/>
                      </a:rPr>
                      <m:t>𝑥</m:t>
                    </m:r>
                    <m:r>
                      <a:rPr lang="fr-FR" sz="3600" b="0" i="1" smtClean="0">
                        <a:latin typeface="Cambria Math"/>
                      </a:rPr>
                      <m:t>)</m:t>
                    </m:r>
                  </m:oMath>
                </a14:m>
                <a:r>
                  <a:rPr lang="fr-FR" sz="3600" b="0" dirty="0" smtClean="0"/>
                  <a:t/>
                </a:r>
                <a:br>
                  <a:rPr lang="fr-FR" sz="3600" b="0" dirty="0" smtClean="0"/>
                </a:b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fr-FR" sz="3600" b="0" i="0" smtClean="0">
                          <a:latin typeface="Cambria Math"/>
                        </a:rPr>
                        <m:t>I</m:t>
                      </m:r>
                      <m:r>
                        <a:rPr lang="fr-FR" sz="3600" b="0" i="1" smtClean="0">
                          <a:latin typeface="Cambria Math"/>
                        </a:rPr>
                        <m:t>=</m:t>
                      </m:r>
                      <m:r>
                        <a:rPr lang="fr-FR" sz="3600" b="0" i="1" smtClean="0">
                          <a:latin typeface="Cambria Math"/>
                          <a:ea typeface="Cambria Math"/>
                        </a:rPr>
                        <m:t>ℝ</m:t>
                      </m:r>
                    </m:oMath>
                  </m:oMathPara>
                </a14:m>
                <a:endParaRPr lang="fr-FR" sz="3600" b="0" dirty="0" smtClean="0"/>
              </a:p>
              <a:p>
                <a:endParaRPr lang="fr-FR" dirty="0"/>
              </a:p>
            </p:txBody>
          </p:sp>
        </mc:Choice>
        <mc:Fallback xmlns="">
          <p:sp>
            <p:nvSpPr>
              <p:cNvPr id="8" name="ZoneTexte 7">
                <a:extLst>
                  <a:ext uri="{FF2B5EF4-FFF2-40B4-BE49-F238E27FC236}">
                    <a16:creationId xmlns:a16="http://schemas.microsoft.com/office/drawing/2014/main" xmlns="" xmlns:a14="http://schemas.microsoft.com/office/drawing/2010/main" id="{47A7435A-71AF-4F03-8EC9-252B7CFED53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3000" y="1641376"/>
                <a:ext cx="3521670" cy="1384995"/>
              </a:xfrm>
              <a:prstGeom prst="rect">
                <a:avLst/>
              </a:prstGeom>
              <a:blipFill rotWithShape="1">
                <a:blip r:embed="rId3"/>
                <a:stretch>
                  <a:fillRect l="-7785" t="-9692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ZoneTexte 9"/>
          <p:cNvSpPr txBox="1"/>
          <p:nvPr/>
        </p:nvSpPr>
        <p:spPr>
          <a:xfrm>
            <a:off x="634077" y="595044"/>
            <a:ext cx="29523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>
                <a:latin typeface="Comic Sans MS" panose="030F0702030302020204" pitchFamily="66" charset="0"/>
              </a:rPr>
              <a:t>Question 6/6  </a:t>
            </a:r>
            <a:endParaRPr lang="fr-FR" sz="2400" dirty="0">
              <a:latin typeface="Comic Sans MS" panose="030F0702030302020204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6"/>
          <p:cNvSpPr txBox="1">
            <a:spLocks/>
          </p:cNvSpPr>
          <p:nvPr/>
        </p:nvSpPr>
        <p:spPr>
          <a:xfrm>
            <a:off x="685800" y="2130425"/>
            <a:ext cx="7772400" cy="1470025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0" hangingPunct="0"/>
            <a:r>
              <a:rPr lang="fr-FR" sz="6000" b="1" spc="15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CORRIGÉS</a:t>
            </a:r>
            <a:endParaRPr lang="fr-FR" sz="6000" b="1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Arial" pitchFamily="34" charset="0"/>
              <a:ea typeface="+mj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17204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288</TotalTime>
  <Words>426</Words>
  <Application>Microsoft Office PowerPoint</Application>
  <PresentationFormat>Affichage à l'écran (4:3)</PresentationFormat>
  <Paragraphs>81</Paragraphs>
  <Slides>21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21</vt:i4>
      </vt:variant>
    </vt:vector>
  </HeadingPairs>
  <TitlesOfParts>
    <vt:vector size="22" baseType="lpstr">
      <vt:lpstr>Thème Office</vt:lpstr>
      <vt:lpstr>PRIMITIVES Série 1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Primitives 1</dc:title>
  <dc:creator>nicolas.ploix</dc:creator>
  <cp:lastModifiedBy>deletombe</cp:lastModifiedBy>
  <cp:revision>28</cp:revision>
  <dcterms:created xsi:type="dcterms:W3CDTF">2018-01-18T12:04:31Z</dcterms:created>
  <dcterms:modified xsi:type="dcterms:W3CDTF">2019-06-11T19:30:42Z</dcterms:modified>
</cp:coreProperties>
</file>