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7" r:id="rId2"/>
    <p:sldId id="258" r:id="rId3"/>
    <p:sldId id="263" r:id="rId4"/>
    <p:sldId id="264" r:id="rId5"/>
    <p:sldId id="273" r:id="rId6"/>
    <p:sldId id="265" r:id="rId7"/>
    <p:sldId id="266" r:id="rId8"/>
    <p:sldId id="270" r:id="rId9"/>
    <p:sldId id="267" r:id="rId10"/>
    <p:sldId id="275" r:id="rId11"/>
    <p:sldId id="269" r:id="rId12"/>
    <p:sldId id="271" r:id="rId13"/>
    <p:sldId id="274" r:id="rId14"/>
    <p:sldId id="276" r:id="rId15"/>
    <p:sldId id="277" r:id="rId16"/>
    <p:sldId id="278" r:id="rId17"/>
    <p:sldId id="289" r:id="rId18"/>
    <p:sldId id="279" r:id="rId19"/>
    <p:sldId id="290" r:id="rId20"/>
    <p:sldId id="280" r:id="rId21"/>
    <p:sldId id="291" r:id="rId22"/>
    <p:sldId id="281" r:id="rId23"/>
    <p:sldId id="292" r:id="rId24"/>
    <p:sldId id="282" r:id="rId25"/>
    <p:sldId id="283" r:id="rId26"/>
    <p:sldId id="299" r:id="rId27"/>
    <p:sldId id="307" r:id="rId28"/>
    <p:sldId id="284" r:id="rId29"/>
    <p:sldId id="305" r:id="rId30"/>
    <p:sldId id="306" r:id="rId31"/>
    <p:sldId id="285" r:id="rId32"/>
    <p:sldId id="300" r:id="rId33"/>
    <p:sldId id="301" r:id="rId34"/>
    <p:sldId id="286" r:id="rId35"/>
    <p:sldId id="302" r:id="rId36"/>
    <p:sldId id="296" r:id="rId37"/>
    <p:sldId id="303" r:id="rId38"/>
    <p:sldId id="304" r:id="rId39"/>
    <p:sldId id="297" r:id="rId40"/>
    <p:sldId id="288" r:id="rId41"/>
    <p:sldId id="298" r:id="rId4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4622" autoAdjust="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1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470C82-446B-4128-BFA9-9C88A85C4660}" type="datetimeFigureOut">
              <a:rPr lang="fr-FR" smtClean="0"/>
              <a:t>10/06/2019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22E0A8-0EA4-453E-A78D-320DEE6C0B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3629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D4F0B-89BB-450B-A569-36F0997013B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1224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2E0A8-0EA4-453E-A78D-320DEE6C0B16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56745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D4F0B-89BB-450B-A569-36F0997013B0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12247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2E0A8-0EA4-453E-A78D-320DEE6C0B16}" type="slidenum">
              <a:rPr lang="fr-FR" smtClean="0"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16156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2E0A8-0EA4-453E-A78D-320DEE6C0B16}" type="slidenum">
              <a:rPr lang="fr-FR" smtClean="0"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1615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E371C-0367-49A4-933C-E9EB0565021C}" type="datetimeFigureOut">
              <a:rPr lang="fr-FR" smtClean="0"/>
              <a:t>10/06/2019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8352-8957-4DBF-91DB-0F0D252CA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0297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E371C-0367-49A4-933C-E9EB0565021C}" type="datetimeFigureOut">
              <a:rPr lang="fr-FR" smtClean="0"/>
              <a:t>10/06/2019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8352-8957-4DBF-91DB-0F0D252CA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573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E371C-0367-49A4-933C-E9EB0565021C}" type="datetimeFigureOut">
              <a:rPr lang="fr-FR" smtClean="0"/>
              <a:t>10/06/2019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8352-8957-4DBF-91DB-0F0D252CA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3652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E371C-0367-49A4-933C-E9EB0565021C}" type="datetimeFigureOut">
              <a:rPr lang="fr-FR" smtClean="0"/>
              <a:t>10/06/2019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8352-8957-4DBF-91DB-0F0D252CA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2525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E371C-0367-49A4-933C-E9EB0565021C}" type="datetimeFigureOut">
              <a:rPr lang="fr-FR" smtClean="0"/>
              <a:t>10/06/2019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8352-8957-4DBF-91DB-0F0D252CA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7406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E371C-0367-49A4-933C-E9EB0565021C}" type="datetimeFigureOut">
              <a:rPr lang="fr-FR" smtClean="0"/>
              <a:t>10/06/2019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8352-8957-4DBF-91DB-0F0D252CA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9915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E371C-0367-49A4-933C-E9EB0565021C}" type="datetimeFigureOut">
              <a:rPr lang="fr-FR" smtClean="0"/>
              <a:t>10/06/2019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8352-8957-4DBF-91DB-0F0D252CA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918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E371C-0367-49A4-933C-E9EB0565021C}" type="datetimeFigureOut">
              <a:rPr lang="fr-FR" smtClean="0"/>
              <a:t>10/06/2019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8352-8957-4DBF-91DB-0F0D252CA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1342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E371C-0367-49A4-933C-E9EB0565021C}" type="datetimeFigureOut">
              <a:rPr lang="fr-FR" smtClean="0"/>
              <a:t>10/06/2019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8352-8957-4DBF-91DB-0F0D252CA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2014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E371C-0367-49A4-933C-E9EB0565021C}" type="datetimeFigureOut">
              <a:rPr lang="fr-FR" smtClean="0"/>
              <a:t>10/06/2019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8352-8957-4DBF-91DB-0F0D252CA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4290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E371C-0367-49A4-933C-E9EB0565021C}" type="datetimeFigureOut">
              <a:rPr lang="fr-FR" smtClean="0"/>
              <a:t>10/06/2019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8352-8957-4DBF-91DB-0F0D252CA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0776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E371C-0367-49A4-933C-E9EB0565021C}" type="datetimeFigureOut">
              <a:rPr lang="fr-FR" smtClean="0"/>
              <a:t>10/06/2019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018352-8957-4DBF-91DB-0F0D252CA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604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tm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tm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70.png"/><Relationship Id="rId4" Type="http://schemas.openxmlformats.org/officeDocument/2006/relationships/image" Target="../media/image16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395536" y="1052736"/>
            <a:ext cx="8352928" cy="1974081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0" hangingPunct="0"/>
            <a:r>
              <a:rPr lang="fr-FR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TABLEAUX DE VARIATIONS</a:t>
            </a:r>
            <a:br>
              <a:rPr lang="fr-FR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fr-FR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Série 1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439181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800" i="1" dirty="0" smtClean="0">
                <a:latin typeface="Arial" pitchFamily="34" charset="0"/>
                <a:ea typeface="+mj-ea"/>
                <a:cs typeface="Arial" pitchFamily="34" charset="0"/>
              </a:rPr>
              <a:t>Automatismes en BTS </a:t>
            </a:r>
            <a:r>
              <a:rPr lang="fr-FR" sz="2800" i="1" dirty="0">
                <a:latin typeface="Arial" pitchFamily="34" charset="0"/>
                <a:ea typeface="+mj-ea"/>
                <a:cs typeface="Arial" pitchFamily="34" charset="0"/>
              </a:rPr>
              <a:t>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101431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30" y="980728"/>
            <a:ext cx="7792537" cy="2514951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34631" y="3717032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Déterminer une équation de la tangente horizontale à C.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7/10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07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2411760" y="3877631"/>
                <a:ext cx="460851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Déterminer le signe de </a:t>
                </a: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  <a:cs typeface="Arial" panose="020B0604020202020204" pitchFamily="34" charset="0"/>
                      </a:rPr>
                      <m:t>𝒇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3877631"/>
                <a:ext cx="4608512" cy="523220"/>
              </a:xfrm>
              <a:prstGeom prst="rect">
                <a:avLst/>
              </a:prstGeom>
              <a:blipFill rotWithShape="1">
                <a:blip r:embed="rId3"/>
                <a:stretch>
                  <a:fillRect l="-2778" t="-11628" b="-3139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 2" descr="Capture d’écr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2" y="1124744"/>
            <a:ext cx="7544853" cy="241968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8/10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78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691680" y="3899774"/>
                <a:ext cx="59046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Déterminer le signe de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  <a:cs typeface="Arial" panose="020B0604020202020204" pitchFamily="34" charset="0"/>
                      </a:rPr>
                      <m:t>𝒇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sur [0;2].</a:t>
                </a:r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3899774"/>
                <a:ext cx="5904656" cy="523220"/>
              </a:xfrm>
              <a:prstGeom prst="rect">
                <a:avLst/>
              </a:prstGeom>
              <a:blipFill rotWithShape="1">
                <a:blip r:embed="rId2"/>
                <a:stretch>
                  <a:fillRect l="-2169" t="-11628" r="-1963" b="-3139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313" y="3047947"/>
            <a:ext cx="3029373" cy="762106"/>
          </a:xfrm>
          <a:prstGeom prst="rect">
            <a:avLst/>
          </a:prstGeom>
        </p:spPr>
      </p:pic>
      <p:pic>
        <p:nvPicPr>
          <p:cNvPr id="6" name="Image 5" descr="Capture d’écr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20" y="1196752"/>
            <a:ext cx="7582958" cy="2391109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9/10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36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31" y="1124744"/>
            <a:ext cx="7792537" cy="251495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323528" y="3861048"/>
                <a:ext cx="8496944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Combien l’équation </a:t>
                </a: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fr-FR" sz="2800" b="1" i="1"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1" i="1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>
                        <a:latin typeface="Cambria Math"/>
                      </a:rPr>
                      <m:t>=</m:t>
                    </m:r>
                    <m:r>
                      <a:rPr lang="fr-FR" sz="2800" b="1" i="1">
                        <a:latin typeface="Cambria Math"/>
                      </a:rPr>
                      <m:t>𝟎</m:t>
                    </m:r>
                  </m:oMath>
                </a14:m>
                <a:r>
                  <a:rPr lang="fr-FR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a-t-elle </a:t>
                </a:r>
                <a:r>
                  <a:rPr lang="fr-FR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de solutions dans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  <a:ea typeface="Cambria Math"/>
                      </a:rPr>
                      <m:t>ℝ</m:t>
                    </m:r>
                    <m:r>
                      <a:rPr lang="fr-FR" sz="2800" b="1" i="1" smtClean="0">
                        <a:latin typeface="Cambria Math"/>
                        <a:ea typeface="Cambria Math"/>
                      </a:rPr>
                      <m:t>?</m:t>
                    </m:r>
                  </m:oMath>
                </a14:m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3861048"/>
                <a:ext cx="8496944" cy="954107"/>
              </a:xfrm>
              <a:prstGeom prst="rect">
                <a:avLst/>
              </a:prstGeom>
              <a:blipFill rotWithShape="1">
                <a:blip r:embed="rId3"/>
                <a:stretch>
                  <a:fillRect l="-717" t="-6369" r="-2296" b="-165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10/10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4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6"/>
          <p:cNvSpPr>
            <a:spLocks noGrp="1"/>
          </p:cNvSpPr>
          <p:nvPr>
            <p:ph type="ctrTitle"/>
          </p:nvPr>
        </p:nvSpPr>
        <p:spPr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fr-FR" sz="6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CORRIGÉS</a:t>
            </a:r>
            <a:endParaRPr lang="fr-FR" sz="6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32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2204864"/>
                <a:ext cx="8208912" cy="1512168"/>
              </a:xfrm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  <a:cs typeface="Arial" panose="020B0604020202020204" pitchFamily="34" charset="0"/>
                      </a:rPr>
                      <m:t>𝒇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est une fonction.</a:t>
                </a:r>
              </a:p>
              <a:p>
                <a:pPr marL="0" indent="0" algn="ctr">
                  <a:buNone/>
                </a:pPr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Trouver la ou </a:t>
                </a:r>
                <a:r>
                  <a:rPr lang="fr-FR" sz="2800" b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les incohérence(s</a:t>
                </a:r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 dans le tableau de variations de </a:t>
                </a: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  <a:cs typeface="Arial" panose="020B0604020202020204" pitchFamily="34" charset="0"/>
                      </a:rPr>
                      <m:t>𝒇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2204864"/>
                <a:ext cx="8208912" cy="1512168"/>
              </a:xfrm>
              <a:blipFill rotWithShape="1">
                <a:blip r:embed="rId3"/>
                <a:stretch>
                  <a:fillRect t="-4032" b="-76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076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21" y="2185814"/>
            <a:ext cx="7582958" cy="2486372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1/10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08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21" y="2185814"/>
            <a:ext cx="7582958" cy="2486372"/>
          </a:xfrm>
          <a:prstGeom prst="rect">
            <a:avLst/>
          </a:prstGeom>
        </p:spPr>
      </p:pic>
      <p:sp>
        <p:nvSpPr>
          <p:cNvPr id="2" name="Ellipse 1"/>
          <p:cNvSpPr/>
          <p:nvPr/>
        </p:nvSpPr>
        <p:spPr>
          <a:xfrm>
            <a:off x="2952000" y="2827646"/>
            <a:ext cx="648072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/>
          <p:cNvSpPr/>
          <p:nvPr/>
        </p:nvSpPr>
        <p:spPr>
          <a:xfrm>
            <a:off x="5976000" y="2827646"/>
            <a:ext cx="648072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1/10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1622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10" y="2114366"/>
            <a:ext cx="7554379" cy="2629267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2/10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80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10" y="2114366"/>
            <a:ext cx="7554379" cy="2629267"/>
          </a:xfrm>
          <a:prstGeom prst="rect">
            <a:avLst/>
          </a:prstGeom>
        </p:spPr>
      </p:pic>
      <p:sp>
        <p:nvSpPr>
          <p:cNvPr id="5" name="Ellipse 4"/>
          <p:cNvSpPr/>
          <p:nvPr/>
        </p:nvSpPr>
        <p:spPr>
          <a:xfrm>
            <a:off x="7667426" y="4149080"/>
            <a:ext cx="648072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2/10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941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2204864"/>
                <a:ext cx="8208912" cy="1728192"/>
              </a:xfrm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  <a:cs typeface="Arial" panose="020B0604020202020204" pitchFamily="34" charset="0"/>
                      </a:rPr>
                      <m:t>𝒇</m:t>
                    </m:r>
                    <m:r>
                      <a:rPr lang="fr-FR" sz="2800" b="1" i="1"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est une fonction.</a:t>
                </a:r>
              </a:p>
              <a:p>
                <a:pPr marL="0" indent="0" algn="ctr">
                  <a:buNone/>
                </a:pPr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Trouver la ou les incohérence(s) dans le tableau de variations de </a:t>
                </a: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  <a:cs typeface="Arial" panose="020B0604020202020204" pitchFamily="34" charset="0"/>
                      </a:rPr>
                      <m:t>𝒇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2204864"/>
                <a:ext cx="8208912" cy="1728192"/>
              </a:xfrm>
              <a:blipFill rotWithShape="1">
                <a:blip r:embed="rId3"/>
                <a:stretch>
                  <a:fillRect t="-353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31957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47" y="2195340"/>
            <a:ext cx="7563906" cy="2467319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3/10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44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47" y="2195340"/>
            <a:ext cx="7563906" cy="2467319"/>
          </a:xfrm>
          <a:prstGeom prst="rect">
            <a:avLst/>
          </a:prstGeom>
        </p:spPr>
      </p:pic>
      <p:sp>
        <p:nvSpPr>
          <p:cNvPr id="4" name="Ellipse 3"/>
          <p:cNvSpPr/>
          <p:nvPr/>
        </p:nvSpPr>
        <p:spPr>
          <a:xfrm>
            <a:off x="3944992" y="2195340"/>
            <a:ext cx="2355200" cy="5135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3/10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701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705" y="2223919"/>
            <a:ext cx="7630590" cy="2410161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4/10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87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705" y="2223919"/>
            <a:ext cx="7630590" cy="2410161"/>
          </a:xfrm>
          <a:prstGeom prst="rect">
            <a:avLst/>
          </a:prstGeom>
        </p:spPr>
      </p:pic>
      <p:sp>
        <p:nvSpPr>
          <p:cNvPr id="6" name="Ellipse 5"/>
          <p:cNvSpPr/>
          <p:nvPr/>
        </p:nvSpPr>
        <p:spPr>
          <a:xfrm>
            <a:off x="2051720" y="3187686"/>
            <a:ext cx="648072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4/10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0451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 txBox="1">
                <a:spLocks/>
              </p:cNvSpPr>
              <p:nvPr/>
            </p:nvSpPr>
            <p:spPr>
              <a:xfrm>
                <a:off x="323528" y="2204864"/>
                <a:ext cx="8424936" cy="1944216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  <a:cs typeface="Arial" panose="020B0604020202020204" pitchFamily="34" charset="0"/>
                      </a:rPr>
                      <m:t>𝒇</m:t>
                    </m:r>
                    <m:r>
                      <a:rPr lang="fr-FR" sz="2800" b="1" i="1"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est une fonction et C sa courbe représentative dans un repère orthogonal du plan.</a:t>
                </a:r>
              </a:p>
              <a:p>
                <a:pPr marL="0" indent="0" algn="ctr">
                  <a:buNone/>
                </a:pPr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 l’aide du tableau de variations de</a:t>
                </a:r>
                <a:r>
                  <a:rPr lang="fr-FR" sz="2800" b="1" dirty="0"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  <a:cs typeface="Arial" panose="020B0604020202020204" pitchFamily="34" charset="0"/>
                      </a:rPr>
                      <m:t>𝒇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, répondre à la question posée.</a:t>
                </a:r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2204864"/>
                <a:ext cx="8424936" cy="1944216"/>
              </a:xfrm>
              <a:prstGeom prst="rect">
                <a:avLst/>
              </a:prstGeom>
              <a:blipFill rotWithShape="1">
                <a:blip r:embed="rId2"/>
                <a:stretch>
                  <a:fillRect t="-3135" r="-2098" b="-56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282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25360" y="3279655"/>
            <a:ext cx="82671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Déterminer une équation d’une asymptote à C.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 5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60" y="764704"/>
            <a:ext cx="7849695" cy="2514951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6291681" y="5229200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5/10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44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25360" y="3279655"/>
            <a:ext cx="82671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Déterminer une équation d’une asymptote à C.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 5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60" y="764704"/>
            <a:ext cx="7849695" cy="2514951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6291681" y="5229200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5/10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7" name="Ellipse 6"/>
          <p:cNvSpPr/>
          <p:nvPr/>
        </p:nvSpPr>
        <p:spPr>
          <a:xfrm>
            <a:off x="2192461" y="928919"/>
            <a:ext cx="651347" cy="127085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0947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25360" y="3279655"/>
            <a:ext cx="82671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Déterminer une équation d’une asymptote à C.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 5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60" y="764704"/>
            <a:ext cx="7849695" cy="2514951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6291681" y="5229200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5/10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7" name="Ellipse 6"/>
          <p:cNvSpPr/>
          <p:nvPr/>
        </p:nvSpPr>
        <p:spPr>
          <a:xfrm>
            <a:off x="2192461" y="928919"/>
            <a:ext cx="651347" cy="127085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Sous-titre 2"/>
              <p:cNvSpPr txBox="1">
                <a:spLocks/>
              </p:cNvSpPr>
              <p:nvPr/>
            </p:nvSpPr>
            <p:spPr>
              <a:xfrm>
                <a:off x="0" y="3861048"/>
                <a:ext cx="9143999" cy="1272044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sz="2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fr-FR" sz="24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fr-FR" sz="24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fr-FR" sz="24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box>
                                <m:boxPr>
                                  <m:ctrlPr>
                                    <a:rPr lang="fr-FR" sz="2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boxPr>
                                <m:e>
                                  <m:groupChr>
                                    <m:groupChrPr>
                                      <m:chr m:val="→"/>
                                      <m:pos m:val="top"/>
                                      <m:ctrlPr>
                                        <a:rPr lang="fr-FR" sz="24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groupChrPr>
                                    <m:e/>
                                  </m:groupChr>
                                </m:e>
                              </m:box>
                              <m:r>
                                <a:rPr lang="fr-FR" sz="24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lim>
                          </m:limLow>
                        </m:fName>
                        <m:e>
                          <m:r>
                            <a:rPr lang="fr-FR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fr-FR" sz="24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  <m:r>
                            <a:rPr lang="fr-FR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=+∞</m:t>
                          </m:r>
                        </m:e>
                      </m:func>
                    </m:oMath>
                  </m:oMathPara>
                </a14:m>
                <a:endParaRPr lang="fr-FR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fr-FR" sz="2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donc la droite d’équation </a:t>
                </a:r>
                <a14:m>
                  <m:oMath xmlns:m="http://schemas.openxmlformats.org/officeDocument/2006/math">
                    <m:r>
                      <a:rPr lang="fr-FR" sz="2400" i="1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r>
                      <a:rPr lang="fr-FR" sz="2400" i="1">
                        <a:solidFill>
                          <a:schemeClr val="tx1"/>
                        </a:solidFill>
                        <a:latin typeface="Cambria Math"/>
                      </a:rPr>
                      <m:t>=−1 </m:t>
                    </m:r>
                  </m:oMath>
                </a14:m>
                <a:r>
                  <a:rPr lang="fr-FR" sz="2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est asymptote verticale à C.</a:t>
                </a:r>
              </a:p>
              <a:p>
                <a:endParaRPr lang="fr-FR" sz="2400" dirty="0"/>
              </a:p>
            </p:txBody>
          </p:sp>
        </mc:Choice>
        <mc:Fallback xmlns="">
          <p:sp>
            <p:nvSpPr>
              <p:cNvPr id="9" name="Sous-titr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861048"/>
                <a:ext cx="9143999" cy="1272044"/>
              </a:xfrm>
              <a:prstGeom prst="rect">
                <a:avLst/>
              </a:prstGeom>
              <a:blipFill rotWithShape="1">
                <a:blip r:embed="rId3"/>
                <a:stretch>
                  <a:fillRect b="-95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16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31" y="692696"/>
            <a:ext cx="7792537" cy="2514951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39552" y="3207647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Déterminer une équation d’une asymptote à C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295588" y="530120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6/10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77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31" y="692696"/>
            <a:ext cx="7792537" cy="2514951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39552" y="3207647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Déterminer une équation d’une asymptote à C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295588" y="530120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6/10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7668343" y="703905"/>
            <a:ext cx="576065" cy="141487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4949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21" y="1628800"/>
            <a:ext cx="7582958" cy="2486372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1/10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807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31" y="692696"/>
            <a:ext cx="7792537" cy="2514951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39552" y="3207647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Déterminer une équation d’une asymptote à C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295588" y="530120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6/10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7668343" y="703905"/>
            <a:ext cx="576065" cy="141487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Sous-titre 2"/>
              <p:cNvSpPr txBox="1">
                <a:spLocks/>
              </p:cNvSpPr>
              <p:nvPr/>
            </p:nvSpPr>
            <p:spPr>
              <a:xfrm>
                <a:off x="0" y="3764783"/>
                <a:ext cx="9143999" cy="1368152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sz="23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fr-FR" sz="23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fr-FR" sz="23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fr-FR" sz="23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box>
                                <m:boxPr>
                                  <m:ctrlPr>
                                    <a:rPr lang="fr-FR" sz="23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boxPr>
                                <m:e>
                                  <m:groupChr>
                                    <m:groupChrPr>
                                      <m:chr m:val="→"/>
                                      <m:pos m:val="top"/>
                                      <m:ctrlPr>
                                        <a:rPr lang="fr-FR" sz="23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groupChrPr>
                                    <m:e/>
                                  </m:groupChr>
                                </m:e>
                              </m:box>
                              <m:r>
                                <a:rPr lang="fr-FR" sz="23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+∞</m:t>
                              </m:r>
                            </m:lim>
                          </m:limLow>
                        </m:fName>
                        <m:e>
                          <m:r>
                            <a:rPr lang="fr-FR" sz="23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fr-FR" sz="23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3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  <m:r>
                            <a:rPr lang="fr-FR" sz="23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=5</m:t>
                          </m:r>
                        </m:e>
                      </m:func>
                    </m:oMath>
                  </m:oMathPara>
                </a14:m>
                <a:endParaRPr lang="fr-FR" sz="23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fr-FR" sz="23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donc la droite d’équation </a:t>
                </a:r>
                <a14:m>
                  <m:oMath xmlns:m="http://schemas.openxmlformats.org/officeDocument/2006/math">
                    <m:r>
                      <a:rPr lang="fr-FR" sz="2300" i="1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fr-FR" sz="2300" i="1">
                        <a:solidFill>
                          <a:schemeClr val="tx1"/>
                        </a:solidFill>
                        <a:latin typeface="Cambria Math"/>
                      </a:rPr>
                      <m:t>=5</m:t>
                    </m:r>
                  </m:oMath>
                </a14:m>
                <a:r>
                  <a:rPr lang="fr-FR" sz="23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est asymptote horizontale à C en </a:t>
                </a:r>
                <a14:m>
                  <m:oMath xmlns:m="http://schemas.openxmlformats.org/officeDocument/2006/math">
                    <m:r>
                      <a:rPr lang="fr-FR" sz="2300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r>
                      <a:rPr lang="fr-FR" sz="23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∞</m:t>
                    </m:r>
                  </m:oMath>
                </a14:m>
                <a:r>
                  <a:rPr lang="fr-FR" sz="2300" dirty="0">
                    <a:solidFill>
                      <a:schemeClr val="tx1"/>
                    </a:solidFill>
                  </a:rPr>
                  <a:t>.</a:t>
                </a:r>
              </a:p>
              <a:p>
                <a:endParaRPr lang="fr-FR" sz="2400" dirty="0" smtClean="0">
                  <a:solidFill>
                    <a:schemeClr val="tx1"/>
                  </a:solidFill>
                </a:endParaRPr>
              </a:p>
              <a:p>
                <a:endParaRPr lang="fr-FR" sz="2400" dirty="0" smtClean="0">
                  <a:solidFill>
                    <a:schemeClr val="tx1"/>
                  </a:solidFill>
                </a:endParaRPr>
              </a:p>
              <a:p>
                <a:endParaRPr lang="fr-FR" sz="2400" dirty="0">
                  <a:solidFill>
                    <a:schemeClr val="tx1"/>
                  </a:solidFill>
                </a:endParaRPr>
              </a:p>
              <a:p>
                <a:endParaRPr lang="fr-FR" sz="24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Sous-titr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764783"/>
                <a:ext cx="9143999" cy="1368152"/>
              </a:xfrm>
              <a:prstGeom prst="rect">
                <a:avLst/>
              </a:prstGeom>
              <a:blipFill rotWithShape="1">
                <a:blip r:embed="rId3"/>
                <a:stretch>
                  <a:fillRect l="-800" r="-8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8850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30" y="548680"/>
            <a:ext cx="7792537" cy="2514951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916417" y="2924944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Déterminer une équation de la tangente horizontale à C.</a:t>
            </a:r>
            <a:endParaRPr lang="fr-FR" sz="28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6240654" y="515719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7/10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82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30" y="548680"/>
            <a:ext cx="7792537" cy="2514951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916417" y="2924944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Déterminer une équation de la tangente horizontale à C.</a:t>
            </a:r>
            <a:endParaRPr lang="fr-FR" sz="28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6240654" y="515719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7/10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4782759" y="1124745"/>
            <a:ext cx="576064" cy="50405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205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30" y="548680"/>
            <a:ext cx="7792537" cy="2514951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916417" y="2924944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Déterminer une équation de la tangente horizontale à C.</a:t>
            </a:r>
            <a:endParaRPr lang="fr-FR" sz="28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6240654" y="515719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7/10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Sous-titre 2"/>
              <p:cNvSpPr txBox="1">
                <a:spLocks/>
              </p:cNvSpPr>
              <p:nvPr/>
            </p:nvSpPr>
            <p:spPr>
              <a:xfrm>
                <a:off x="467542" y="3879051"/>
                <a:ext cx="8208911" cy="1080120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25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lang="fr-FR" sz="25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25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admet une tangente horizontale au point d’abscisse </a:t>
                </a:r>
                <a14:m>
                  <m:oMath xmlns:m="http://schemas.openxmlformats.org/officeDocument/2006/math">
                    <m:r>
                      <a:rPr lang="fr-FR" sz="2500" i="1">
                        <a:solidFill>
                          <a:schemeClr val="tx1"/>
                        </a:solidFill>
                        <a:latin typeface="Cambria Math"/>
                      </a:rPr>
                      <m:t>−4</m:t>
                    </m:r>
                  </m:oMath>
                </a14:m>
                <a:r>
                  <a:rPr lang="fr-FR" sz="25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et une équation de cette tangente est  </a:t>
                </a:r>
                <a14:m>
                  <m:oMath xmlns:m="http://schemas.openxmlformats.org/officeDocument/2006/math">
                    <m:r>
                      <a:rPr lang="fr-FR" sz="2500" i="1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fr-FR" sz="2500" i="1">
                        <a:solidFill>
                          <a:schemeClr val="tx1"/>
                        </a:solidFill>
                        <a:latin typeface="Cambria Math"/>
                      </a:rPr>
                      <m:t>=−3.</m:t>
                    </m:r>
                  </m:oMath>
                </a14:m>
                <a:r>
                  <a:rPr lang="fr-FR" sz="25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endParaRPr lang="fr-FR" sz="2400" dirty="0" smtClean="0">
                  <a:solidFill>
                    <a:schemeClr val="tx1"/>
                  </a:solidFill>
                </a:endParaRPr>
              </a:p>
              <a:p>
                <a:endParaRPr lang="fr-FR" sz="98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Sous-titr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2" y="3879051"/>
                <a:ext cx="8208911" cy="1080120"/>
              </a:xfrm>
              <a:prstGeom prst="rect">
                <a:avLst/>
              </a:prstGeom>
              <a:blipFill rotWithShape="1">
                <a:blip r:embed="rId3"/>
                <a:stretch>
                  <a:fillRect t="-39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Ellipse 9"/>
          <p:cNvSpPr/>
          <p:nvPr/>
        </p:nvSpPr>
        <p:spPr>
          <a:xfrm>
            <a:off x="4782759" y="1124745"/>
            <a:ext cx="576064" cy="50405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26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2123728" y="3284984"/>
                <a:ext cx="489654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Déterminer le signe de </a:t>
                </a: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  <a:cs typeface="Arial" panose="020B0604020202020204" pitchFamily="34" charset="0"/>
                      </a:rPr>
                      <m:t>𝒇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3284984"/>
                <a:ext cx="4896544" cy="523220"/>
              </a:xfrm>
              <a:prstGeom prst="rect">
                <a:avLst/>
              </a:prstGeom>
              <a:blipFill rotWithShape="1">
                <a:blip r:embed="rId2"/>
                <a:stretch>
                  <a:fillRect l="-2488" t="-11628" b="-3139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 2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3" y="764704"/>
            <a:ext cx="7544853" cy="241968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300315" y="515719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8/10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24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2123728" y="3284984"/>
                <a:ext cx="489654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Déterminer le signe de </a:t>
                </a: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  <a:cs typeface="Arial" panose="020B0604020202020204" pitchFamily="34" charset="0"/>
                      </a:rPr>
                      <m:t>𝒇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3284984"/>
                <a:ext cx="4896544" cy="523220"/>
              </a:xfrm>
              <a:prstGeom prst="rect">
                <a:avLst/>
              </a:prstGeom>
              <a:blipFill rotWithShape="1">
                <a:blip r:embed="rId2"/>
                <a:stretch>
                  <a:fillRect l="-2488" t="-11628" b="-3139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 2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3" y="764704"/>
            <a:ext cx="7544853" cy="241968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300315" y="515719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8/10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5" name="Ellipse 4"/>
          <p:cNvSpPr/>
          <p:nvPr/>
        </p:nvSpPr>
        <p:spPr>
          <a:xfrm>
            <a:off x="4644008" y="1758524"/>
            <a:ext cx="864096" cy="43204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3276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2123728" y="3284984"/>
                <a:ext cx="489654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Déterminer le signe de </a:t>
                </a: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  <a:cs typeface="Arial" panose="020B0604020202020204" pitchFamily="34" charset="0"/>
                      </a:rPr>
                      <m:t>𝒇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3284984"/>
                <a:ext cx="4896544" cy="523220"/>
              </a:xfrm>
              <a:prstGeom prst="rect">
                <a:avLst/>
              </a:prstGeom>
              <a:blipFill rotWithShape="1">
                <a:blip r:embed="rId2"/>
                <a:stretch>
                  <a:fillRect l="-2488" t="-11628" b="-3139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 2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3" y="764704"/>
            <a:ext cx="7544853" cy="24196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Sous-titre 2"/>
              <p:cNvSpPr txBox="1">
                <a:spLocks/>
              </p:cNvSpPr>
              <p:nvPr/>
            </p:nvSpPr>
            <p:spPr>
              <a:xfrm>
                <a:off x="1071618" y="3952220"/>
                <a:ext cx="7056784" cy="1080120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26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Le maximum de </a:t>
                </a:r>
                <a:r>
                  <a:rPr lang="fr-FR" sz="26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2600" i="1" dirty="0">
                        <a:solidFill>
                          <a:schemeClr val="tx1"/>
                        </a:solidFill>
                        <a:latin typeface="Cambria Math"/>
                      </a:rPr>
                      <m:t>𝑓</m:t>
                    </m:r>
                  </m:oMath>
                </a14:m>
                <a:r>
                  <a:rPr lang="fr-FR" sz="26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est </a:t>
                </a:r>
                <a14:m>
                  <m:oMath xmlns:m="http://schemas.openxmlformats.org/officeDocument/2006/math">
                    <m:r>
                      <a:rPr lang="fr-FR" sz="2600" b="0" i="1" smtClean="0">
                        <a:solidFill>
                          <a:schemeClr val="tx1"/>
                        </a:solidFill>
                        <a:latin typeface="Cambria Math"/>
                      </a:rPr>
                      <m:t>1−</m:t>
                    </m:r>
                    <m:rad>
                      <m:radPr>
                        <m:degHide m:val="on"/>
                        <m:ctrlPr>
                          <a:rPr lang="fr-FR" sz="26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fr-FR" sz="26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20</m:t>
                        </m:r>
                      </m:e>
                    </m:rad>
                    <m:r>
                      <a:rPr lang="fr-FR" sz="2600" b="0" i="1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sz="26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et </a:t>
                </a:r>
                <a14:m>
                  <m:oMath xmlns:m="http://schemas.openxmlformats.org/officeDocument/2006/math">
                    <m:r>
                      <a:rPr lang="fr-FR" sz="2600" i="1">
                        <a:solidFill>
                          <a:schemeClr val="tx1"/>
                        </a:solidFill>
                        <a:latin typeface="Cambria Math"/>
                      </a:rPr>
                      <m:t>1−</m:t>
                    </m:r>
                    <m:rad>
                      <m:radPr>
                        <m:degHide m:val="on"/>
                        <m:ctrlPr>
                          <a:rPr lang="fr-FR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fr-FR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20</m:t>
                        </m:r>
                      </m:e>
                    </m:rad>
                    <m:r>
                      <a:rPr lang="fr-FR" sz="2600" b="0" i="1" smtClean="0">
                        <a:solidFill>
                          <a:schemeClr val="tx1"/>
                        </a:solidFill>
                        <a:latin typeface="Cambria Math"/>
                      </a:rPr>
                      <m:t>&lt;0</m:t>
                    </m:r>
                  </m:oMath>
                </a14:m>
                <a:endParaRPr lang="fr-FR" sz="2600" b="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fr-FR" sz="26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donc pour tout </a:t>
                </a:r>
                <a14:m>
                  <m:oMath xmlns:m="http://schemas.openxmlformats.org/officeDocument/2006/math">
                    <m:r>
                      <a:rPr lang="fr-FR" sz="2600" i="1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r>
                      <a:rPr lang="fr-FR" sz="26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∈</m:t>
                    </m:r>
                    <m:r>
                      <a:rPr lang="fr-FR" sz="26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ℝ</m:t>
                    </m:r>
                    <m:r>
                      <a:rPr lang="fr-FR" sz="26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</m:t>
                    </m:r>
                    <m:r>
                      <a:rPr lang="fr-FR" sz="26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fr-FR" sz="26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2600" i="1" dirty="0">
                        <a:solidFill>
                          <a:schemeClr val="tx1"/>
                        </a:solidFill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fr-FR" sz="26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26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sz="2600" i="1" dirty="0">
                        <a:solidFill>
                          <a:schemeClr val="tx1"/>
                        </a:solidFill>
                        <a:latin typeface="Cambria Math"/>
                      </a:rPr>
                      <m:t>&lt;0</m:t>
                    </m:r>
                  </m:oMath>
                </a14:m>
                <a:r>
                  <a:rPr lang="fr-FR" sz="26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endParaRPr lang="fr-FR" sz="28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Sous-titr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1618" y="3952220"/>
                <a:ext cx="7056784" cy="1080120"/>
              </a:xfrm>
              <a:prstGeom prst="rect">
                <a:avLst/>
              </a:prstGeom>
              <a:blipFill rotWithShape="1">
                <a:blip r:embed="rId4"/>
                <a:stretch>
                  <a:fillRect l="-346" t="-2809" b="-618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/>
          <p:cNvSpPr txBox="1"/>
          <p:nvPr/>
        </p:nvSpPr>
        <p:spPr>
          <a:xfrm>
            <a:off x="6300315" y="515719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8/10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7" name="Ellipse 6"/>
          <p:cNvSpPr/>
          <p:nvPr/>
        </p:nvSpPr>
        <p:spPr>
          <a:xfrm>
            <a:off x="4644008" y="1758524"/>
            <a:ext cx="864096" cy="43204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1624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475656" y="3086463"/>
                <a:ext cx="602372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Déterminer le signe de </a:t>
                </a: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  <a:cs typeface="Arial" panose="020B0604020202020204" pitchFamily="34" charset="0"/>
                      </a:rPr>
                      <m:t>𝒇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sur </a:t>
                </a:r>
                <a:r>
                  <a:rPr lang="fr-FR" sz="2800" b="1" dirty="0" smtClean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[0;2]</a:t>
                </a:r>
                <a:endParaRPr lang="fr-FR" sz="28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3086463"/>
                <a:ext cx="6023727" cy="523220"/>
              </a:xfrm>
              <a:prstGeom prst="rect">
                <a:avLst/>
              </a:prstGeom>
              <a:blipFill rotWithShape="1">
                <a:blip r:embed="rId2"/>
                <a:stretch>
                  <a:fillRect l="-2024" t="-11628" b="-3139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 5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51885"/>
            <a:ext cx="7582958" cy="2391109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</a:t>
            </a:r>
            <a:r>
              <a:rPr lang="fr-FR" sz="2400" dirty="0">
                <a:latin typeface="Comic Sans MS" panose="030F0702030302020204" pitchFamily="66" charset="0"/>
              </a:rPr>
              <a:t>9</a:t>
            </a:r>
            <a:r>
              <a:rPr lang="fr-FR" sz="2400" dirty="0" smtClean="0">
                <a:latin typeface="Comic Sans MS" panose="030F0702030302020204" pitchFamily="66" charset="0"/>
              </a:rPr>
              <a:t>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5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475656" y="3086463"/>
                <a:ext cx="602372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Déterminer le signe de </a:t>
                </a: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  <a:cs typeface="Arial" panose="020B0604020202020204" pitchFamily="34" charset="0"/>
                      </a:rPr>
                      <m:t>𝒇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sur </a:t>
                </a:r>
                <a:r>
                  <a:rPr lang="fr-FR" sz="2800" b="1" dirty="0" smtClean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[0;2]</a:t>
                </a:r>
                <a:endParaRPr lang="fr-FR" sz="28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3086463"/>
                <a:ext cx="6023727" cy="523220"/>
              </a:xfrm>
              <a:prstGeom prst="rect">
                <a:avLst/>
              </a:prstGeom>
              <a:blipFill rotWithShape="1">
                <a:blip r:embed="rId2"/>
                <a:stretch>
                  <a:fillRect l="-2024" t="-11628" b="-3139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 5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51885"/>
            <a:ext cx="7582958" cy="2391109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</a:t>
            </a:r>
            <a:r>
              <a:rPr lang="fr-FR" sz="2400" dirty="0">
                <a:latin typeface="Comic Sans MS" panose="030F0702030302020204" pitchFamily="66" charset="0"/>
              </a:rPr>
              <a:t>9</a:t>
            </a:r>
            <a:r>
              <a:rPr lang="fr-FR" sz="2400" dirty="0" smtClean="0">
                <a:latin typeface="Comic Sans MS" panose="030F0702030302020204" pitchFamily="66" charset="0"/>
              </a:rPr>
              <a:t>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5" name="Ellipse 4"/>
          <p:cNvSpPr/>
          <p:nvPr/>
        </p:nvSpPr>
        <p:spPr>
          <a:xfrm>
            <a:off x="4932040" y="2132856"/>
            <a:ext cx="648072" cy="43204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899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475656" y="3086463"/>
                <a:ext cx="602372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Déterminer le signe de </a:t>
                </a: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  <a:cs typeface="Arial" panose="020B0604020202020204" pitchFamily="34" charset="0"/>
                      </a:rPr>
                      <m:t>𝒇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sur </a:t>
                </a:r>
                <a:r>
                  <a:rPr lang="fr-FR" sz="2800" b="1" dirty="0" smtClean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[0;2]</a:t>
                </a:r>
                <a:endParaRPr lang="fr-FR" sz="28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3086463"/>
                <a:ext cx="6023727" cy="523220"/>
              </a:xfrm>
              <a:prstGeom prst="rect">
                <a:avLst/>
              </a:prstGeom>
              <a:blipFill rotWithShape="1">
                <a:blip r:embed="rId2"/>
                <a:stretch>
                  <a:fillRect l="-2024" t="-11628" b="-3139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 5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51885"/>
            <a:ext cx="7582958" cy="23911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Sous-titre 2"/>
              <p:cNvSpPr txBox="1">
                <a:spLocks/>
              </p:cNvSpPr>
              <p:nvPr/>
            </p:nvSpPr>
            <p:spPr>
              <a:xfrm>
                <a:off x="1155344" y="3763993"/>
                <a:ext cx="6840760" cy="1084994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26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Le maximum de </a:t>
                </a:r>
                <a14:m>
                  <m:oMath xmlns:m="http://schemas.openxmlformats.org/officeDocument/2006/math">
                    <m:r>
                      <a:rPr lang="fr-FR" sz="2600" i="1">
                        <a:solidFill>
                          <a:schemeClr val="tx1"/>
                        </a:solidFill>
                        <a:latin typeface="Cambria Math"/>
                      </a:rPr>
                      <m:t>𝑓</m:t>
                    </m:r>
                    <m:r>
                      <a:rPr lang="fr-FR" sz="260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sz="26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sur [0;2] est 0</a:t>
                </a:r>
              </a:p>
              <a:p>
                <a:r>
                  <a:rPr lang="fr-FR" sz="26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donc pour tout </a:t>
                </a:r>
                <a14:m>
                  <m:oMath xmlns:m="http://schemas.openxmlformats.org/officeDocument/2006/math">
                    <m:r>
                      <a:rPr lang="fr-FR" sz="2600" i="1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r>
                      <a:rPr lang="fr-FR" sz="26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fr-FR" sz="26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fr-FR" sz="26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0;2</m:t>
                        </m:r>
                      </m:e>
                    </m:d>
                    <m:r>
                      <a:rPr lang="fr-FR" sz="26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</m:t>
                    </m:r>
                    <m:r>
                      <a:rPr lang="fr-FR" sz="26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  </m:t>
                    </m:r>
                    <m:r>
                      <a:rPr lang="fr-FR" sz="2600" i="1">
                        <a:solidFill>
                          <a:schemeClr val="tx1"/>
                        </a:solidFill>
                        <a:latin typeface="Cambria Math"/>
                      </a:rPr>
                      <m:t>𝑓</m:t>
                    </m:r>
                    <m:r>
                      <a:rPr lang="fr-FR" sz="2600" i="1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fr-FR" sz="2600" i="1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r>
                      <a:rPr lang="fr-FR" sz="2600" i="1">
                        <a:solidFill>
                          <a:schemeClr val="tx1"/>
                        </a:solidFill>
                        <a:latin typeface="Cambria Math"/>
                      </a:rPr>
                      <m:t>)≤0</m:t>
                    </m:r>
                  </m:oMath>
                </a14:m>
                <a:r>
                  <a:rPr lang="fr-FR" sz="26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endParaRPr lang="fr-FR" sz="28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Sous-titr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5344" y="3763993"/>
                <a:ext cx="6840760" cy="1084994"/>
              </a:xfrm>
              <a:prstGeom prst="rect">
                <a:avLst/>
              </a:prstGeom>
              <a:blipFill rotWithShape="1">
                <a:blip r:embed="rId4"/>
                <a:stretch>
                  <a:fillRect t="-5056" b="-280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</a:t>
            </a:r>
            <a:r>
              <a:rPr lang="fr-FR" sz="2400" dirty="0">
                <a:latin typeface="Comic Sans MS" panose="030F0702030302020204" pitchFamily="66" charset="0"/>
              </a:rPr>
              <a:t>9</a:t>
            </a:r>
            <a:r>
              <a:rPr lang="fr-FR" sz="2400" dirty="0" smtClean="0">
                <a:latin typeface="Comic Sans MS" panose="030F0702030302020204" pitchFamily="66" charset="0"/>
              </a:rPr>
              <a:t>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4932040" y="2132856"/>
            <a:ext cx="648072" cy="43204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7460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10" y="1556792"/>
            <a:ext cx="7554379" cy="2629267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2/10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53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31" y="1425763"/>
            <a:ext cx="7792537" cy="251495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1123452" y="3789040"/>
                <a:ext cx="734481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Combien l’équation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fr-FR" sz="28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1" i="1" smtClean="0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 smtClean="0">
                        <a:latin typeface="Cambria Math"/>
                      </a:rPr>
                      <m:t>=</m:t>
                    </m:r>
                    <m:r>
                      <a:rPr lang="fr-FR" sz="2800" b="1" i="1" smtClean="0">
                        <a:latin typeface="Cambria Math"/>
                      </a:rPr>
                      <m:t>𝟎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a-t-elle de solutions dans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  <a:ea typeface="Cambria Math"/>
                      </a:rPr>
                      <m:t>ℝ</m:t>
                    </m:r>
                    <m:r>
                      <a:rPr lang="fr-FR" sz="2800" b="1" i="1" smtClean="0">
                        <a:latin typeface="Cambria Math"/>
                        <a:ea typeface="Cambria Math"/>
                      </a:rPr>
                      <m:t>?</m:t>
                    </m:r>
                  </m:oMath>
                </a14:m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3452" y="3789040"/>
                <a:ext cx="7344816" cy="954107"/>
              </a:xfrm>
              <a:prstGeom prst="rect">
                <a:avLst/>
              </a:prstGeom>
              <a:blipFill rotWithShape="1">
                <a:blip r:embed="rId4"/>
                <a:stretch>
                  <a:fillRect t="-6410" b="-173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ZoneTexte 14"/>
          <p:cNvSpPr txBox="1"/>
          <p:nvPr/>
        </p:nvSpPr>
        <p:spPr>
          <a:xfrm>
            <a:off x="6295588" y="5445224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10/10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3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31" y="1425763"/>
            <a:ext cx="7792537" cy="251495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1123452" y="3789040"/>
                <a:ext cx="734481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Combien l’équation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fr-FR" sz="28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1" i="1" smtClean="0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fr-FR" sz="2800" b="1" i="1" smtClean="0">
                        <a:latin typeface="Cambria Math"/>
                      </a:rPr>
                      <m:t>=</m:t>
                    </m:r>
                    <m:r>
                      <a:rPr lang="fr-FR" sz="2800" b="1" i="1" smtClean="0">
                        <a:latin typeface="Cambria Math"/>
                      </a:rPr>
                      <m:t>𝟎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a-t-elle de solutions dans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latin typeface="Cambria Math"/>
                        <a:ea typeface="Cambria Math"/>
                      </a:rPr>
                      <m:t>ℝ</m:t>
                    </m:r>
                    <m:r>
                      <a:rPr lang="fr-FR" sz="2800" b="1" i="1" smtClean="0">
                        <a:latin typeface="Cambria Math"/>
                        <a:ea typeface="Cambria Math"/>
                      </a:rPr>
                      <m:t>?</m:t>
                    </m:r>
                  </m:oMath>
                </a14:m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3452" y="3789040"/>
                <a:ext cx="7344816" cy="954107"/>
              </a:xfrm>
              <a:prstGeom prst="rect">
                <a:avLst/>
              </a:prstGeom>
              <a:blipFill rotWithShape="1">
                <a:blip r:embed="rId4"/>
                <a:stretch>
                  <a:fillRect t="-6410" b="-173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Sous-titre 2"/>
              <p:cNvSpPr txBox="1">
                <a:spLocks/>
              </p:cNvSpPr>
              <p:nvPr/>
            </p:nvSpPr>
            <p:spPr>
              <a:xfrm>
                <a:off x="251520" y="4754220"/>
                <a:ext cx="8712968" cy="576064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2800" dirty="0" smtClean="0">
                    <a:solidFill>
                      <a:schemeClr val="tx1"/>
                    </a:solidFill>
                  </a:rPr>
                  <a:t>L’équation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fr-FR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=0 </m:t>
                    </m:r>
                  </m:oMath>
                </a14:m>
                <a:r>
                  <a:rPr lang="fr-FR" sz="2800" dirty="0" smtClean="0">
                    <a:solidFill>
                      <a:schemeClr val="tx1"/>
                    </a:solidFill>
                  </a:rPr>
                  <a:t>a donc deux solutions dans </a:t>
                </a:r>
                <a14:m>
                  <m:oMath xmlns:m="http://schemas.openxmlformats.org/officeDocument/2006/math">
                    <m:r>
                      <a:rPr lang="fr-FR" sz="28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ℝ</m:t>
                    </m:r>
                    <m:r>
                      <a:rPr lang="fr-FR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sz="28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Sous-titr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4754220"/>
                <a:ext cx="8712968" cy="576064"/>
              </a:xfrm>
              <a:prstGeom prst="rect">
                <a:avLst/>
              </a:prstGeom>
              <a:blipFill rotWithShape="1">
                <a:blip r:embed="rId5"/>
                <a:stretch>
                  <a:fillRect t="-9574" b="-2127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3"/>
          <p:cNvSpPr txBox="1"/>
          <p:nvPr/>
        </p:nvSpPr>
        <p:spPr>
          <a:xfrm>
            <a:off x="3607472" y="292494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</a:t>
            </a:r>
            <a:r>
              <a:rPr lang="fr-FR" dirty="0" smtClean="0">
                <a:solidFill>
                  <a:srgbClr val="00B050"/>
                </a:solidFill>
              </a:rPr>
              <a:t>0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120172" y="295704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</a:t>
            </a:r>
            <a:r>
              <a:rPr lang="fr-FR" dirty="0" smtClean="0">
                <a:solidFill>
                  <a:srgbClr val="00B050"/>
                </a:solidFill>
              </a:rPr>
              <a:t>0</a:t>
            </a:r>
            <a:endParaRPr lang="fr-FR" dirty="0">
              <a:solidFill>
                <a:srgbClr val="00B050"/>
              </a:solidFill>
            </a:endParaRPr>
          </a:p>
        </p:txBody>
      </p:sp>
      <p:cxnSp>
        <p:nvCxnSpPr>
          <p:cNvPr id="11" name="Connecteur droit avec flèche 10"/>
          <p:cNvCxnSpPr/>
          <p:nvPr/>
        </p:nvCxnSpPr>
        <p:spPr>
          <a:xfrm flipV="1">
            <a:off x="3816000" y="1885474"/>
            <a:ext cx="0" cy="1183486"/>
          </a:xfrm>
          <a:prstGeom prst="straightConnector1">
            <a:avLst/>
          </a:prstGeom>
          <a:ln w="22225">
            <a:solidFill>
              <a:srgbClr val="00B05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V="1">
            <a:off x="6325200" y="1917572"/>
            <a:ext cx="0" cy="1151388"/>
          </a:xfrm>
          <a:prstGeom prst="straightConnector1">
            <a:avLst/>
          </a:prstGeom>
          <a:ln w="22225">
            <a:solidFill>
              <a:srgbClr val="00B05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3559206" y="1548240"/>
                <a:ext cx="5040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1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b="1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fr-FR" b="1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endParaRPr lang="fr-FR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9206" y="1548240"/>
                <a:ext cx="504056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6073172" y="1566729"/>
                <a:ext cx="5040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1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b="1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fr-FR" b="1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</m:oMath>
                </a14:m>
                <a:endParaRPr lang="fr-FR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3172" y="1566729"/>
                <a:ext cx="504056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ZoneTexte 14"/>
          <p:cNvSpPr txBox="1"/>
          <p:nvPr/>
        </p:nvSpPr>
        <p:spPr>
          <a:xfrm>
            <a:off x="6295588" y="5445224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10/10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766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/>
      <p:bldP spid="7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391" y="1700808"/>
            <a:ext cx="7563906" cy="2467319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3/10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2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318" y="1700808"/>
            <a:ext cx="7630590" cy="2410161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4/10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50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 txBox="1">
                <a:spLocks/>
              </p:cNvSpPr>
              <p:nvPr/>
            </p:nvSpPr>
            <p:spPr>
              <a:xfrm>
                <a:off x="251520" y="2204864"/>
                <a:ext cx="8640960" cy="1944216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  <a:cs typeface="Arial" panose="020B0604020202020204" pitchFamily="34" charset="0"/>
                      </a:rPr>
                      <m:t>𝒇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est une fonction et C sa courbe représentative dans un repère orthogonal du plan.</a:t>
                </a:r>
              </a:p>
              <a:p>
                <a:pPr marL="0" indent="0" algn="ctr">
                  <a:buNone/>
                </a:pPr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 l’aide du tableau de variations de</a:t>
                </a:r>
                <a:r>
                  <a:rPr lang="fr-FR" sz="2800" b="1" dirty="0"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2800" b="1" i="1">
                        <a:latin typeface="Cambria Math"/>
                        <a:cs typeface="Arial" panose="020B0604020202020204" pitchFamily="34" charset="0"/>
                      </a:rPr>
                      <m:t>𝒇</m:t>
                    </m:r>
                  </m:oMath>
                </a14:m>
                <a:r>
                  <a:rPr lang="fr-FR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, répondre à la question posée.</a:t>
                </a:r>
                <a:endParaRPr lang="fr-FR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2204864"/>
                <a:ext cx="8640960" cy="1944216"/>
              </a:xfrm>
              <a:prstGeom prst="rect">
                <a:avLst/>
              </a:prstGeom>
              <a:blipFill rotWithShape="1">
                <a:blip r:embed="rId2"/>
                <a:stretch>
                  <a:fillRect l="-282" t="-3135" r="-1410" b="-56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1454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95537" y="3961162"/>
            <a:ext cx="81013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Déterminer une équation d’une asymptote à C.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 5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52" y="908720"/>
            <a:ext cx="7849695" cy="2514951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5/10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70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93" y="908720"/>
            <a:ext cx="7792537" cy="2514951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39552" y="3913892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Déterminer une équation d’une asymptote à C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295588" y="4878452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</a:t>
            </a:r>
            <a:r>
              <a:rPr lang="fr-FR" sz="2400" dirty="0">
                <a:latin typeface="Comic Sans MS" panose="030F0702030302020204" pitchFamily="66" charset="0"/>
              </a:rPr>
              <a:t>6</a:t>
            </a:r>
            <a:r>
              <a:rPr lang="fr-FR" sz="2400" dirty="0" smtClean="0">
                <a:latin typeface="Comic Sans MS" panose="030F0702030302020204" pitchFamily="66" charset="0"/>
              </a:rPr>
              <a:t>/10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02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</TotalTime>
  <Words>548</Words>
  <Application>Microsoft Office PowerPoint</Application>
  <PresentationFormat>Affichage à l'écran (4:3)</PresentationFormat>
  <Paragraphs>90</Paragraphs>
  <Slides>41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41</vt:i4>
      </vt:variant>
    </vt:vector>
  </HeadingPairs>
  <TitlesOfParts>
    <vt:vector size="42" baseType="lpstr">
      <vt:lpstr>Thème Office</vt:lpstr>
      <vt:lpstr>TABLEAUX DE VARIATIONS Série 1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CORRIGÉS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TABLEAUX DE VARIATIONS Série 1</dc:title>
  <dc:creator>deletombe</dc:creator>
  <cp:lastModifiedBy>deletombe</cp:lastModifiedBy>
  <cp:revision>49</cp:revision>
  <dcterms:created xsi:type="dcterms:W3CDTF">2017-04-27T10:06:52Z</dcterms:created>
  <dcterms:modified xsi:type="dcterms:W3CDTF">2019-06-10T17:24:45Z</dcterms:modified>
</cp:coreProperties>
</file>