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9" r:id="rId2"/>
    <p:sldId id="260" r:id="rId3"/>
    <p:sldId id="261" r:id="rId4"/>
    <p:sldId id="302" r:id="rId5"/>
    <p:sldId id="263" r:id="rId6"/>
    <p:sldId id="264" r:id="rId7"/>
    <p:sldId id="266" r:id="rId8"/>
    <p:sldId id="265" r:id="rId9"/>
    <p:sldId id="268" r:id="rId10"/>
    <p:sldId id="267" r:id="rId11"/>
    <p:sldId id="269" r:id="rId12"/>
    <p:sldId id="286" r:id="rId13"/>
    <p:sldId id="287" r:id="rId14"/>
    <p:sldId id="303" r:id="rId15"/>
    <p:sldId id="289" r:id="rId16"/>
    <p:sldId id="290" r:id="rId17"/>
    <p:sldId id="291" r:id="rId18"/>
    <p:sldId id="292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5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BA387-4E64-4FD6-9FB1-10EA2DE3AD37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8AE59-D741-46FD-9499-B99A4D79C7E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23166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849D5-FAC8-411E-992D-7C4ABAFC8522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F1585-7636-4183-935C-34829BE2B44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2448272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>
              <a:defRPr/>
            </a:pPr>
            <a: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Statistiques à 2 variables</a:t>
            </a:r>
            <a:b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avec une calculatrice </a:t>
            </a:r>
            <a:r>
              <a:rPr lang="fr-FR" sz="28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Casio</a:t>
            </a: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Graph</a:t>
            </a:r>
            <a:endParaRPr lang="fr-FR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206753"/>
            <a:ext cx="2721868" cy="166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384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3744416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0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« Cet affichage nous permet de conclure que </a:t>
            </a:r>
            <a:r>
              <a:rPr lang="fr-FR" sz="2600" i="1" u="sng" dirty="0" smtClean="0">
                <a:latin typeface="Arial" pitchFamily="34" charset="0"/>
                <a:cs typeface="Arial" pitchFamily="34" charset="0"/>
              </a:rPr>
              <a:t>l’équation </a:t>
            </a:r>
            <a:r>
              <a:rPr lang="fr-FR" sz="2600" i="1" u="sng" dirty="0">
                <a:latin typeface="Arial" pitchFamily="34" charset="0"/>
                <a:cs typeface="Arial" pitchFamily="34" charset="0"/>
              </a:rPr>
              <a:t>réduite de la droite de régression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 de z en x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est:</a:t>
            </a: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 = -0,118x + 6,206 »</a:t>
            </a:r>
          </a:p>
          <a:p>
            <a:pPr marL="0" indent="0" algn="ctr">
              <a:buNone/>
            </a:pPr>
            <a:endParaRPr lang="fr-FR" sz="2600" i="1" dirty="0" smtClean="0">
              <a:latin typeface="Arial" pitchFamily="34" charset="0"/>
              <a:cs typeface="Arial" pitchFamily="34" charset="0"/>
            </a:endParaRP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Vrai</a:t>
            </a: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Faux</a:t>
            </a:r>
          </a:p>
          <a:p>
            <a:pPr marL="0" indent="0" algn="ctr">
              <a:buNone/>
            </a:pPr>
            <a:endParaRPr lang="fr-FR" sz="3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7/7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2382"/>
          <a:stretch>
            <a:fillRect/>
          </a:stretch>
        </p:blipFill>
        <p:spPr bwMode="auto">
          <a:xfrm>
            <a:off x="4716016" y="1556792"/>
            <a:ext cx="424847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2123728" y="2204864"/>
            <a:ext cx="5040560" cy="17580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kumimoji="0" lang="fr-FR" sz="44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7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33265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" pitchFamily="34" charset="0"/>
                <a:cs typeface="Arial" pitchFamily="34" charset="0"/>
              </a:rPr>
              <a:t>Le tableau suivant donne le nombre de bactéries dans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une 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solution après injection d’un antibiotique. 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611560" y="1700808"/>
          <a:ext cx="7956009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399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Temps en heures après l’injection (</a:t>
                      </a:r>
                      <a:r>
                        <a:rPr lang="fr-FR" sz="18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Nombre de bactéries (</a:t>
                      </a:r>
                      <a:r>
                        <a:rPr lang="fr-FR" sz="18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y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4283968" y="3284984"/>
            <a:ext cx="37444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" pitchFamily="34" charset="0"/>
                <a:cs typeface="Arial" pitchFamily="34" charset="0"/>
              </a:rPr>
              <a:t>Les données du tableau ont été saisies dans les listes 1 et 2 du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module.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r>
              <a:rPr lang="fr-FR" sz="2800" dirty="0">
                <a:latin typeface="Arial" pitchFamily="34" charset="0"/>
                <a:cs typeface="Arial" pitchFamily="34" charset="0"/>
              </a:rPr>
              <a:t>Puis on utilise la touche F2 (CALC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).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40968"/>
            <a:ext cx="28194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cteur droit avec flèche 7"/>
          <p:cNvCxnSpPr/>
          <p:nvPr/>
        </p:nvCxnSpPr>
        <p:spPr>
          <a:xfrm flipH="1" flipV="1">
            <a:off x="1619672" y="4797152"/>
            <a:ext cx="2592288" cy="108012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23762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les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coordonnées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du point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moyen 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 la série statistique.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a utilisé la touche F6 (SET).</a:t>
            </a:r>
          </a:p>
          <a:p>
            <a:pPr>
              <a:buNone/>
            </a:pPr>
            <a:endParaRPr lang="fr-FR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124744"/>
            <a:ext cx="28575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cteur droit avec flèche 15"/>
          <p:cNvCxnSpPr/>
          <p:nvPr/>
        </p:nvCxnSpPr>
        <p:spPr>
          <a:xfrm flipV="1">
            <a:off x="5076056" y="2636912"/>
            <a:ext cx="2808312" cy="2880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933056"/>
            <a:ext cx="335398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1/7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3501008"/>
            <a:ext cx="5184576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23762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les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coordonnées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du point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moyen 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 la série statistique.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a utilisé la touche F6 (SET).</a:t>
            </a:r>
          </a:p>
          <a:p>
            <a:pPr>
              <a:buNone/>
            </a:pPr>
            <a:endParaRPr lang="fr-FR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124744"/>
            <a:ext cx="28575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cteur droit avec flèche 15"/>
          <p:cNvCxnSpPr/>
          <p:nvPr/>
        </p:nvCxnSpPr>
        <p:spPr>
          <a:xfrm flipV="1">
            <a:off x="5076056" y="2636912"/>
            <a:ext cx="2808312" cy="2880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933056"/>
            <a:ext cx="335398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1/7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3501008"/>
            <a:ext cx="5184576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358535" y="4896055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1961" r="1961"/>
          <a:stretch>
            <a:fillRect/>
          </a:stretch>
        </p:blipFill>
        <p:spPr bwMode="auto">
          <a:xfrm>
            <a:off x="5508104" y="4005065"/>
            <a:ext cx="3384377" cy="22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contenu 2"/>
          <p:cNvSpPr txBox="1">
            <a:spLocks/>
          </p:cNvSpPr>
          <p:nvPr/>
        </p:nvSpPr>
        <p:spPr>
          <a:xfrm>
            <a:off x="323528" y="4581128"/>
            <a:ext cx="5184576" cy="12961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On va bien utiliser le calcul avec 2 variables mais la fréquence doit être 1.</a:t>
            </a: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08304" y="2780928"/>
            <a:ext cx="1008112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308304" y="5085184"/>
            <a:ext cx="504056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7596336" y="3068960"/>
            <a:ext cx="0" cy="194421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4444E-6 L -0.06302 -0.1483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7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-0.06268 -0.1476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-7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-0.00105 -0.1298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6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6 L -0.00243 -0.2101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0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-0.00277 -0.1951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L 0.00104 -0.1979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9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8" grpId="0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896544" cy="49685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les </a:t>
            </a: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coordonnées du point moyen</a:t>
            </a:r>
          </a:p>
          <a:p>
            <a:pPr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</a:t>
            </a:r>
          </a:p>
          <a:p>
            <a:pPr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la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série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statistique.</a:t>
            </a:r>
          </a:p>
          <a:p>
            <a:pPr marL="514350" indent="-514350">
              <a:buNone/>
            </a:pP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utilise la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touche: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F1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(1 VAR)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F2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 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VAR)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F3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(REG)</a:t>
            </a:r>
          </a:p>
          <a:p>
            <a:pPr>
              <a:buNone/>
            </a:pPr>
            <a:endParaRPr lang="fr-FR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132856"/>
            <a:ext cx="31768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2/7</a:t>
            </a: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896544" cy="49685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les </a:t>
            </a: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coordonnées du point moyen</a:t>
            </a:r>
          </a:p>
          <a:p>
            <a:pPr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</a:t>
            </a:r>
          </a:p>
          <a:p>
            <a:pPr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la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série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statistique.</a:t>
            </a:r>
          </a:p>
          <a:p>
            <a:pPr marL="514350" indent="-514350">
              <a:buNone/>
            </a:pP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utilise la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touche: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F1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(1 VAR)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F2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 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VAR)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F3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(REG)</a:t>
            </a:r>
          </a:p>
          <a:p>
            <a:pPr>
              <a:buNone/>
            </a:pPr>
            <a:endParaRPr lang="fr-FR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132856"/>
            <a:ext cx="31768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2/7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27584" y="429309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6012160" y="3501008"/>
            <a:ext cx="720080" cy="15841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764704"/>
            <a:ext cx="8208912" cy="18002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On veut effectuer le changement de variable</a:t>
            </a:r>
          </a:p>
          <a:p>
            <a:pPr>
              <a:buNone/>
            </a:pP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= ln(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L’écran qui permet de compléter la liste 3 avec les valeurs de 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est:</a:t>
            </a:r>
          </a:p>
          <a:p>
            <a:pPr marL="0" indent="0"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3/7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19672" y="220486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a)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020272" y="220486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b)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322180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707759"/>
            <a:ext cx="3240360" cy="201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653136"/>
            <a:ext cx="317863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4283968" y="422108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c)</a:t>
            </a:r>
            <a:endParaRPr lang="fr-FR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764704"/>
            <a:ext cx="8208912" cy="18002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On veut effectuer le changement de variable</a:t>
            </a:r>
          </a:p>
          <a:p>
            <a:pPr>
              <a:buNone/>
            </a:pP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= ln(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L’écran qui permet de compléter la liste 3 avec les valeurs de 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est:</a:t>
            </a:r>
          </a:p>
          <a:p>
            <a:pPr marL="0" indent="0"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3/7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19672" y="220486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a)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020272" y="220486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b)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322180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707759"/>
            <a:ext cx="3240360" cy="201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653136"/>
            <a:ext cx="317863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4283968" y="422108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c)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9512" y="2276872"/>
            <a:ext cx="3240360" cy="244827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6588224" y="4941168"/>
            <a:ext cx="2016224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 ligne SUB permet de donner un titre à la colonne.</a:t>
            </a:r>
            <a:endParaRPr kumimoji="0" lang="fr-FR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4" name="Connecteur droit avec flèche 13"/>
          <p:cNvCxnSpPr>
            <a:stCxn id="12" idx="0"/>
          </p:cNvCxnSpPr>
          <p:nvPr/>
        </p:nvCxnSpPr>
        <p:spPr>
          <a:xfrm flipV="1">
            <a:off x="7596336" y="3356992"/>
            <a:ext cx="0" cy="15841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5184576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veut calculer le coefficient</a:t>
            </a:r>
          </a:p>
          <a:p>
            <a:pPr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de corrélation entre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a utilisé la touche F6 (SET).</a:t>
            </a:r>
          </a:p>
          <a:p>
            <a:pPr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4/7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05064"/>
            <a:ext cx="363316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908720"/>
            <a:ext cx="2808312" cy="267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cteur droit avec flèche 15"/>
          <p:cNvCxnSpPr/>
          <p:nvPr/>
        </p:nvCxnSpPr>
        <p:spPr>
          <a:xfrm>
            <a:off x="5292080" y="2132856"/>
            <a:ext cx="2664296" cy="2880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95536" y="3140968"/>
            <a:ext cx="5184576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700808"/>
            <a:ext cx="8784976" cy="20882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Ce questionnaire est sous forme de Vrai/Faux ou de QCM.</a:t>
            </a:r>
          </a:p>
          <a:p>
            <a:pPr marL="0" indent="0" algn="ctr">
              <a:buNone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Noter la bonne réponse.</a:t>
            </a:r>
          </a:p>
        </p:txBody>
      </p:sp>
    </p:spTree>
    <p:extLst>
      <p:ext uri="{BB962C8B-B14F-4D97-AF65-F5344CB8AC3E}">
        <p14:creationId xmlns:p14="http://schemas.microsoft.com/office/powerpoint/2010/main" xmlns="" val="1548884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5184576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veut calculer le coefficient</a:t>
            </a:r>
          </a:p>
          <a:p>
            <a:pPr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de corrélation entre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a utilisé la touche F6 (SET).</a:t>
            </a:r>
          </a:p>
          <a:p>
            <a:pPr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4/7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05064"/>
            <a:ext cx="363316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908720"/>
            <a:ext cx="2808312" cy="267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cteur droit avec flèche 15"/>
          <p:cNvCxnSpPr/>
          <p:nvPr/>
        </p:nvCxnSpPr>
        <p:spPr>
          <a:xfrm>
            <a:off x="5292080" y="2132856"/>
            <a:ext cx="2664296" cy="2880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95536" y="3140968"/>
            <a:ext cx="5184576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2228850" marR="0" lvl="4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619672" y="4581128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77072"/>
            <a:ext cx="3747288" cy="229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7380311" y="2177969"/>
            <a:ext cx="819271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7380312" y="5013176"/>
            <a:ext cx="864096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7740352" y="2492896"/>
            <a:ext cx="72008" cy="252028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187624" y="537321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Les valeurs de </a:t>
            </a:r>
            <a:r>
              <a:rPr lang="fr-FR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lang="fr-F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sont en Liste 3</a:t>
            </a:r>
            <a:endParaRPr lang="fr-F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7592 L -0.00173 -0.4092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9" grpId="0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536504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a utilisé la touche F3 (REG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) puis on souhaite obtenir le </a:t>
            </a:r>
            <a:r>
              <a:rPr lang="fr-FR" sz="2600" u="sng" dirty="0">
                <a:latin typeface="Arial" pitchFamily="34" charset="0"/>
                <a:cs typeface="Arial" pitchFamily="34" charset="0"/>
              </a:rPr>
              <a:t>coefficient de corrélation linéaire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entre 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utilise la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touche:</a:t>
            </a: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F1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(X)</a:t>
            </a: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F2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(Med)</a:t>
            </a: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F3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(X^2)</a:t>
            </a: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5/7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340768"/>
            <a:ext cx="3528392" cy="32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536504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a utilisé la touche F3 (REG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) puis on souhaite obtenir le </a:t>
            </a:r>
            <a:r>
              <a:rPr lang="fr-FR" sz="2600" u="sng" dirty="0">
                <a:latin typeface="Arial" pitchFamily="34" charset="0"/>
                <a:cs typeface="Arial" pitchFamily="34" charset="0"/>
              </a:rPr>
              <a:t>coefficient de corrélation linéaire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entre 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utilise la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touche:</a:t>
            </a: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F1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(X)</a:t>
            </a: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F2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(Med)</a:t>
            </a: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F3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(X^2)</a:t>
            </a: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5/7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340768"/>
            <a:ext cx="3528392" cy="32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899592" y="4005064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265185" y="3023847"/>
            <a:ext cx="720080" cy="15841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752528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latin typeface="Arial" pitchFamily="34" charset="0"/>
                <a:cs typeface="Arial" pitchFamily="34" charset="0"/>
              </a:rPr>
              <a:t>On a utilisé la touche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F1 (X)</a:t>
            </a: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La valeur du </a:t>
            </a:r>
            <a:r>
              <a:rPr lang="fr-FR" sz="2800" u="sng" dirty="0" smtClean="0">
                <a:latin typeface="Arial" pitchFamily="34" charset="0"/>
                <a:cs typeface="Arial" pitchFamily="34" charset="0"/>
              </a:rPr>
              <a:t>coefficient </a:t>
            </a:r>
            <a:r>
              <a:rPr lang="fr-FR" sz="2800" u="sng" dirty="0">
                <a:latin typeface="Arial" pitchFamily="34" charset="0"/>
                <a:cs typeface="Arial" pitchFamily="34" charset="0"/>
              </a:rPr>
              <a:t>de corrélation linéaire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entre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z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arrondie au millième est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-0,118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6,206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-0,996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0,991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6/7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r="3209"/>
          <a:stretch>
            <a:fillRect/>
          </a:stretch>
        </p:blipFill>
        <p:spPr bwMode="auto">
          <a:xfrm>
            <a:off x="5255568" y="1628800"/>
            <a:ext cx="38884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752528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latin typeface="Arial" pitchFamily="34" charset="0"/>
                <a:cs typeface="Arial" pitchFamily="34" charset="0"/>
              </a:rPr>
              <a:t>On a utilisé la touche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F1 (X)</a:t>
            </a: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La valeur du </a:t>
            </a:r>
            <a:r>
              <a:rPr lang="fr-FR" sz="2800" u="sng" dirty="0" smtClean="0">
                <a:latin typeface="Arial" pitchFamily="34" charset="0"/>
                <a:cs typeface="Arial" pitchFamily="34" charset="0"/>
              </a:rPr>
              <a:t>coefficient </a:t>
            </a:r>
            <a:r>
              <a:rPr lang="fr-FR" sz="2800" u="sng" dirty="0">
                <a:latin typeface="Arial" pitchFamily="34" charset="0"/>
                <a:cs typeface="Arial" pitchFamily="34" charset="0"/>
              </a:rPr>
              <a:t>de corrélation linéaire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entre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z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arrondie au millième est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-0,118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6,206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-0,996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0,991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6/7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r="3209"/>
          <a:stretch>
            <a:fillRect/>
          </a:stretch>
        </p:blipFill>
        <p:spPr bwMode="auto">
          <a:xfrm>
            <a:off x="5255568" y="1628800"/>
            <a:ext cx="38884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331640" y="4366845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52120" y="2717885"/>
            <a:ext cx="2592288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3744416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0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« Cet affichage nous permet de conclure que </a:t>
            </a:r>
            <a:r>
              <a:rPr lang="fr-FR" sz="2600" i="1" u="sng" dirty="0" smtClean="0">
                <a:latin typeface="Arial" pitchFamily="34" charset="0"/>
                <a:cs typeface="Arial" pitchFamily="34" charset="0"/>
              </a:rPr>
              <a:t>l’équation </a:t>
            </a:r>
            <a:r>
              <a:rPr lang="fr-FR" sz="2600" i="1" u="sng" dirty="0">
                <a:latin typeface="Arial" pitchFamily="34" charset="0"/>
                <a:cs typeface="Arial" pitchFamily="34" charset="0"/>
              </a:rPr>
              <a:t>réduite de la droite de régression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 de z en x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est:</a:t>
            </a: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 = -0,118x + 6,206 »</a:t>
            </a:r>
          </a:p>
          <a:p>
            <a:pPr marL="0" indent="0" algn="ctr">
              <a:buNone/>
            </a:pPr>
            <a:endParaRPr lang="fr-FR" sz="2600" i="1" dirty="0" smtClean="0">
              <a:latin typeface="Arial" pitchFamily="34" charset="0"/>
              <a:cs typeface="Arial" pitchFamily="34" charset="0"/>
            </a:endParaRP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Vrai</a:t>
            </a: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Faux</a:t>
            </a:r>
          </a:p>
          <a:p>
            <a:pPr marL="0" indent="0" algn="ctr">
              <a:buNone/>
            </a:pPr>
            <a:endParaRPr lang="fr-FR" sz="3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7/7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2382"/>
          <a:stretch>
            <a:fillRect/>
          </a:stretch>
        </p:blipFill>
        <p:spPr bwMode="auto">
          <a:xfrm>
            <a:off x="4716016" y="1556792"/>
            <a:ext cx="424847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3744416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0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« Cet affichage nous permet de conclure que </a:t>
            </a:r>
            <a:r>
              <a:rPr lang="fr-FR" sz="2600" i="1" u="sng" dirty="0" smtClean="0">
                <a:latin typeface="Arial" pitchFamily="34" charset="0"/>
                <a:cs typeface="Arial" pitchFamily="34" charset="0"/>
              </a:rPr>
              <a:t>l’équation </a:t>
            </a:r>
            <a:r>
              <a:rPr lang="fr-FR" sz="2600" i="1" u="sng" dirty="0">
                <a:latin typeface="Arial" pitchFamily="34" charset="0"/>
                <a:cs typeface="Arial" pitchFamily="34" charset="0"/>
              </a:rPr>
              <a:t>réduite de la droite de régression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 de z en x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est:</a:t>
            </a:r>
          </a:p>
          <a:p>
            <a:pPr marL="0" indent="0" algn="just"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 = -0,118x + 6,206 »</a:t>
            </a:r>
          </a:p>
          <a:p>
            <a:pPr marL="0" indent="0" algn="ctr">
              <a:buNone/>
            </a:pPr>
            <a:endParaRPr lang="fr-FR" sz="2600" i="1" dirty="0" smtClean="0">
              <a:latin typeface="Arial" pitchFamily="34" charset="0"/>
              <a:cs typeface="Arial" pitchFamily="34" charset="0"/>
            </a:endParaRP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Vrai</a:t>
            </a:r>
          </a:p>
          <a:p>
            <a:pPr marL="1771650" lvl="3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Faux</a:t>
            </a:r>
          </a:p>
          <a:p>
            <a:pPr marL="0" indent="0" algn="ctr">
              <a:buNone/>
            </a:pPr>
            <a:endParaRPr lang="fr-FR" sz="3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7/7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2382"/>
          <a:stretch>
            <a:fillRect/>
          </a:stretch>
        </p:blipFill>
        <p:spPr bwMode="auto">
          <a:xfrm>
            <a:off x="4716016" y="1556792"/>
            <a:ext cx="424847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331640" y="4005064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60032" y="3501008"/>
            <a:ext cx="1152128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</a:t>
            </a:r>
            <a:endParaRPr lang="fr-FR" sz="5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645024"/>
            <a:ext cx="7905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1008"/>
            <a:ext cx="8286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1520" y="33265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" pitchFamily="34" charset="0"/>
                <a:cs typeface="Arial" pitchFamily="34" charset="0"/>
              </a:rPr>
              <a:t>Le tableau suivant donne le nombre de bactéries dans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une 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solution après injection d’un antibiotique. 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611560" y="1700808"/>
          <a:ext cx="7956009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399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  <a:gridCol w="5812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Temps en heures après l’injection (</a:t>
                      </a:r>
                      <a:r>
                        <a:rPr lang="fr-FR" sz="18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Nombre de bactéries (</a:t>
                      </a:r>
                      <a:r>
                        <a:rPr lang="fr-FR" sz="18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y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4283968" y="3284984"/>
            <a:ext cx="37444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" pitchFamily="34" charset="0"/>
                <a:cs typeface="Arial" pitchFamily="34" charset="0"/>
              </a:rPr>
              <a:t>Les données du tableau ont été saisies dans les listes 1 et 2 du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module.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r>
              <a:rPr lang="fr-FR" sz="2800" dirty="0">
                <a:latin typeface="Arial" pitchFamily="34" charset="0"/>
                <a:cs typeface="Arial" pitchFamily="34" charset="0"/>
              </a:rPr>
              <a:t>Puis on utilise la touche F2 (CALC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).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40968"/>
            <a:ext cx="28194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cteur droit avec flèche 7"/>
          <p:cNvCxnSpPr/>
          <p:nvPr/>
        </p:nvCxnSpPr>
        <p:spPr>
          <a:xfrm flipH="1" flipV="1">
            <a:off x="1619672" y="4797152"/>
            <a:ext cx="2592288" cy="108012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23762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les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coordonnées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du point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moyen 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 la série statistique.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a utilisé la touche F6 (SET).</a:t>
            </a:r>
          </a:p>
          <a:p>
            <a:pPr>
              <a:buNone/>
            </a:pPr>
            <a:endParaRPr lang="fr-FR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124744"/>
            <a:ext cx="28575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cteur droit avec flèche 15"/>
          <p:cNvCxnSpPr/>
          <p:nvPr/>
        </p:nvCxnSpPr>
        <p:spPr>
          <a:xfrm flipV="1">
            <a:off x="5076056" y="2636912"/>
            <a:ext cx="2808312" cy="2880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933056"/>
            <a:ext cx="335398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1/7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3501008"/>
            <a:ext cx="5184576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 Les réglages sont bons 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Vrai</a:t>
            </a:r>
          </a:p>
          <a:p>
            <a:pPr marL="1828800" lvl="3" indent="-514350">
              <a:spcBef>
                <a:spcPct val="20000"/>
              </a:spcBef>
              <a:buFont typeface="Arial" pitchFamily="34" charset="0"/>
              <a:buAutoNum type="alphaLcParenR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896544" cy="49685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les </a:t>
            </a:r>
          </a:p>
          <a:p>
            <a:pPr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coordonnées du point moyen</a:t>
            </a:r>
          </a:p>
          <a:p>
            <a:pPr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du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nuage de points associé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à</a:t>
            </a:r>
          </a:p>
          <a:p>
            <a:pPr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la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série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statistique.</a:t>
            </a:r>
          </a:p>
          <a:p>
            <a:pPr marL="514350" indent="-514350">
              <a:buNone/>
            </a:pP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utilise la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touche: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F1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(1 VAR)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F2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 </a:t>
            </a: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VAR)</a:t>
            </a:r>
          </a:p>
          <a:p>
            <a:pPr marL="914400" lvl="1" indent="17463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F3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(REG)</a:t>
            </a:r>
          </a:p>
          <a:p>
            <a:pPr>
              <a:buNone/>
            </a:pPr>
            <a:endParaRPr lang="fr-FR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132856"/>
            <a:ext cx="31768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2/7</a:t>
            </a: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764704"/>
            <a:ext cx="8208912" cy="18002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On veut effectuer le changement de variable</a:t>
            </a:r>
          </a:p>
          <a:p>
            <a:pPr>
              <a:buNone/>
            </a:pP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= ln(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L’écran qui permet de compléter la liste 3 avec les valeurs de </a:t>
            </a:r>
            <a:r>
              <a:rPr lang="fr-FR" sz="80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 est:</a:t>
            </a:r>
          </a:p>
          <a:p>
            <a:pPr marL="0" indent="0"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3/7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19672" y="220486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a)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020272" y="220486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b)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322180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707759"/>
            <a:ext cx="3240360" cy="201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653136"/>
            <a:ext cx="317863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4283968" y="422108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c)</a:t>
            </a:r>
            <a:endParaRPr lang="fr-FR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5184576" cy="43924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veut calculer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le coefficient</a:t>
            </a:r>
          </a:p>
          <a:p>
            <a:pPr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de corrélation entre 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a utilisé la touche F6 (SET).</a:t>
            </a:r>
          </a:p>
          <a:p>
            <a:pPr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« Les réglages sont bons »:</a:t>
            </a:r>
          </a:p>
          <a:p>
            <a:pPr>
              <a:buNone/>
            </a:pP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pPr marL="2228850" lvl="4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Vrai</a:t>
            </a:r>
          </a:p>
          <a:p>
            <a:pPr marL="2228850" lvl="4" indent="-514350">
              <a:buAutoNum type="alphaLcParenR"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Faux</a:t>
            </a:r>
          </a:p>
          <a:p>
            <a:pPr>
              <a:buNone/>
            </a:pP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4/7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05064"/>
            <a:ext cx="363316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908720"/>
            <a:ext cx="2808312" cy="267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cteur droit avec flèche 15"/>
          <p:cNvCxnSpPr/>
          <p:nvPr/>
        </p:nvCxnSpPr>
        <p:spPr>
          <a:xfrm>
            <a:off x="5004048" y="2132856"/>
            <a:ext cx="2952328" cy="2880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536504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600" dirty="0">
                <a:latin typeface="Arial" pitchFamily="34" charset="0"/>
                <a:cs typeface="Arial" pitchFamily="34" charset="0"/>
              </a:rPr>
              <a:t>On a utilisé la touche F3 (REG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) puis on souhaite obtenir le </a:t>
            </a:r>
            <a:r>
              <a:rPr lang="fr-FR" sz="2600" u="sng" dirty="0">
                <a:latin typeface="Arial" pitchFamily="34" charset="0"/>
                <a:cs typeface="Arial" pitchFamily="34" charset="0"/>
              </a:rPr>
              <a:t>coefficient de corrélation linéaire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entre </a:t>
            </a:r>
            <a:r>
              <a:rPr lang="fr-FR" sz="26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6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utilise la 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touche:</a:t>
            </a:r>
          </a:p>
          <a:p>
            <a:pPr marL="0" indent="0" algn="just">
              <a:buNone/>
            </a:pPr>
            <a:r>
              <a:rPr lang="fr-FR" sz="26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600" dirty="0">
              <a:latin typeface="Arial" pitchFamily="34" charset="0"/>
              <a:cs typeface="Arial" pitchFamily="34" charset="0"/>
            </a:endParaRP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F1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(X)</a:t>
            </a: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F2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(Med)</a:t>
            </a:r>
          </a:p>
          <a:p>
            <a:pPr marL="914400" lvl="1" indent="17463" algn="just">
              <a:buNone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F3 </a:t>
            </a:r>
            <a:r>
              <a:rPr lang="fr-FR" sz="2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(X^2)</a:t>
            </a: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5/7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340768"/>
            <a:ext cx="3528392" cy="32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548680"/>
            <a:ext cx="4752528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latin typeface="Arial" pitchFamily="34" charset="0"/>
                <a:cs typeface="Arial" pitchFamily="34" charset="0"/>
              </a:rPr>
              <a:t>On a utilisé la touche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F1 (X)</a:t>
            </a: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La valeur du </a:t>
            </a:r>
            <a:r>
              <a:rPr lang="fr-FR" sz="2800" u="sng" dirty="0" smtClean="0">
                <a:latin typeface="Arial" pitchFamily="34" charset="0"/>
                <a:cs typeface="Arial" pitchFamily="34" charset="0"/>
              </a:rPr>
              <a:t>coefficient </a:t>
            </a:r>
            <a:r>
              <a:rPr lang="fr-FR" sz="2800" u="sng" dirty="0">
                <a:latin typeface="Arial" pitchFamily="34" charset="0"/>
                <a:cs typeface="Arial" pitchFamily="34" charset="0"/>
              </a:rPr>
              <a:t>de corrélation linéaire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entre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 et </a:t>
            </a:r>
            <a:r>
              <a:rPr lang="fr-FR" sz="2800" i="1" dirty="0">
                <a:latin typeface="Arial" pitchFamily="34" charset="0"/>
                <a:cs typeface="Arial" pitchFamily="34" charset="0"/>
              </a:rPr>
              <a:t>z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arrondie au millième est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a) -0,118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6,206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c) -0,996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1314450" lvl="2" indent="17463">
              <a:lnSpc>
                <a:spcPct val="90000"/>
              </a:lnSpc>
              <a:buNone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d) 0,991</a:t>
            </a:r>
            <a:endParaRPr lang="fr-FR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6228184" y="2606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</a:rPr>
              <a:t>Question 6/7</a:t>
            </a:r>
            <a:endParaRPr lang="fr-FR" sz="2400" dirty="0"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r="3209"/>
          <a:stretch>
            <a:fillRect/>
          </a:stretch>
        </p:blipFill>
        <p:spPr bwMode="auto">
          <a:xfrm>
            <a:off x="5255568" y="1628800"/>
            <a:ext cx="38884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900</Words>
  <Application>Microsoft Office PowerPoint</Application>
  <PresentationFormat>Affichage à l'écran (4:3)</PresentationFormat>
  <Paragraphs>244</Paragraphs>
  <Slides>27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Statistiques à 2 variables avec une calculatrice Casio Graph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DéRIVéES Série 1</dc:title>
  <dc:creator>nicolas.ploix</dc:creator>
  <cp:lastModifiedBy>Vince</cp:lastModifiedBy>
  <cp:revision>51</cp:revision>
  <dcterms:created xsi:type="dcterms:W3CDTF">2019-05-27T06:59:23Z</dcterms:created>
  <dcterms:modified xsi:type="dcterms:W3CDTF">2019-06-19T17:20:00Z</dcterms:modified>
</cp:coreProperties>
</file>