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7" r:id="rId2"/>
    <p:sldId id="258" r:id="rId3"/>
    <p:sldId id="286" r:id="rId4"/>
    <p:sldId id="290" r:id="rId5"/>
    <p:sldId id="346" r:id="rId6"/>
    <p:sldId id="259" r:id="rId7"/>
    <p:sldId id="319" r:id="rId8"/>
    <p:sldId id="320" r:id="rId9"/>
    <p:sldId id="337" r:id="rId10"/>
    <p:sldId id="277" r:id="rId11"/>
    <p:sldId id="322" r:id="rId12"/>
    <p:sldId id="327" r:id="rId13"/>
    <p:sldId id="323" r:id="rId14"/>
    <p:sldId id="328" r:id="rId15"/>
    <p:sldId id="345" r:id="rId16"/>
    <p:sldId id="347" r:id="rId17"/>
    <p:sldId id="333" r:id="rId18"/>
    <p:sldId id="334" r:id="rId19"/>
    <p:sldId id="335" r:id="rId20"/>
    <p:sldId id="336" r:id="rId21"/>
    <p:sldId id="340" r:id="rId22"/>
    <p:sldId id="342" r:id="rId23"/>
    <p:sldId id="343" r:id="rId24"/>
    <p:sldId id="344" r:id="rId25"/>
    <p:sldId id="304" r:id="rId2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1B843C-C72C-4723-8D0D-63DF77EFDA51}" type="datetimeFigureOut">
              <a:rPr lang="fr-FR" smtClean="0"/>
              <a:pPr/>
              <a:t>15/06/2019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4D9CDA-5DAC-47F9-910B-0CE30B89E40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40312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6D4F0B-89BB-450B-A569-36F0997013B0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12247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9EDC6-3288-4CDB-BB81-FB16D08C9613}" type="datetimeFigureOut">
              <a:rPr lang="fr-FR" smtClean="0"/>
              <a:pPr/>
              <a:t>15/06/2019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180C4-9F10-44FC-9B06-CCB0A23B367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61508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9EDC6-3288-4CDB-BB81-FB16D08C9613}" type="datetimeFigureOut">
              <a:rPr lang="fr-FR" smtClean="0"/>
              <a:pPr/>
              <a:t>15/06/2019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180C4-9F10-44FC-9B06-CCB0A23B367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77962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9EDC6-3288-4CDB-BB81-FB16D08C9613}" type="datetimeFigureOut">
              <a:rPr lang="fr-FR" smtClean="0"/>
              <a:pPr/>
              <a:t>15/06/2019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180C4-9F10-44FC-9B06-CCB0A23B367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9784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9EDC6-3288-4CDB-BB81-FB16D08C9613}" type="datetimeFigureOut">
              <a:rPr lang="fr-FR" smtClean="0"/>
              <a:pPr/>
              <a:t>15/06/2019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180C4-9F10-44FC-9B06-CCB0A23B367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8822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9EDC6-3288-4CDB-BB81-FB16D08C9613}" type="datetimeFigureOut">
              <a:rPr lang="fr-FR" smtClean="0"/>
              <a:pPr/>
              <a:t>15/06/2019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180C4-9F10-44FC-9B06-CCB0A23B367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0342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9EDC6-3288-4CDB-BB81-FB16D08C9613}" type="datetimeFigureOut">
              <a:rPr lang="fr-FR" smtClean="0"/>
              <a:pPr/>
              <a:t>15/06/2019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180C4-9F10-44FC-9B06-CCB0A23B367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640480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9EDC6-3288-4CDB-BB81-FB16D08C9613}" type="datetimeFigureOut">
              <a:rPr lang="fr-FR" smtClean="0"/>
              <a:pPr/>
              <a:t>15/06/2019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180C4-9F10-44FC-9B06-CCB0A23B367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0464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9EDC6-3288-4CDB-BB81-FB16D08C9613}" type="datetimeFigureOut">
              <a:rPr lang="fr-FR" smtClean="0"/>
              <a:pPr/>
              <a:t>15/06/2019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180C4-9F10-44FC-9B06-CCB0A23B367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29273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9EDC6-3288-4CDB-BB81-FB16D08C9613}" type="datetimeFigureOut">
              <a:rPr lang="fr-FR" smtClean="0"/>
              <a:pPr/>
              <a:t>15/06/2019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180C4-9F10-44FC-9B06-CCB0A23B367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49910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9EDC6-3288-4CDB-BB81-FB16D08C9613}" type="datetimeFigureOut">
              <a:rPr lang="fr-FR" smtClean="0"/>
              <a:pPr/>
              <a:t>15/06/2019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180C4-9F10-44FC-9B06-CCB0A23B367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38210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9EDC6-3288-4CDB-BB81-FB16D08C9613}" type="datetimeFigureOut">
              <a:rPr lang="fr-FR" smtClean="0"/>
              <a:pPr/>
              <a:t>15/06/2019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180C4-9F10-44FC-9B06-CCB0A23B367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1886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29EDC6-3288-4CDB-BB81-FB16D08C9613}" type="datetimeFigureOut">
              <a:rPr lang="fr-FR" smtClean="0"/>
              <a:pPr/>
              <a:t>15/06/2019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0180C4-9F10-44FC-9B06-CCB0A23B367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5556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ctrTitle"/>
          </p:nvPr>
        </p:nvSpPr>
        <p:spPr>
          <a:xfrm>
            <a:off x="683568" y="1268760"/>
            <a:ext cx="7772400" cy="1758057"/>
          </a:xfrm>
          <a:prstGeom prst="round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eaLnBrk="0" hangingPunct="0">
              <a:defRPr/>
            </a:pPr>
            <a:r>
              <a:rPr lang="fr-FR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Autour des Lois de probabilités</a:t>
            </a:r>
            <a:br>
              <a:rPr lang="fr-FR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</a:br>
            <a:r>
              <a:rPr lang="fr-FR" sz="28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avec </a:t>
            </a:r>
            <a:r>
              <a:rPr lang="fr-FR" sz="2800" b="1" spc="150" dirty="0" err="1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Geogebra</a:t>
            </a:r>
            <a:r>
              <a:rPr lang="fr-FR" sz="28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5</a:t>
            </a:r>
            <a:endParaRPr lang="fr-FR" b="1" i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itre 1"/>
          <p:cNvSpPr txBox="1">
            <a:spLocks/>
          </p:cNvSpPr>
          <p:nvPr/>
        </p:nvSpPr>
        <p:spPr bwMode="auto">
          <a:xfrm>
            <a:off x="0" y="4391818"/>
            <a:ext cx="9144000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fr-FR" sz="2400" dirty="0" smtClean="0">
              <a:latin typeface="Arial" pitchFamily="34" charset="0"/>
              <a:ea typeface="+mj-ea"/>
              <a:cs typeface="Arial" pitchFamily="34" charset="0"/>
            </a:endParaRPr>
          </a:p>
          <a:p>
            <a:pPr algn="ctr">
              <a:defRPr/>
            </a:pPr>
            <a:r>
              <a:rPr lang="fr-FR" sz="2800" i="1" dirty="0" smtClean="0">
                <a:latin typeface="Arial" pitchFamily="34" charset="0"/>
                <a:ea typeface="+mj-ea"/>
                <a:cs typeface="Arial" pitchFamily="34" charset="0"/>
              </a:rPr>
              <a:t>Automatismes en BTS </a:t>
            </a:r>
            <a:r>
              <a:rPr lang="fr-FR" sz="2800" i="1" dirty="0">
                <a:latin typeface="Arial" pitchFamily="34" charset="0"/>
                <a:ea typeface="+mj-ea"/>
                <a:cs typeface="Arial" pitchFamily="34" charset="0"/>
              </a:rPr>
              <a:t>– IREM de Clermont-Ferrand</a:t>
            </a:r>
          </a:p>
        </p:txBody>
      </p:sp>
      <p:sp>
        <p:nvSpPr>
          <p:cNvPr id="27650" name="AutoShape 2" descr="RÃ©sultat de recherche d'images pour &quot;graph 90+ png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data:image/jpeg;base64,/9j/4AAQSkZJRgABAQAAAQABAAD/2wCEAAkGBxQTEhUSEhIVFRUXGSIXGBgYGRcYGhcYFRkYGBYVGhgZHigiGBolGxUaIjEiJSkrLi4uGR8zODMsNygtLisBCgoKDg0OGxAQGzIlICUzNS0tLTUtLy0tLS8tNjAvLS0tKy0vLS0tLS0tLS0tLy0tLS0vLS0tLS0tLS0tLS0vLf/AABEIAQ8AugMBIgACEQEDEQH/xAAcAAEAAgMBAQEAAAAAAAAAAAAABQYCAwQBBwj/xABPEAABAwIDAwUKCQgKAgMBAAABAAIRAyEEEjEFBkETIlFhcQcUMjRScoGRocEjJEJzkrHC0fAWMzVjdLKz4hVEU1RiZIOT0uGC8UNVoiX/xAAbAQEBAQEBAQEBAAAAAAAAAAAAAQIDBAUGB//EACoRAQACAgEDAwIGAwAAAAAAAAABAhExIQMiQQQSUQVhE3GBsdHwQpGh/9oADAMBAAIRAxEAPwD7iiIgIiICIiAiIgIiICIiAiIgIiICIiAiIgIiICIiAiIgIiICjdp7do0DD387yW3d6ej0wu7EVcrXOOjQT6hK+Z7ubK74zVaznZZ0BMvdq4l2sSYtcmVYjKTKx1t+GDwaLj5zg36gVznfz9S3/c/lXVT2NhhYUKU9bWuPrMn1rP8Ao2hb4Gj1cxn3X9Cvanc4Tv7+qZ/ufyrE7/fq6f8Auf8ASkhgKP8AZUvoM+5bG4SmNKTPoN+5O07kMd/z5FL6a8/L93kUvpqc5BnkN+iF5yDPIb9EJ2riyE/L53kUvpFZDf0+RT+mpjvdn9mz6IWPelP+zZ9Fv3J2p3Isb+/qmf7n/SzG/n6lv+5/Kuis/DNJD20gRcyxujW5nXiLAg+pYEYS8soc3wuY2RcDo6XN9YTtO54zfocaPqfP2VK4DemhUIaSabjwfYfSFvWooYXBuj4KgZIA+DbJJmLRN4N9LToo/bW7zAx1SgC1zRmySS1wFyBPgnoj1JismbfD6Cir+42JL8IyTOUubPVMtH0SFYFloREQEREBERAREQR+8L4wtc/qn/ulVzddsYZnpPrc4+jVT29R+KV/MI9dlB7s+LU+Et+uVfCeWGK2GHVH1BUyF5zTydNz2u5LkpY9wkCL24zeCQuQ7p04a1tVwa0nKMreaH5XOaMoDRzml12kS42XfVxTgSMw9ix7+d5Y9imWmmlu2xrw8P0e192NzSw5gGv1DekDW/Spv8fjoUX3+7yx7F5387yx7EEr+Px0rz8ez2KL7+d5Y9id+u8sexBKD8er2oovv53lj2J367yh7EGW0dm5yHMbSzmzi9uaWxoPVxt1FaW7LflynkbjKYbALbnLppmg+jtnb387yh7F5367yh7EyMKWz6oLfzIaC02aZtrfsJAHCVKu0PYo4Y13lD2LvpGW3Ikj2IOPubO+Aqt8mqY7MrR7lblTu5ybYgfrPe4e5XFW22a6ERFFEREBERAREQRG9vidbzfeFWMI6NngjUU59hVn3t8Treb7wqvR/Rv+kf3Sr4Tyge5xujTeyjVxOBovpPwzHBzqVN+Z5bTIdEEz4UnjN5srDjtx8O57zSweFY3K/KDhaZl5psFK5pHKGvzkm/CxU7uB+jMD+zUv4bVPpM5V8/xe5NB35vBYRnOdHxamYBbUgmaVwHcnA1N5T8h6Ie74nhC3Rp72pDhTu4chYkh9r9om30BFB84G6TGnKcDs4iwBNAZhZ2Yu+DAzXaAQ2LaDjuG6DYd//O2WTm5k4d3gSzwiKfh5c+lpyqe2qPhndg/H4+9GbdZh2t5d4awjwidCI4akX4LyV9VHvmsx9nhr62PxJpaMc4ygG7oDjs7ZfH+rP6W5LZOjOD6F01NzKGVuXA4DOHvzThRBYc3JaMmRzJHG9+nJndZ2UX5O+iLxJpVwJ7Sy3pVwwWMp1mCpSqMqMdo5jg5p7CF7ZrMbh7sqLU3QbD8uztlzJyThnwW5ubm5ljlsYm56oO1u59LlBOz9m8neT3q7NIfa2WILBOtiYuBJviLIoWzNz6WYd8bO2dlEfmsOZPMOeQ+nfn5YuLTMri3AYGsxLGANYzFYhrGgQGtFY5WgfJAHBfSl843G1xn7Zif4xQSnc6/rPzn2qiuapvc71xPzn2qiuSttpXUCIiiiIiAiIgIiIIjezxOt5vvCq9P9G/6J/dcrTvZ4nW833hVZn6M/0T+65XwnlYNwP0Zgf2al/Dap9QG4H6MwP7NS/htU+ooo/bm2KWFpGtWdDRawkuJ0a0cSVIL5X3XqrnV6NP5LaZeB0ucSCfUyPSelYvb21y7+m6MdXqxSZ4lDYnuh4mvihydKjSpXLs+eo8MptLnO5paM2Vpte9pUXj65rt74LnHPbK4g8m5rhNIRAygOaQQNHC0zOnZlAcoW9NOqLdVMj3e0rfs6geRqtFw1zHD/APbHH05WepfOpeY68T94z+s/zj/Tt9Z+kemr6W/U6UYtGJ39+VMxmEGdx6/uGmisO4+8NXZ9YPZJpOPwtLg8aFwHljgeNgbG2jFYeXGJuD09XWsBQv8AjiOzq61/SMUv0YraOMR+z43TzFYfpjD1mva17CC1wDmkaEESD6lsUDuG0jZ2FB/smx2G7fZCnl+NvX22mHsF843G1xn7ZiP4xX0dfONxdcZ+2Yj+MVkS3c81xPzn2qiuKp3c91xXzn2qiuKttpXQiIooiIgIiICIiCI3s8Treb7wqu39Gf6J/dcrRvb4nW833hVcfov/AET+65XwnlP7gvA2ZgQSJOGpR1/BtU+XC99NepfPd3Cyps7Z7n0cQ5tKg1gcw0GhzjTFN9y8PGhA06egiRwLqL6dV9OjiRSe0NqknDkGmKRADszy9wy1c83JgDTmqKuLXAiQZCqu/wDu47FUmvpCatOYFhna7wmyeNgR2RxXuE3mpUabafI4iGNFyKPg2GazwIkgWAAJAtYLZT31ouYXinVyixI5I3gEWFQm8iDpftUmMxiWqXmlotXb5JhsSadUEEtc10uY4QRL2ktcHRFnEQpNlNrWPyOa5tQtLCCCXU8z3TGo5xYLxcEcFc9sbYoveXuoVJbAOcUCBzi0EHlDqRbpt0rj2liaTy2lWoEkc0CaZ+TPNe18N4cR6187qdK/viYrqY/XE5j+/m5+u+o+o63Tt0opvjOfGfh8/wARTGY+afJPRwhSW7e7z8XWFJlmCOUfeGtA/fMmOzoCstDBbOzNz4bEkl2UNdVaGl/NcW3rA8QSCe20qzYTebDUm8nSw1RgbPMY2iALhpNnwTmdBAvIdOi/Sz9St+HFaxzhz6fTxWMrLSptpsDRDWtAA6A1ogewL3l2+U3jxHDX1Kr4jeWjiW8gKVaXgPaAcPmIa8ZXAPqEHnNiCDOkKvnG4AAuy4oB7i4y2hZzs0AZ/BAAcQG2g8eHzHZ9J5VvlDo1GusepfPdxBfGftmI/jle4baODLeRa3E/n2vg97NcKjRma2JFubOnOMyTJBw7ndQPGKeNHYqu4T0OrEj2FBL9z7XFfO/aergqf3PtcV879p6uCttpXUCIiiiIiAiIgIiIIje3xOt5vvChdjYQVcDTpmwczKemCCDHrU1vb4nW833hRu7PilLzAr4TyicLuTiWUG4Zm03NpMADW8gy0XBzB8zN7HieFl0091sY1nJjanwcRk72phpHFtngwVKYivlOumogmPVot1CoHNDgQQRqNCstYVs7i4j/AOyPpw7TYaD85pYGNJAOt15R3ExDAA3aDQAAAO9m2y+DpU4agaKwYjEZSecLa2c6O3Lpbgt9N8tBBBkajQ21HShhVam4WJLSw7SBaQGlvezcpDIyc3lIkQIMSs6+4+Ke4vftJrnH5RwzZ0g25WDa1weqFO1cSWkzUbaJ5rjBi8kadi6aTjEkgzpGkR7VInPgwq43GxeZrv6TEtdnbOGByuIguaDVhpI1jVZVNysY45jtJpdJOY4UTzswP/yx8t/D5RU5VxeWZqNAmJyugdRcLCOK7GnT8cFYnJhU2biYsHMNptnkzSk4YE8m4yaYJqyGzwGnBa6nc9xJ12iw9M4cuJkmSc1YyecR2Kxvxsa1G9EkHLN7ZtOgartJ/HoSJyYUodzfEDTaFOZzT3tzpJDi7NyuaZAMzOvSZsO7W7neVI0+U5Quc57nZcvOe7MYbJgDTUrp77AImoLmAYMG+mbTq7V2s0KsCG7n2uK+d+1UVwVP7n2uK+d+1UVwVttmuoERFFEREBERAREQRG9nidbzfeFGbs+KUvMH46lKb1+J1/M+5RW7R+KUvMHvVjSeUHvJiq1NzmCk5zXuDg4Nc6w1bzRrYC/ABS+6+HeygBUGUucXZTq0OuAeg8fSpMOnQE/jrXjqwGtv+h1I0qe3cXWp1OTNF72l7nhzWudmDrtbzZ0mCDrFlYN3aL2UGCqIdckeSHEkNMWBg8F35j0H8fUsTWGh/HC3rQVHa2OrMe2kcO5wDiZa1zuUBJIuLXm88Z4KybDw7qdCmx/hAX6pkhs9QMehbqnKSYiOEjq6ZWbKvA629Ztb0rMTmRTdp46s17aDsO52UZZDXEPJPhhw5txGukmVa9m0HMoU2OPOawAkcCG+5bHCpfTq7Fsp1JtxHo4JE5FKxdas93IuoGQwsADSQTAAcHaRax6DdW9lFwohmbnBgbm/xZYzeu6jto7Zdyho4doc8eG905KYPTGruoQo7G7Ucx2Tvo5/J+BBkyQMuWbhpjsKqI/H4ytVc6icK4EtDGiDDSAQTm0yyQZHAQr5QBDYJkgCT021VV2PvRmqCjXABcYY8WDjwaR8k+wq1s0Kqofue64r537VRXBU/ufa4r50/vPVwS22a6gREUUREQEREBERBE71+KV/MKh92z8Upeb96md6vFK/mFQu7p+KUvN+9WNJ5e1HNLr035gBo5oFgLi99OK9ptzSGMyjpJab5YAsT0hZVSAbUnPJaDm4OJi06cfYsadY3IY6neLgX5puOyI9HYucV7s4h0mJw118LTqVHVDRe4utqyBYCQJ1gcVlhaQYMrWkBnOhxBN3B0WJ8krrxp5PK1jHOkxYkAWMEwDAmB6ViSQW8CYB4xdosfSVthwYjBMqP5Tk6szmgOblkQdJ0kA+vpK6cCcohrT8GGtgls2HGDEwumucpDQxxHEjQDQW+UeocJ6gcaTYfA0Jk6a3k+kAIvCJfs6lmJy1sxdm/OMmTpAnTq0UjTcWU3OykZW2BIJhjTrC1VsQQ50Yd5IJGa98uhnLx4a6LrLZzMNwRHoIIP1JGfIw2YyjTpta7iMzjB573XJJ6SfuUTtfdSnWxDarqVPlS5rybgNFMENlvyozOGl56rclfbUs71qsisyGzweG+DUb2jUdqldjNY0h76znFwLna5gWwAyeIg+xEY4jZOGALIlzvCgO5jh0Oi0HQ9Sktl1y+ixx1LQT2xf2qM2ptinT5tKkOWqnmMHE+W7oA1PSpTA0clNrNcrQO2Bqg4e59rivnftPVwVP7nuuK+d+09XBW20rqBERRRERAREQEREEVvV4pX8wqF3b8Vpeb96md6/FK/mFQu7p+KUvN+9WNJ5dHINJMOcL3DXOAk30BgLxtFuYtkuMTDnONjaYJ7RK8xWcTkp5paCCTALibzcQAIPX1arBznCSbXMa+DlkTJN57NFGmymwOuH1COnO/wB5svWMYC4ZnEgXkuOUG4IJ7OHQvNpvfTJyUS9oE2cZm8iLl1o0H1r3NduozASJNpLZHtISMnD1tAG+ep9J3RPTZeNYwBxzOtqS50jKJsdePDpWeIDg8BtOWcTmIi8aTeyM8MC8GOJ647EGDKIdo+of/N3R2r2i5jWkhxIBgkkm4tEnW6wruqB5a2jLBHOzxMgTbhFxHG11to+HlvHaeh3H0Jzg4ce09lUsQAXSHDwXts4R7p4FR1PAVQARiaeQ2DjSOY+ogTboUvUqVA8NFA5Zgu5TQSRmjjaDHWt2HEvLTMDrPQz/AJH1pzg4cGzNkU6RNWS+o65qO1iOAFmjqClaTpbI0N/YuGk+qXZXUMrfL5TW3Buuq7aJseokepBH9zz+s/Ofaergqd3O/wCs/OfaerirbbNdQIiKKIiICIiAiIgid6/E6/mFQu7h+K0vN+9Te9XilfzCoPd0fFaXm/erGk8teLZTojlazmMp9L3NYJdOUax/6XSKIa4kNDQWwLA3uem9uHUsNoUXVWCm5sgHUOAmAQLEW1n0LaWudbLlAGpIN4IAt2+xZiuGssDs/UZBP/j0a62uvadFrSRAAcABYdhvN7karKrTzPc80TLonn+TMaR08VhhcOWtDWsyhmgLpkyHRPo9qRGDLMYFoABYJ7RcxfijaLQHMDQJiBA6IHG9wTdZ1Kji4O5IyJA5zdHRP1BeMzzmLIIiBIvrN+GquBh3kwWNMSfN4a8dPvQUQWlgaJnS3Rr6hqs6j3FwdyRlsxzm8Rr6vrXtPODnyX8mRpB46cUwNVPAgA5qYN7QRp131WDsLmZyYAzDqAgxrE/4hxW9z3Zs3JGYjwhoJPvXtMuaS/JJOrcwtZvHQ+D7VPbxgy1nANj839Wsdq6sMAGwBEWjoPH2rnzuzFwpHMbXf7uHqXTQaQ28TqY67qiO7nemJ+c971cVTu53pifnPe9XFW22a6gREUUREQEREBERBE71+J1/MKht2x8Vpeb96md6/E6/mFQ27Q+K0/N959asaTywxGKDZcXuAHXbo0iT+NEpYsOphzajiPCzAgkgWI0iLFRWKxgLXtAqtJBE8m/mkgibRp1Fe4TEsZTFJjKsBuVoLHnhAklSKRDWZTuMxEEiT6D7e2604XbVJ5LWEOLdYcCRqPrBHoK59rYjLUILXmwNmkjQcR2KB2TSFF73fCuzWA5OpYZnO4kiZf8AJDR1KxEC1mpFMc55vE2nibmL+pcw2vTa8Mc/nO0aXCbmBA4SQQOmFhXxA5APyvgu8kzpqW6gWUBi2B9VlT4RoBaXAU6sv5N+dgMODYBJ1adTEcJ7YzkytzcSOc4zGWY83X03Vaw2+gIzNw2Je0mAYBE+SCLTfRSuFr8oHhrXzybtWltyLC/FfN8Di61NoAwVYkSJNN/gugubGWJ5ut+wr2em6PTvmbbjXOPlzvaY0tuH3ubyrWubiWlzgIdlESctxYxOvp7FI7X3tZRqVKXJVXcnGZzYgZg2D1eGBfiqJhW1alaiO9KzCKjRORwbl5TMJGUBsAm/sCl95a9alisSG4ao9tQtOYMe4ECkGtgttZxJvNwOgFeifT9D3xEfHz9/n8mJ6l5jM/smWb4hpLXYbFTqQWiQOxWrA4ptWkKjDLXCQdLEdHBfHKzq5e59PDYmnmJcQG1DcmSZgcfqX1Pc+k5uCohzS05btcIIuSJC5eq6HS6dImk/9y1S9pnl73O9MT8573q4qndzvTE/Oe96uK8Ntt11AiIooiIgIiICIiCJ3r8Tr+YVD7sn4rT837/V2KY3r8Tr+YVDbt+K0/N+9WNJ5aMRjwwF7pAF9T6gIufrKzw2Pa6mHNBLSBUBkgkQCOwW0UXi2l4yvw9UgEHgLtMggh3Ahe4BrqdJtFtCtAbkBOUnSJJzKRSsNZlOY6uM0QfQY/Gq49m7YY/NkDjBglwcBIJBAJABuDom1HuDyBSe4dLQCNNNdbKJwNB1N738jWJfE8ym0QC4izYk843MnRPbGcmZWNmIyUxYmDFz6fSuV+32ioKWU5yAYAcYBkAkgQ0c06xoVjWe7kQ7kn+F4NswERJE9XtUHiMFnrCsaNYEZfk078m5z2wTdt3GYIkWVJlacPWlznRqJ1tzer0rRU2sGRmAEnKCTqToJWvAVHOzfBPbDT4UCSYgC+tlEY5nLNyPw9YsPhNgQ4eSb3b0jihlOUtotqNa9t2zmBBsdR6Rdbq+NyuNp4eqfvUPgXOAbT5KtwbmcB63GeC3bUe7O5vIveDxABBBHWfQg7aW0w+YbxLeOosddVIYV00/RHqt7lUtnUBRzZMLUEmSQxgtJIbzYsJgSrTs+eSktLZkwYkTPQgj+51pifnPe9XFU7ud6Yn5z3vVxS22a6gREUUREQEREBERBFb1eKV/MKht2fFafm+8qZ3p8Ur+YVD7tCcLT833lWNJ5c9XHlmZ+UGAekmBwAmOCzGPL2ZoERnGo4SOKj6rKxkd7ki48NvYYWVKnWa0M5AgRkBL22tASIiNNcpLG1od4IMWmTprwMcVowu3M73Myw5sEg9DswBkH/CV5tMVM5yUi8ayHAcLiD2KLwWGfRLgKLhmJcQX09XEuJ0nU8ZUiIg5WDvjKwZQNY46Ljrbcyua1zfDMAwYk2jWVlUzmiHCnJzXbmbYaTOh09qjK+DrOc1xoP5pkDMyJF50n2qicoVec52USWyTf5NgImOK5sTtkUmFzsoa0EnXgO256l7gRUObNSLIaQJcDJMWt2KMxmFqVGlj8MSHAggubxHDoMcU4MymBjc4DoaYMiCey1+glZ4nGlrjYemeE9fWVHYZlWze9y0TrmbAvcwFt2kyrncG0S9vTLYII6Cg6KW1M9hkPZf3qQwhmnpFo9Vh9SruHo1GeDhY6YLB9SsGBBFIZm5TckTMTJiUHB3OtMR86frcrgqf3OvBxHzvvKuCW2zXUCIiiiIiAiIgIiIIzeVs4Sv8272NJUNu0fitPsPsJHpVk2jSz0qjPKY5vraQqbudXnDx0OI+kc47LPVjSeXuJ2q6m0u1uAAA2SXuDQL6Xd0rGjtVz2Zus80htnU3EEGOhzeBWjFbJrEGnlY9nA53MdYgtNhIcCBcHUTZeYfZldrQwU2Bun5xzje5JJEuMkm5klOFTGLrkPtFrCwm4HEjrXAMWyq592vcw5HaS1wAdlNrGHA+lb9pUaxeTTYxzTxLi0zEERB6FyjC4j+yp/7n8qYhczGneasUgLAZiPQLqPxW8WRzmkOdlaXktFMjIPCfc8DaNZ0BXZUw1XkWgNbnzEluYgQZFnRrpwURU2A8wO92AAZYbWe0Zbyw5QJaZu02NugJwJrA4ouLnZYJaSZAB5lh6P8ApaK+0Rdr3CwDjIaBckAyRrIK24HD1ZfyjWtlpAh2aSfQFx96YiZ5GnMRPKcBeJy9ftTEHLqw+0Do0iBHARDoIggaQVltLavJvDSfCdlHg+0u1+vqXNRwVfNemxoJGY550i8Zb2Cz2pgqrqktpscAZac5aRa8wPZK1X2xPOknLno7eEhrZBc4i4YLsgPF9YJi03BhWDC1M1OTr/7CrTNkVgQRRptI0IqO6ALgC/gjtgKbceRoQ4zlaXOPTEuPYFbez/CEjPlr7nTfgqx6ap+oH3q2qsdz2lGEk/KeT6g1p9rSrOsTsjQiIooiIgIiICIiAqXtTZdXCVH1sO3PRecz6YElh4uaBq36uzS6IgpWE2/Tf0j1FdY2lT8o+oqU2hu7h6xLnUwHHVzeaT1mLH0qMduTT+TXrD0tPuCvAy/pCn5XsP3L3+kKfl+w/ctB3K/zNT1f9rz8if8ANP8AV/MnBy6e/wCn5Y9v3L3v+n5Y9q5fyKP96f8ARP8AyT8ij/en/RP/ACTgdPf9Pyx7U7/p+WPaub8iz/en/R/mT8ij/en+o/8AJODl0naFPyvr+5YnaVLyvYfuWkblf5qp6v5lkNyW8cRVPqTg5YYjblJo4/V9aj2mtjjydJvJ0TZ9QjhxaJ1PV6442DB7o4ZhktNQ/wCMz7BAPpCnGMAAAAAGgFgPQg1YLCtpU202CGtED7z0nit6IoCIiAiIgIiICIiAiIgIiICIiAiIgIiICIiAiIgIiICIiAiIg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34818" name="Picture 2" descr="RÃ©sultat de recherche d'images pour &quot;geogebra png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2996952"/>
            <a:ext cx="2284513" cy="228451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38450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6"/>
          <p:cNvSpPr txBox="1">
            <a:spLocks/>
          </p:cNvSpPr>
          <p:nvPr/>
        </p:nvSpPr>
        <p:spPr>
          <a:xfrm>
            <a:off x="2123728" y="2204864"/>
            <a:ext cx="5040560" cy="1758057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1" i="0" u="none" strike="noStrike" kern="1200" cap="none" spc="150" normalizeH="0" baseline="0" noProof="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CORRIGÉS</a:t>
            </a:r>
            <a:endParaRPr kumimoji="0" lang="fr-FR" sz="4400" b="1" i="0" u="none" strike="noStrike" kern="1200" cap="none" spc="150" normalizeH="0" baseline="0" noProof="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7505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39552" y="476672"/>
            <a:ext cx="7920880" cy="1152128"/>
          </a:xfrm>
        </p:spPr>
        <p:txBody>
          <a:bodyPr>
            <a:normAutofit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n°1/7 – Explorer le bon menu</a:t>
            </a:r>
            <a:endParaRPr lang="fr-FR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Sous-titre 3"/>
          <p:cNvSpPr txBox="1">
            <a:spLocks/>
          </p:cNvSpPr>
          <p:nvPr/>
        </p:nvSpPr>
        <p:spPr>
          <a:xfrm>
            <a:off x="2987824" y="3717032"/>
            <a:ext cx="3024336" cy="187220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719138" marR="0" lvl="0" indent="355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fr-FR" sz="240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719138" marR="0" lvl="0" indent="355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lang="fr-FR" sz="2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Fichier</a:t>
            </a:r>
          </a:p>
          <a:p>
            <a:pPr marL="719138" indent="355600">
              <a:spcBef>
                <a:spcPct val="20000"/>
              </a:spcBef>
              <a:buFont typeface="Arial" panose="020B0604020202020204" pitchFamily="34" charset="0"/>
              <a:buAutoNum type="alphaLcParenR"/>
              <a:defRPr/>
            </a:pPr>
            <a:r>
              <a:rPr lang="fr-FR" sz="2600" noProof="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Editer</a:t>
            </a:r>
            <a:endParaRPr kumimoji="0" lang="fr-FR" sz="260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719138" marR="0" lvl="0" indent="355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lang="fr-FR" sz="2600" noProof="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Affichage</a:t>
            </a:r>
            <a:endParaRPr kumimoji="0" lang="fr-FR" sz="260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719138" lvl="0" indent="355600">
              <a:spcBef>
                <a:spcPct val="20000"/>
              </a:spcBef>
              <a:buFont typeface="Arial" panose="020B0604020202020204" pitchFamily="34" charset="0"/>
              <a:buAutoNum type="alphaLcParenR"/>
              <a:defRPr/>
            </a:pPr>
            <a:r>
              <a:rPr lang="fr-FR" sz="2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Outils</a:t>
            </a:r>
          </a:p>
        </p:txBody>
      </p:sp>
      <p:pic>
        <p:nvPicPr>
          <p:cNvPr id="31745" name="Picture 1"/>
          <p:cNvPicPr>
            <a:picLocks noChangeAspect="1" noChangeArrowheads="1"/>
          </p:cNvPicPr>
          <p:nvPr/>
        </p:nvPicPr>
        <p:blipFill>
          <a:blip r:embed="rId2" cstate="print"/>
          <a:srcRect b="21053"/>
          <a:stretch>
            <a:fillRect/>
          </a:stretch>
        </p:blipFill>
        <p:spPr bwMode="auto">
          <a:xfrm>
            <a:off x="1475656" y="1916832"/>
            <a:ext cx="6392930" cy="1224136"/>
          </a:xfrm>
          <a:prstGeom prst="rect">
            <a:avLst/>
          </a:prstGeom>
          <a:noFill/>
          <a:ln w="19050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13" name="ZoneTexte 12"/>
          <p:cNvSpPr txBox="1"/>
          <p:nvPr/>
        </p:nvSpPr>
        <p:spPr>
          <a:xfrm>
            <a:off x="395536" y="3356992"/>
            <a:ext cx="828092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Pour calculer rapidement des probabilités je cherche dans: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67630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39552" y="476672"/>
            <a:ext cx="7920880" cy="1152128"/>
          </a:xfrm>
        </p:spPr>
        <p:txBody>
          <a:bodyPr>
            <a:normAutofit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n°1/7 – Explorer le bon menu</a:t>
            </a:r>
            <a:endParaRPr lang="fr-FR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Sous-titre 3"/>
          <p:cNvSpPr txBox="1">
            <a:spLocks/>
          </p:cNvSpPr>
          <p:nvPr/>
        </p:nvSpPr>
        <p:spPr>
          <a:xfrm>
            <a:off x="2987824" y="3717032"/>
            <a:ext cx="3024336" cy="187220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719138" marR="0" lvl="0" indent="355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fr-FR" sz="240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719138" marR="0" lvl="0" indent="355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lang="fr-FR" sz="2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Fichier</a:t>
            </a:r>
          </a:p>
          <a:p>
            <a:pPr marL="719138" indent="355600">
              <a:spcBef>
                <a:spcPct val="20000"/>
              </a:spcBef>
              <a:buFont typeface="Arial" panose="020B0604020202020204" pitchFamily="34" charset="0"/>
              <a:buAutoNum type="alphaLcParenR"/>
              <a:defRPr/>
            </a:pPr>
            <a:r>
              <a:rPr lang="fr-FR" sz="2600" noProof="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Editer</a:t>
            </a:r>
            <a:endParaRPr kumimoji="0" lang="fr-FR" sz="260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719138" marR="0" lvl="0" indent="355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lang="fr-FR" sz="2600" noProof="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Affichage</a:t>
            </a:r>
            <a:endParaRPr kumimoji="0" lang="fr-FR" sz="260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719138" lvl="0" indent="355600">
              <a:spcBef>
                <a:spcPct val="20000"/>
              </a:spcBef>
              <a:buFont typeface="Arial" panose="020B0604020202020204" pitchFamily="34" charset="0"/>
              <a:buAutoNum type="alphaLcParenR"/>
              <a:defRPr/>
            </a:pPr>
            <a:r>
              <a:rPr lang="fr-FR" sz="2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Outils</a:t>
            </a:r>
          </a:p>
        </p:txBody>
      </p:sp>
      <p:pic>
        <p:nvPicPr>
          <p:cNvPr id="31745" name="Picture 1"/>
          <p:cNvPicPr>
            <a:picLocks noChangeAspect="1" noChangeArrowheads="1"/>
          </p:cNvPicPr>
          <p:nvPr/>
        </p:nvPicPr>
        <p:blipFill>
          <a:blip r:embed="rId2" cstate="print"/>
          <a:srcRect b="21053"/>
          <a:stretch>
            <a:fillRect/>
          </a:stretch>
        </p:blipFill>
        <p:spPr bwMode="auto">
          <a:xfrm>
            <a:off x="1475656" y="1916832"/>
            <a:ext cx="6392930" cy="1224136"/>
          </a:xfrm>
          <a:prstGeom prst="rect">
            <a:avLst/>
          </a:prstGeom>
          <a:noFill/>
          <a:ln w="19050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13" name="ZoneTexte 12"/>
          <p:cNvSpPr txBox="1"/>
          <p:nvPr/>
        </p:nvSpPr>
        <p:spPr>
          <a:xfrm>
            <a:off x="395536" y="3356992"/>
            <a:ext cx="828092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Pour calculer rapidement des probabilités je cherche dans:</a:t>
            </a:r>
          </a:p>
          <a:p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3352665" y="3933056"/>
            <a:ext cx="4992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fr-FR" sz="3600" b="1" dirty="0">
              <a:solidFill>
                <a:srgbClr val="FF0000"/>
              </a:solidFill>
            </a:endParaRPr>
          </a:p>
        </p:txBody>
      </p:sp>
      <p:sp>
        <p:nvSpPr>
          <p:cNvPr id="7" name="Ellipse 6"/>
          <p:cNvSpPr/>
          <p:nvPr/>
        </p:nvSpPr>
        <p:spPr>
          <a:xfrm>
            <a:off x="1349396" y="2187108"/>
            <a:ext cx="936104" cy="43204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7630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35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7" grpId="2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99592" y="404664"/>
            <a:ext cx="7848872" cy="864096"/>
          </a:xfrm>
        </p:spPr>
        <p:txBody>
          <a:bodyPr>
            <a:normAutofit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n°2/7 – Choisir la bonne option</a:t>
            </a:r>
            <a:endParaRPr lang="fr-FR" dirty="0"/>
          </a:p>
        </p:txBody>
      </p:sp>
      <p:sp>
        <p:nvSpPr>
          <p:cNvPr id="6" name="Sous-titre 3"/>
          <p:cNvSpPr txBox="1">
            <a:spLocks/>
          </p:cNvSpPr>
          <p:nvPr/>
        </p:nvSpPr>
        <p:spPr>
          <a:xfrm>
            <a:off x="4355976" y="1988840"/>
            <a:ext cx="4608512" cy="41044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Pour accéder aux lois de probabilités, je sélectionne:</a:t>
            </a:r>
            <a:endParaRPr kumimoji="0" lang="fr-FR" sz="2400" b="0" i="0" u="none" strike="noStrike" kern="1200" cap="none" spc="0" normalizeH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fr-FR" sz="2400" b="0" i="0" u="none" strike="noStrike" kern="1200" cap="none" spc="0" normalizeH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447675"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>
                <a:tab pos="538163" algn="l"/>
              </a:tabLst>
              <a:defRPr/>
            </a:pP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Tableur</a:t>
            </a:r>
          </a:p>
          <a:p>
            <a:pPr marL="447675"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>
                <a:tab pos="538163" algn="l"/>
              </a:tabLst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Calcul formel</a:t>
            </a:r>
          </a:p>
          <a:p>
            <a:pPr marL="447675"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>
                <a:tab pos="538163" algn="l"/>
              </a:tabLst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Calcul de probabilités</a:t>
            </a:r>
          </a:p>
          <a:p>
            <a:pPr marL="447675"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>
                <a:tab pos="538163" algn="l"/>
              </a:tabLst>
              <a:defRPr/>
            </a:pP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Champ de saisie</a:t>
            </a: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endParaRPr kumimoji="0" lang="fr-F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Image 6"/>
          <p:cNvPicPr/>
          <p:nvPr/>
        </p:nvPicPr>
        <p:blipFill>
          <a:blip r:embed="rId2" cstate="print"/>
          <a:srcRect l="52542" r="32589" b="52359"/>
          <a:stretch>
            <a:fillRect/>
          </a:stretch>
        </p:blipFill>
        <p:spPr bwMode="auto">
          <a:xfrm>
            <a:off x="179512" y="1772816"/>
            <a:ext cx="3744416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07605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99592" y="404664"/>
            <a:ext cx="7848872" cy="864096"/>
          </a:xfrm>
        </p:spPr>
        <p:txBody>
          <a:bodyPr>
            <a:normAutofit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n°2/7 – Choisir la bonne option</a:t>
            </a:r>
            <a:endParaRPr lang="fr-FR" dirty="0"/>
          </a:p>
        </p:txBody>
      </p:sp>
      <p:sp>
        <p:nvSpPr>
          <p:cNvPr id="6" name="Sous-titre 3"/>
          <p:cNvSpPr txBox="1">
            <a:spLocks/>
          </p:cNvSpPr>
          <p:nvPr/>
        </p:nvSpPr>
        <p:spPr>
          <a:xfrm>
            <a:off x="4355976" y="1988840"/>
            <a:ext cx="4608512" cy="41044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Pour accéder aux lois de probabilités, je sélectionne:</a:t>
            </a:r>
            <a:endParaRPr kumimoji="0" lang="fr-FR" sz="2400" b="0" i="0" u="none" strike="noStrike" kern="1200" cap="none" spc="0" normalizeH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fr-FR" sz="2400" b="0" i="0" u="none" strike="noStrike" kern="1200" cap="none" spc="0" normalizeH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447675"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>
                <a:tab pos="538163" algn="l"/>
              </a:tabLst>
              <a:defRPr/>
            </a:pP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Tableur</a:t>
            </a:r>
          </a:p>
          <a:p>
            <a:pPr marL="447675"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>
                <a:tab pos="538163" algn="l"/>
              </a:tabLst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Calcul formel</a:t>
            </a:r>
          </a:p>
          <a:p>
            <a:pPr marL="447675"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>
                <a:tab pos="538163" algn="l"/>
              </a:tabLst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Calcul de probabilités</a:t>
            </a:r>
          </a:p>
          <a:p>
            <a:pPr marL="447675"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>
                <a:tab pos="538163" algn="l"/>
              </a:tabLst>
              <a:defRPr/>
            </a:pP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Champ de saisie</a:t>
            </a: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endParaRPr kumimoji="0" lang="fr-F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Image 6"/>
          <p:cNvPicPr/>
          <p:nvPr/>
        </p:nvPicPr>
        <p:blipFill>
          <a:blip r:embed="rId2" cstate="print"/>
          <a:srcRect l="52542" r="32589" b="52359"/>
          <a:stretch>
            <a:fillRect/>
          </a:stretch>
        </p:blipFill>
        <p:spPr bwMode="auto">
          <a:xfrm>
            <a:off x="179512" y="1772816"/>
            <a:ext cx="3744416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ZoneTexte 4"/>
          <p:cNvSpPr txBox="1"/>
          <p:nvPr/>
        </p:nvSpPr>
        <p:spPr>
          <a:xfrm>
            <a:off x="4427984" y="4078813"/>
            <a:ext cx="5760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fr-FR" sz="3600" b="1" dirty="0">
              <a:solidFill>
                <a:srgbClr val="FF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95536" y="3717032"/>
            <a:ext cx="3240360" cy="216024"/>
          </a:xfrm>
          <a:prstGeom prst="rect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7605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5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35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9" grpId="2" animBg="1"/>
      <p:bldP spid="9" grpId="3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99592" y="404664"/>
            <a:ext cx="7848872" cy="864096"/>
          </a:xfrm>
        </p:spPr>
        <p:txBody>
          <a:bodyPr>
            <a:normAutofit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n°3/7 – Choisir la bonne loi</a:t>
            </a:r>
            <a:endParaRPr lang="fr-FR" dirty="0"/>
          </a:p>
        </p:txBody>
      </p:sp>
      <p:sp>
        <p:nvSpPr>
          <p:cNvPr id="6" name="Sous-titre 3"/>
          <p:cNvSpPr txBox="1">
            <a:spLocks/>
          </p:cNvSpPr>
          <p:nvPr/>
        </p:nvSpPr>
        <p:spPr>
          <a:xfrm>
            <a:off x="4572000" y="1988840"/>
            <a:ext cx="3888432" cy="41044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spcBef>
                <a:spcPct val="20000"/>
              </a:spcBef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Pour travailler avec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la loi </a:t>
            </a:r>
            <a:r>
              <a:rPr lang="fr-FR" sz="2400" dirty="0" smtClean="0">
                <a:solidFill>
                  <a:srgbClr val="0070C0"/>
                </a:solidFill>
                <a:latin typeface="Lucida Handwriting" pitchFamily="66" charset="0"/>
                <a:cs typeface="Arial" pitchFamily="34" charset="0"/>
              </a:rPr>
              <a:t>B</a:t>
            </a: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(50 ; 0,4</a:t>
            </a: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), </a:t>
            </a: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je sélectionne:</a:t>
            </a:r>
            <a:endParaRPr kumimoji="0" lang="fr-FR" sz="2400" b="0" i="0" u="none" strike="noStrike" kern="1200" cap="none" spc="0" normalizeH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fr-FR" sz="2400" b="0" i="0" u="none" strike="noStrike" kern="1200" cap="none" spc="0" normalizeH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447675"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>
                <a:tab pos="538163" algn="l"/>
              </a:tabLst>
              <a:defRPr/>
            </a:pP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Normale</a:t>
            </a:r>
          </a:p>
          <a:p>
            <a:pPr marL="447675"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>
                <a:tab pos="538163" algn="l"/>
              </a:tabLst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Exponentielle</a:t>
            </a:r>
          </a:p>
          <a:p>
            <a:pPr marL="447675"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>
                <a:tab pos="538163" algn="l"/>
              </a:tabLst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Binomiale</a:t>
            </a: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447675"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>
                <a:tab pos="538163" algn="l"/>
              </a:tabLst>
              <a:defRPr/>
            </a:pP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Poisson</a:t>
            </a: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endParaRPr kumimoji="0" lang="fr-F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Image 7"/>
          <p:cNvPicPr/>
          <p:nvPr/>
        </p:nvPicPr>
        <p:blipFill>
          <a:blip r:embed="rId2" cstate="print"/>
          <a:srcRect l="58347" t="11204" r="30560" b="21658"/>
          <a:stretch>
            <a:fillRect/>
          </a:stretch>
        </p:blipFill>
        <p:spPr bwMode="auto">
          <a:xfrm>
            <a:off x="539552" y="1628800"/>
            <a:ext cx="3096344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RÃ©sultat de recherche d'images pour &quot;IMAGE CURSEUR&quot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8615" y="5085184"/>
            <a:ext cx="360040" cy="3600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07605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99592" y="404664"/>
            <a:ext cx="7848872" cy="864096"/>
          </a:xfrm>
        </p:spPr>
        <p:txBody>
          <a:bodyPr>
            <a:normAutofit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n°3/7 – Choisir la bonne loi</a:t>
            </a:r>
            <a:endParaRPr lang="fr-FR" dirty="0"/>
          </a:p>
        </p:txBody>
      </p:sp>
      <p:sp>
        <p:nvSpPr>
          <p:cNvPr id="6" name="Sous-titre 3"/>
          <p:cNvSpPr txBox="1">
            <a:spLocks/>
          </p:cNvSpPr>
          <p:nvPr/>
        </p:nvSpPr>
        <p:spPr>
          <a:xfrm>
            <a:off x="4572000" y="1988840"/>
            <a:ext cx="3888432" cy="41044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spcBef>
                <a:spcPct val="20000"/>
              </a:spcBef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Pour travailler avec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la loi </a:t>
            </a:r>
            <a:r>
              <a:rPr lang="fr-FR" sz="2400" dirty="0" smtClean="0">
                <a:solidFill>
                  <a:srgbClr val="0070C0"/>
                </a:solidFill>
                <a:latin typeface="Lucida Handwriting" pitchFamily="66" charset="0"/>
                <a:cs typeface="Arial" pitchFamily="34" charset="0"/>
              </a:rPr>
              <a:t>B</a:t>
            </a: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(50 ; 0,4</a:t>
            </a: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), </a:t>
            </a: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je sélectionne:</a:t>
            </a:r>
            <a:endParaRPr kumimoji="0" lang="fr-FR" sz="2400" b="0" i="0" u="none" strike="noStrike" kern="1200" cap="none" spc="0" normalizeH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fr-FR" sz="2400" b="0" i="0" u="none" strike="noStrike" kern="1200" cap="none" spc="0" normalizeH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447675"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>
                <a:tab pos="538163" algn="l"/>
              </a:tabLst>
              <a:defRPr/>
            </a:pP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Normale</a:t>
            </a:r>
          </a:p>
          <a:p>
            <a:pPr marL="447675"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>
                <a:tab pos="538163" algn="l"/>
              </a:tabLst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Exponentielle</a:t>
            </a:r>
          </a:p>
          <a:p>
            <a:pPr marL="447675"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>
                <a:tab pos="538163" algn="l"/>
              </a:tabLst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Binomiale</a:t>
            </a: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447675"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>
                <a:tab pos="538163" algn="l"/>
              </a:tabLst>
              <a:defRPr/>
            </a:pP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Poisson</a:t>
            </a: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fr-F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Image 7"/>
          <p:cNvPicPr/>
          <p:nvPr/>
        </p:nvPicPr>
        <p:blipFill>
          <a:blip r:embed="rId2" cstate="print"/>
          <a:srcRect l="58347" t="11204" r="30560" b="21658"/>
          <a:stretch>
            <a:fillRect/>
          </a:stretch>
        </p:blipFill>
        <p:spPr bwMode="auto">
          <a:xfrm>
            <a:off x="539552" y="1628800"/>
            <a:ext cx="3096344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683568" y="4221088"/>
            <a:ext cx="1584176" cy="216024"/>
          </a:xfrm>
          <a:prstGeom prst="rect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4644008" y="4078813"/>
            <a:ext cx="5760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fr-FR" sz="3600" b="1" dirty="0">
              <a:solidFill>
                <a:srgbClr val="FF0000"/>
              </a:solidFill>
            </a:endParaRPr>
          </a:p>
        </p:txBody>
      </p:sp>
      <p:pic>
        <p:nvPicPr>
          <p:cNvPr id="9" name="Picture 2" descr="RÃ©sultat de recherche d'images pour &quot;IMAGE CURSEUR&quot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4437112"/>
            <a:ext cx="360040" cy="3600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07605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181 0.0787 L -0.00399 -0.01574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0" y="-4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35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35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5" grpId="2" animBg="1"/>
      <p:bldP spid="5" grpId="3" animBg="1"/>
      <p:bldP spid="5" grpId="4" animBg="1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7504" y="260648"/>
            <a:ext cx="8856984" cy="792088"/>
          </a:xfrm>
        </p:spPr>
        <p:txBody>
          <a:bodyPr>
            <a:normAutofit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n°4/7 – </a:t>
            </a:r>
            <a:r>
              <a:rPr lang="fr-FR" sz="3600" i="1" dirty="0" smtClean="0">
                <a:latin typeface="Arial" pitchFamily="34" charset="0"/>
                <a:cs typeface="Arial" pitchFamily="34" charset="0"/>
              </a:rPr>
              <a:t>Saisie des données</a:t>
            </a:r>
            <a:endParaRPr lang="fr-FR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ous-titre 3"/>
          <p:cNvSpPr>
            <a:spLocks noGrp="1"/>
          </p:cNvSpPr>
          <p:nvPr>
            <p:ph type="subTitle" idx="1"/>
          </p:nvPr>
        </p:nvSpPr>
        <p:spPr>
          <a:xfrm>
            <a:off x="467544" y="1196752"/>
            <a:ext cx="8424936" cy="720080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Pour calculer 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P(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X 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= 25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 dans le cadre de </a:t>
            </a:r>
            <a:r>
              <a:rPr lang="fr-FR" sz="2800" dirty="0" smtClean="0">
                <a:solidFill>
                  <a:srgbClr val="0070C0"/>
                </a:solidFill>
                <a:latin typeface="Lucida Handwriting" pitchFamily="66" charset="0"/>
                <a:cs typeface="Arial" pitchFamily="34" charset="0"/>
              </a:rPr>
              <a:t>B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(50 ; 0,4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), 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je choisis le réglage</a:t>
            </a:r>
            <a:r>
              <a:rPr lang="fr-FR" sz="2800" dirty="0" smtClean="0">
                <a:latin typeface="Arial" pitchFamily="34" charset="0"/>
                <a:cs typeface="Arial" pitchFamily="34" charset="0"/>
              </a:rPr>
              <a:t>: </a:t>
            </a:r>
            <a:endParaRPr lang="fr-FR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25152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a)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323528" y="515719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c)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493204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b)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5004048" y="5085184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d)</a:t>
            </a:r>
            <a:endParaRPr lang="fr-FR" sz="4000" dirty="0">
              <a:solidFill>
                <a:srgbClr val="0070C0"/>
              </a:solidFill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4941168"/>
            <a:ext cx="33147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2492896"/>
            <a:ext cx="2736304" cy="1402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2492896"/>
            <a:ext cx="3314700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99592" y="4941168"/>
            <a:ext cx="280035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67630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7504" y="260648"/>
            <a:ext cx="8856984" cy="792088"/>
          </a:xfrm>
        </p:spPr>
        <p:txBody>
          <a:bodyPr>
            <a:normAutofit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n°4/7 – </a:t>
            </a:r>
            <a:r>
              <a:rPr lang="fr-FR" sz="3600" i="1" dirty="0" smtClean="0">
                <a:latin typeface="Arial" pitchFamily="34" charset="0"/>
                <a:cs typeface="Arial" pitchFamily="34" charset="0"/>
              </a:rPr>
              <a:t>Saisie des données</a:t>
            </a:r>
            <a:endParaRPr lang="fr-FR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ous-titre 3"/>
          <p:cNvSpPr>
            <a:spLocks noGrp="1"/>
          </p:cNvSpPr>
          <p:nvPr>
            <p:ph type="subTitle" idx="1"/>
          </p:nvPr>
        </p:nvSpPr>
        <p:spPr>
          <a:xfrm>
            <a:off x="467544" y="1196752"/>
            <a:ext cx="8424936" cy="720080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Pour calculer 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P(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X 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= 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25) dans le cadre de </a:t>
            </a:r>
            <a:r>
              <a:rPr lang="fr-FR" sz="2800" dirty="0" smtClean="0">
                <a:solidFill>
                  <a:srgbClr val="0070C0"/>
                </a:solidFill>
                <a:latin typeface="Lucida Handwriting" pitchFamily="66" charset="0"/>
                <a:cs typeface="Arial" pitchFamily="34" charset="0"/>
              </a:rPr>
              <a:t>B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(50 ; 0,4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), 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je choisis le réglage</a:t>
            </a:r>
            <a:r>
              <a:rPr lang="fr-FR" sz="2800" dirty="0" smtClean="0">
                <a:latin typeface="Arial" pitchFamily="34" charset="0"/>
                <a:cs typeface="Arial" pitchFamily="34" charset="0"/>
              </a:rPr>
              <a:t>: </a:t>
            </a:r>
            <a:endParaRPr lang="fr-FR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25152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a)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323528" y="515719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c)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493204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b)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5004048" y="5085184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d)</a:t>
            </a:r>
            <a:endParaRPr lang="fr-FR" sz="4000" dirty="0">
              <a:solidFill>
                <a:srgbClr val="0070C0"/>
              </a:solidFill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4941168"/>
            <a:ext cx="33147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2492896"/>
            <a:ext cx="2736304" cy="1402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2492896"/>
            <a:ext cx="3314700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99592" y="4941168"/>
            <a:ext cx="280035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/>
          <p:nvPr/>
        </p:nvSpPr>
        <p:spPr>
          <a:xfrm>
            <a:off x="4932040" y="4725144"/>
            <a:ext cx="4104456" cy="1800200"/>
          </a:xfrm>
          <a:prstGeom prst="rect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7630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5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35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12" grpId="2" animBg="1"/>
      <p:bldP spid="12" grpId="3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7504" y="260648"/>
            <a:ext cx="8856984" cy="792088"/>
          </a:xfrm>
        </p:spPr>
        <p:txBody>
          <a:bodyPr>
            <a:normAutofit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n°5/7 – </a:t>
            </a:r>
            <a:r>
              <a:rPr lang="fr-FR" sz="3600" i="1" dirty="0" smtClean="0">
                <a:latin typeface="Arial" pitchFamily="34" charset="0"/>
                <a:cs typeface="Arial" pitchFamily="34" charset="0"/>
              </a:rPr>
              <a:t>Saisie des données</a:t>
            </a:r>
            <a:endParaRPr lang="fr-FR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ous-titre 3"/>
          <p:cNvSpPr>
            <a:spLocks noGrp="1"/>
          </p:cNvSpPr>
          <p:nvPr>
            <p:ph type="subTitle" idx="1"/>
          </p:nvPr>
        </p:nvSpPr>
        <p:spPr>
          <a:xfrm>
            <a:off x="467544" y="1196752"/>
            <a:ext cx="8424936" cy="720080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Pour calculer P(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 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25) dans le cadre de </a:t>
            </a:r>
            <a:r>
              <a:rPr lang="fr-FR" sz="2800" dirty="0" smtClean="0">
                <a:solidFill>
                  <a:srgbClr val="0070C0"/>
                </a:solidFill>
                <a:latin typeface="Lucida Handwriting" pitchFamily="66" charset="0"/>
                <a:cs typeface="Arial" pitchFamily="34" charset="0"/>
              </a:rPr>
              <a:t>B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(50 ; 0,4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), 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je choisis le réglage</a:t>
            </a:r>
            <a:r>
              <a:rPr lang="fr-FR" sz="2800" dirty="0" smtClean="0">
                <a:latin typeface="Arial" pitchFamily="34" charset="0"/>
                <a:cs typeface="Arial" pitchFamily="34" charset="0"/>
              </a:rPr>
              <a:t>: </a:t>
            </a:r>
            <a:endParaRPr lang="fr-FR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25152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a)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323528" y="515719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c)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493204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b)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5004048" y="5085184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d)</a:t>
            </a:r>
            <a:endParaRPr lang="fr-FR" sz="4000" dirty="0">
              <a:solidFill>
                <a:srgbClr val="0070C0"/>
              </a:solidFill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4941168"/>
            <a:ext cx="33147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2492896"/>
            <a:ext cx="2736304" cy="1402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2492896"/>
            <a:ext cx="3314700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99592" y="4941168"/>
            <a:ext cx="280035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67630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5536" y="1412776"/>
            <a:ext cx="8352928" cy="33123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2400" b="1" dirty="0" smtClean="0">
                <a:latin typeface="Arial" pitchFamily="34" charset="0"/>
                <a:cs typeface="Arial" pitchFamily="34" charset="0"/>
              </a:rPr>
              <a:t>Dans les diapositives suivantes, il sera question  </a:t>
            </a:r>
            <a:r>
              <a:rPr lang="fr-FR" sz="2400" b="1" dirty="0" smtClean="0">
                <a:latin typeface="Arial" pitchFamily="34" charset="0"/>
                <a:cs typeface="Arial" pitchFamily="34" charset="0"/>
              </a:rPr>
              <a:t>d’une variable </a:t>
            </a:r>
            <a:r>
              <a:rPr lang="fr-FR" sz="2400" b="1" dirty="0" smtClean="0">
                <a:latin typeface="Arial" pitchFamily="34" charset="0"/>
                <a:cs typeface="Arial" pitchFamily="34" charset="0"/>
              </a:rPr>
              <a:t>aléatoire</a:t>
            </a:r>
            <a:r>
              <a:rPr lang="fr-FR" sz="2400" b="1" i="1" dirty="0" smtClean="0">
                <a:latin typeface="Arial" pitchFamily="34" charset="0"/>
                <a:cs typeface="Arial" pitchFamily="34" charset="0"/>
              </a:rPr>
              <a:t> X </a:t>
            </a:r>
            <a:r>
              <a:rPr lang="fr-FR" sz="2400" b="1" dirty="0" smtClean="0">
                <a:latin typeface="Arial" pitchFamily="34" charset="0"/>
                <a:cs typeface="Arial" pitchFamily="34" charset="0"/>
              </a:rPr>
              <a:t>suivant alternativement:</a:t>
            </a:r>
          </a:p>
          <a:p>
            <a:pPr marL="0" indent="0">
              <a:buNone/>
            </a:pPr>
            <a:endParaRPr lang="fr-FR" sz="2400" b="1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Font typeface="Wingdings" pitchFamily="2" charset="2"/>
              <a:buChar char="q"/>
            </a:pPr>
            <a:r>
              <a:rPr lang="fr-FR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sz="2400" b="1" dirty="0" smtClean="0">
                <a:latin typeface="Arial" pitchFamily="34" charset="0"/>
                <a:cs typeface="Arial" pitchFamily="34" charset="0"/>
              </a:rPr>
              <a:t>la </a:t>
            </a:r>
            <a:r>
              <a:rPr lang="fr-FR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loi Binomiale </a:t>
            </a:r>
            <a:r>
              <a:rPr lang="fr-FR" sz="2400" b="1" dirty="0" smtClean="0">
                <a:latin typeface="Arial" pitchFamily="34" charset="0"/>
                <a:cs typeface="Arial" pitchFamily="34" charset="0"/>
              </a:rPr>
              <a:t>de paramètres </a:t>
            </a:r>
            <a:r>
              <a:rPr lang="fr-FR" sz="24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n </a:t>
            </a:r>
            <a:r>
              <a:rPr lang="fr-FR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= 50</a:t>
            </a:r>
            <a:r>
              <a:rPr lang="fr-FR" sz="2400" b="1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fr-FR" sz="2400" b="1" dirty="0" smtClean="0">
                <a:latin typeface="Arial" pitchFamily="34" charset="0"/>
                <a:cs typeface="Arial" pitchFamily="34" charset="0"/>
              </a:rPr>
              <a:t>et </a:t>
            </a:r>
            <a:r>
              <a:rPr lang="fr-FR" sz="24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 </a:t>
            </a:r>
            <a:r>
              <a:rPr lang="fr-FR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= 0,4 </a:t>
            </a:r>
            <a:endParaRPr lang="fr-FR" sz="24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0" lvl="0" indent="355600">
              <a:buNone/>
              <a:defRPr/>
            </a:pPr>
            <a:r>
              <a:rPr lang="fr-FR" sz="2400" b="1" dirty="0" smtClean="0">
                <a:latin typeface="Arial" pitchFamily="34" charset="0"/>
                <a:cs typeface="Arial" pitchFamily="34" charset="0"/>
              </a:rPr>
              <a:t>(soit </a:t>
            </a:r>
            <a:r>
              <a:rPr lang="fr-FR" sz="2400" b="1" dirty="0" smtClean="0">
                <a:latin typeface="Lucida Handwriting" pitchFamily="66" charset="0"/>
                <a:cs typeface="Arial" pitchFamily="34" charset="0"/>
              </a:rPr>
              <a:t>B</a:t>
            </a:r>
            <a:r>
              <a:rPr lang="fr-FR" sz="2400" b="1" dirty="0" smtClean="0">
                <a:latin typeface="Arial" pitchFamily="34" charset="0"/>
                <a:cs typeface="Arial" pitchFamily="34" charset="0"/>
              </a:rPr>
              <a:t>(50 ; 0,4)) </a:t>
            </a:r>
          </a:p>
          <a:p>
            <a:pPr marL="0" lvl="0" indent="0">
              <a:buFont typeface="Wingdings" pitchFamily="2" charset="2"/>
              <a:buChar char="q"/>
              <a:defRPr/>
            </a:pPr>
            <a:r>
              <a:rPr lang="fr-FR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sz="2400" b="1" dirty="0" smtClean="0">
                <a:latin typeface="Arial" pitchFamily="34" charset="0"/>
                <a:cs typeface="Arial" pitchFamily="34" charset="0"/>
              </a:rPr>
              <a:t>la </a:t>
            </a:r>
            <a:r>
              <a:rPr lang="fr-FR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loi Normale </a:t>
            </a:r>
            <a:r>
              <a:rPr lang="fr-FR" sz="2400" b="1" dirty="0" smtClean="0">
                <a:latin typeface="Arial" pitchFamily="34" charset="0"/>
                <a:cs typeface="Arial" pitchFamily="34" charset="0"/>
              </a:rPr>
              <a:t>de moyenne </a:t>
            </a:r>
            <a:r>
              <a:rPr lang="fr-FR" sz="24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 </a:t>
            </a:r>
            <a:r>
              <a:rPr lang="fr-FR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= 20</a:t>
            </a:r>
            <a:r>
              <a:rPr lang="fr-FR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sz="2400" b="1" dirty="0" smtClean="0">
                <a:latin typeface="Arial" pitchFamily="34" charset="0"/>
                <a:cs typeface="Arial" pitchFamily="34" charset="0"/>
              </a:rPr>
              <a:t>et d’écart-type </a:t>
            </a:r>
          </a:p>
          <a:p>
            <a:pPr marL="355600" lvl="0" indent="0">
              <a:buNone/>
              <a:defRPr/>
            </a:pPr>
            <a:r>
              <a:rPr lang="fr-FR" sz="2400" b="1" dirty="0" smtClean="0">
                <a:solidFill>
                  <a:srgbClr val="FF0000"/>
                </a:solidFill>
                <a:latin typeface="Cambria Math"/>
                <a:ea typeface="Cambria Math"/>
                <a:cs typeface="Arial" pitchFamily="34" charset="0"/>
              </a:rPr>
              <a:t>𝜎</a:t>
            </a:r>
            <a:r>
              <a:rPr lang="fr-FR" sz="24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fr-FR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= 3,464 </a:t>
            </a:r>
            <a:r>
              <a:rPr lang="fr-FR" sz="2400" b="1" dirty="0" smtClean="0">
                <a:latin typeface="Arial" pitchFamily="34" charset="0"/>
                <a:cs typeface="Arial" pitchFamily="34" charset="0"/>
              </a:rPr>
              <a:t>(soit </a:t>
            </a:r>
            <a:r>
              <a:rPr lang="fr-FR" sz="2400" b="1" dirty="0" smtClean="0">
                <a:latin typeface="Cambria Math"/>
                <a:ea typeface="Cambria Math"/>
                <a:cs typeface="Arial" pitchFamily="34" charset="0"/>
              </a:rPr>
              <a:t>𝓝</a:t>
            </a:r>
            <a:r>
              <a:rPr lang="fr-FR" sz="2400" b="1" dirty="0" smtClean="0">
                <a:latin typeface="Arial" pitchFamily="34" charset="0"/>
                <a:cs typeface="Arial" pitchFamily="34" charset="0"/>
              </a:rPr>
              <a:t>(20 ; 3,464))</a:t>
            </a:r>
          </a:p>
          <a:p>
            <a:pPr marL="0" indent="0" algn="ctr">
              <a:buNone/>
            </a:pPr>
            <a:endParaRPr lang="fr-FR" sz="2600" b="1" dirty="0" smtClean="0">
              <a:latin typeface="Arial" pitchFamily="34" charset="0"/>
              <a:cs typeface="Arial" pitchFamily="34" charset="0"/>
            </a:endParaRPr>
          </a:p>
          <a:p>
            <a:pPr marL="0" indent="0" algn="ctr">
              <a:buNone/>
            </a:pPr>
            <a:endParaRPr lang="fr-FR" sz="2600" b="1" dirty="0" smtClean="0">
              <a:latin typeface="Arial" pitchFamily="34" charset="0"/>
              <a:cs typeface="Arial" pitchFamily="34" charset="0"/>
            </a:endParaRPr>
          </a:p>
          <a:p>
            <a:pPr marL="0" indent="0" algn="ctr">
              <a:buNone/>
            </a:pPr>
            <a:endParaRPr lang="fr-FR" sz="2100" b="1" dirty="0" smtClean="0">
              <a:latin typeface="Arial" pitchFamily="34" charset="0"/>
              <a:cs typeface="Arial" pitchFamily="34" charset="0"/>
            </a:endParaRPr>
          </a:p>
          <a:p>
            <a:pPr marL="0" indent="0" algn="ctr">
              <a:buNone/>
            </a:pPr>
            <a:endParaRPr lang="fr-FR" sz="2100" b="1" dirty="0" smtClean="0">
              <a:latin typeface="Arial" pitchFamily="34" charset="0"/>
              <a:cs typeface="Arial" pitchFamily="34" charset="0"/>
            </a:endParaRPr>
          </a:p>
          <a:p>
            <a:pPr marL="0" indent="0" algn="ctr">
              <a:buNone/>
            </a:pPr>
            <a:endParaRPr lang="fr-FR" sz="2100" b="1" i="1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8884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7504" y="260648"/>
            <a:ext cx="8856984" cy="792088"/>
          </a:xfrm>
        </p:spPr>
        <p:txBody>
          <a:bodyPr>
            <a:normAutofit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n°5/7 – </a:t>
            </a:r>
            <a:r>
              <a:rPr lang="fr-FR" sz="3600" i="1" dirty="0" smtClean="0">
                <a:latin typeface="Arial" pitchFamily="34" charset="0"/>
                <a:cs typeface="Arial" pitchFamily="34" charset="0"/>
              </a:rPr>
              <a:t>Saisie des données</a:t>
            </a:r>
            <a:endParaRPr lang="fr-FR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ous-titre 3"/>
          <p:cNvSpPr>
            <a:spLocks noGrp="1"/>
          </p:cNvSpPr>
          <p:nvPr>
            <p:ph type="subTitle" idx="1"/>
          </p:nvPr>
        </p:nvSpPr>
        <p:spPr>
          <a:xfrm>
            <a:off x="467544" y="1196752"/>
            <a:ext cx="8424936" cy="720080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Pour calculer P(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 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25) dans le cadre de </a:t>
            </a:r>
            <a:r>
              <a:rPr lang="fr-FR" sz="2800" dirty="0" smtClean="0">
                <a:solidFill>
                  <a:srgbClr val="0070C0"/>
                </a:solidFill>
                <a:latin typeface="Lucida Handwriting" pitchFamily="66" charset="0"/>
                <a:cs typeface="Arial" pitchFamily="34" charset="0"/>
              </a:rPr>
              <a:t>B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(50 ; 0,4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), 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je choisis le réglage</a:t>
            </a:r>
            <a:r>
              <a:rPr lang="fr-FR" sz="2800" dirty="0" smtClean="0">
                <a:latin typeface="Arial" pitchFamily="34" charset="0"/>
                <a:cs typeface="Arial" pitchFamily="34" charset="0"/>
              </a:rPr>
              <a:t>: </a:t>
            </a:r>
            <a:endParaRPr lang="fr-FR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25152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a)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323528" y="515719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c)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493204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b)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5004048" y="5085184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d)</a:t>
            </a:r>
            <a:endParaRPr lang="fr-FR" sz="4000" dirty="0">
              <a:solidFill>
                <a:srgbClr val="0070C0"/>
              </a:solidFill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4941168"/>
            <a:ext cx="33147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2492896"/>
            <a:ext cx="2736304" cy="1402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2492896"/>
            <a:ext cx="3314700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99592" y="4941168"/>
            <a:ext cx="280035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/>
          <p:nvPr/>
        </p:nvSpPr>
        <p:spPr>
          <a:xfrm>
            <a:off x="251520" y="4725144"/>
            <a:ext cx="4104456" cy="1800200"/>
          </a:xfrm>
          <a:prstGeom prst="rect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7630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5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35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12" grpId="2" animBg="1"/>
      <p:bldP spid="12" grpId="3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7504" y="260648"/>
            <a:ext cx="8856984" cy="792088"/>
          </a:xfrm>
        </p:spPr>
        <p:txBody>
          <a:bodyPr>
            <a:normAutofit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n°6/7 – </a:t>
            </a:r>
            <a:r>
              <a:rPr lang="fr-FR" sz="3600" i="1" dirty="0" smtClean="0">
                <a:latin typeface="Arial" pitchFamily="34" charset="0"/>
                <a:cs typeface="Arial" pitchFamily="34" charset="0"/>
              </a:rPr>
              <a:t>Saisie des données</a:t>
            </a:r>
            <a:endParaRPr lang="fr-FR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ous-titre 3"/>
          <p:cNvSpPr>
            <a:spLocks noGrp="1"/>
          </p:cNvSpPr>
          <p:nvPr>
            <p:ph type="subTitle" idx="1"/>
          </p:nvPr>
        </p:nvSpPr>
        <p:spPr>
          <a:xfrm>
            <a:off x="467544" y="1196752"/>
            <a:ext cx="8424936" cy="720080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Pour calculer P(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 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25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 dans le cadre de </a:t>
            </a:r>
            <a:r>
              <a:rPr lang="fr-FR" sz="2800" dirty="0" smtClean="0">
                <a:solidFill>
                  <a:srgbClr val="0070C0"/>
                </a:solidFill>
                <a:latin typeface="Cambria Math"/>
                <a:ea typeface="Cambria Math"/>
                <a:cs typeface="Arial" pitchFamily="34" charset="0"/>
              </a:rPr>
              <a:t>𝓝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(20 ; 3,464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), 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je choisis le réglage</a:t>
            </a:r>
            <a:r>
              <a:rPr lang="fr-FR" sz="2800" dirty="0" smtClean="0">
                <a:latin typeface="Arial" pitchFamily="34" charset="0"/>
                <a:cs typeface="Arial" pitchFamily="34" charset="0"/>
              </a:rPr>
              <a:t>: </a:t>
            </a:r>
            <a:endParaRPr lang="fr-FR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25152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a)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323528" y="515719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c)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493204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b)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5004048" y="5085184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d)</a:t>
            </a:r>
            <a:endParaRPr lang="fr-FR" sz="4000" dirty="0">
              <a:solidFill>
                <a:srgbClr val="0070C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4869159"/>
            <a:ext cx="2880320" cy="14099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2348880"/>
            <a:ext cx="2880320" cy="1425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128" y="4869160"/>
            <a:ext cx="2808312" cy="1350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71600" y="2348880"/>
            <a:ext cx="2800350" cy="140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67630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7504" y="260648"/>
            <a:ext cx="8856984" cy="792088"/>
          </a:xfrm>
        </p:spPr>
        <p:txBody>
          <a:bodyPr>
            <a:normAutofit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n°6/7 – </a:t>
            </a:r>
            <a:r>
              <a:rPr lang="fr-FR" sz="3600" i="1" dirty="0" smtClean="0">
                <a:latin typeface="Arial" pitchFamily="34" charset="0"/>
                <a:cs typeface="Arial" pitchFamily="34" charset="0"/>
              </a:rPr>
              <a:t>Saisie des données</a:t>
            </a:r>
            <a:endParaRPr lang="fr-FR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ous-titre 3"/>
          <p:cNvSpPr>
            <a:spLocks noGrp="1"/>
          </p:cNvSpPr>
          <p:nvPr>
            <p:ph type="subTitle" idx="1"/>
          </p:nvPr>
        </p:nvSpPr>
        <p:spPr>
          <a:xfrm>
            <a:off x="467544" y="1196752"/>
            <a:ext cx="8424936" cy="720080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Pour calculer P(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 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25) dans le cadre de </a:t>
            </a:r>
            <a:r>
              <a:rPr lang="fr-FR" sz="2800" dirty="0" smtClean="0">
                <a:solidFill>
                  <a:srgbClr val="0070C0"/>
                </a:solidFill>
                <a:latin typeface="Cambria Math"/>
                <a:ea typeface="Cambria Math"/>
                <a:cs typeface="Arial" pitchFamily="34" charset="0"/>
              </a:rPr>
              <a:t>𝓝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(20 ; 3,464) je choisis le réglage</a:t>
            </a:r>
            <a:r>
              <a:rPr lang="fr-FR" sz="2800" dirty="0" smtClean="0">
                <a:latin typeface="Arial" pitchFamily="34" charset="0"/>
                <a:cs typeface="Arial" pitchFamily="34" charset="0"/>
              </a:rPr>
              <a:t>: </a:t>
            </a:r>
            <a:endParaRPr lang="fr-FR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25152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a)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323528" y="515719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c)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493204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b)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5004048" y="5085184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d)</a:t>
            </a:r>
            <a:endParaRPr lang="fr-FR" sz="4000" dirty="0">
              <a:solidFill>
                <a:srgbClr val="0070C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4869159"/>
            <a:ext cx="2880320" cy="14099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2348880"/>
            <a:ext cx="2880320" cy="1425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128" y="4869160"/>
            <a:ext cx="2808312" cy="1350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71600" y="2348880"/>
            <a:ext cx="2800350" cy="140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/>
          <p:nvPr/>
        </p:nvSpPr>
        <p:spPr>
          <a:xfrm>
            <a:off x="4788024" y="4725144"/>
            <a:ext cx="4104456" cy="1800200"/>
          </a:xfrm>
          <a:prstGeom prst="rect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7630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5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35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12" grpId="2" animBg="1"/>
      <p:bldP spid="12" grpId="3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7504" y="260648"/>
            <a:ext cx="8856984" cy="792088"/>
          </a:xfrm>
        </p:spPr>
        <p:txBody>
          <a:bodyPr>
            <a:normAutofit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n°7/7 – </a:t>
            </a:r>
            <a:r>
              <a:rPr lang="fr-FR" sz="3600" i="1" dirty="0" smtClean="0">
                <a:latin typeface="Arial" pitchFamily="34" charset="0"/>
                <a:cs typeface="Arial" pitchFamily="34" charset="0"/>
              </a:rPr>
              <a:t>Saisie des données</a:t>
            </a:r>
            <a:endParaRPr lang="fr-FR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ous-titre 3"/>
          <p:cNvSpPr>
            <a:spLocks noGrp="1"/>
          </p:cNvSpPr>
          <p:nvPr>
            <p:ph type="subTitle" idx="1"/>
          </p:nvPr>
        </p:nvSpPr>
        <p:spPr>
          <a:xfrm>
            <a:off x="251520" y="1196752"/>
            <a:ext cx="8712968" cy="720080"/>
          </a:xfrm>
        </p:spPr>
        <p:txBody>
          <a:bodyPr>
            <a:noAutofit/>
          </a:bodyPr>
          <a:lstStyle/>
          <a:p>
            <a:pPr algn="l"/>
            <a:r>
              <a:rPr lang="fr-FR" sz="22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Pour calculer rapidement </a:t>
            </a:r>
            <a:r>
              <a:rPr lang="fr-FR" sz="22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P(</a:t>
            </a:r>
            <a:r>
              <a:rPr lang="fr-FR" sz="22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X </a:t>
            </a:r>
            <a:r>
              <a:rPr lang="fr-FR" sz="22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= </a:t>
            </a:r>
            <a:r>
              <a:rPr lang="fr-FR" sz="22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20</a:t>
            </a:r>
            <a:r>
              <a:rPr lang="fr-FR" sz="22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), </a:t>
            </a:r>
            <a:r>
              <a:rPr lang="fr-FR" sz="22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P(</a:t>
            </a:r>
            <a:r>
              <a:rPr lang="fr-FR" sz="22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X </a:t>
            </a:r>
            <a:r>
              <a:rPr lang="fr-FR" sz="22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= </a:t>
            </a:r>
            <a:r>
              <a:rPr lang="fr-FR" sz="22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22</a:t>
            </a:r>
            <a:r>
              <a:rPr lang="fr-FR" sz="22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), </a:t>
            </a:r>
            <a:r>
              <a:rPr lang="fr-FR" sz="22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P(</a:t>
            </a:r>
            <a:r>
              <a:rPr lang="fr-FR" sz="22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X </a:t>
            </a:r>
            <a:r>
              <a:rPr lang="fr-FR" sz="22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= </a:t>
            </a:r>
            <a:r>
              <a:rPr lang="fr-FR" sz="22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24</a:t>
            </a:r>
            <a:r>
              <a:rPr lang="fr-FR" sz="22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), </a:t>
            </a:r>
            <a:r>
              <a:rPr lang="fr-FR" sz="22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P(</a:t>
            </a:r>
            <a:r>
              <a:rPr lang="fr-FR" sz="22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X </a:t>
            </a:r>
            <a:r>
              <a:rPr lang="fr-FR" sz="22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= </a:t>
            </a:r>
            <a:r>
              <a:rPr lang="fr-FR" sz="22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27</a:t>
            </a:r>
            <a:r>
              <a:rPr lang="fr-FR" sz="22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 dans le cadre de </a:t>
            </a:r>
            <a:r>
              <a:rPr lang="fr-FR" sz="2200" dirty="0" smtClean="0">
                <a:solidFill>
                  <a:srgbClr val="0070C0"/>
                </a:solidFill>
                <a:latin typeface="Lucida Handwriting" pitchFamily="66" charset="0"/>
                <a:cs typeface="Arial" pitchFamily="34" charset="0"/>
              </a:rPr>
              <a:t>B</a:t>
            </a:r>
            <a:r>
              <a:rPr lang="fr-FR" sz="22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(50 ; 0,4), j’utilise de préférence:</a:t>
            </a:r>
            <a:r>
              <a:rPr lang="fr-FR" sz="2200" dirty="0" smtClean="0">
                <a:latin typeface="Arial" pitchFamily="34" charset="0"/>
                <a:cs typeface="Arial" pitchFamily="34" charset="0"/>
              </a:rPr>
              <a:t> </a:t>
            </a:r>
            <a:endParaRPr lang="fr-FR" sz="2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276872"/>
            <a:ext cx="4128540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ZoneTexte 14"/>
          <p:cNvSpPr txBox="1"/>
          <p:nvPr/>
        </p:nvSpPr>
        <p:spPr>
          <a:xfrm>
            <a:off x="827584" y="2672772"/>
            <a:ext cx="2592288" cy="2031325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accent6">
                    <a:lumMod val="75000"/>
                  </a:schemeClr>
                </a:solidFill>
              </a:rPr>
              <a:t>Zone A</a:t>
            </a:r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/>
          </a:p>
        </p:txBody>
      </p:sp>
      <p:sp>
        <p:nvSpPr>
          <p:cNvPr id="16" name="ZoneTexte 15"/>
          <p:cNvSpPr txBox="1"/>
          <p:nvPr/>
        </p:nvSpPr>
        <p:spPr>
          <a:xfrm>
            <a:off x="611560" y="4761004"/>
            <a:ext cx="2808312" cy="1477328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marL="2062163" indent="-179388"/>
            <a:r>
              <a:rPr lang="fr-FR" dirty="0" smtClean="0">
                <a:solidFill>
                  <a:srgbClr val="00B050"/>
                </a:solidFill>
              </a:rPr>
              <a:t>Zone B</a:t>
            </a:r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/>
          </a:p>
        </p:txBody>
      </p:sp>
      <p:sp>
        <p:nvSpPr>
          <p:cNvPr id="17" name="ZoneTexte 16"/>
          <p:cNvSpPr txBox="1"/>
          <p:nvPr/>
        </p:nvSpPr>
        <p:spPr>
          <a:xfrm>
            <a:off x="3491880" y="2276872"/>
            <a:ext cx="1170346" cy="2585323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7030A0"/>
                </a:solidFill>
              </a:rPr>
              <a:t>Zone C</a:t>
            </a:r>
          </a:p>
          <a:p>
            <a:endParaRPr lang="fr-FR" dirty="0" smtClean="0">
              <a:solidFill>
                <a:srgbClr val="FF0000"/>
              </a:solidFill>
            </a:endParaRPr>
          </a:p>
          <a:p>
            <a:endParaRPr lang="fr-FR" dirty="0" smtClean="0">
              <a:solidFill>
                <a:srgbClr val="FF0000"/>
              </a:solidFill>
            </a:endParaRPr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/>
          </a:p>
        </p:txBody>
      </p:sp>
      <p:sp>
        <p:nvSpPr>
          <p:cNvPr id="18" name="ZoneTexte 17"/>
          <p:cNvSpPr txBox="1"/>
          <p:nvPr/>
        </p:nvSpPr>
        <p:spPr>
          <a:xfrm>
            <a:off x="5724128" y="3140968"/>
            <a:ext cx="237626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lphaLcParenR"/>
            </a:pPr>
            <a:r>
              <a:rPr lang="fr-FR" sz="24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la Zone A</a:t>
            </a:r>
          </a:p>
          <a:p>
            <a:pPr marL="342900" indent="-342900">
              <a:buAutoNum type="alphaLcParenR"/>
            </a:pPr>
            <a:endParaRPr lang="fr-FR" sz="2400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AutoNum type="alphaLcParenR"/>
            </a:pPr>
            <a:r>
              <a:rPr lang="fr-FR" sz="24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La Zone B</a:t>
            </a:r>
          </a:p>
          <a:p>
            <a:pPr marL="342900" indent="-342900">
              <a:buAutoNum type="alphaLcParenR"/>
            </a:pPr>
            <a:endParaRPr lang="fr-FR" sz="2400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AutoNum type="alphaLcParenR"/>
            </a:pPr>
            <a:r>
              <a:rPr lang="fr-FR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La Zone C</a:t>
            </a:r>
            <a:endParaRPr lang="fr-FR" sz="24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7630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7504" y="260648"/>
            <a:ext cx="8856984" cy="792088"/>
          </a:xfrm>
        </p:spPr>
        <p:txBody>
          <a:bodyPr>
            <a:normAutofit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n°7/7 – </a:t>
            </a:r>
            <a:r>
              <a:rPr lang="fr-FR" sz="3600" i="1" dirty="0" smtClean="0">
                <a:latin typeface="Arial" pitchFamily="34" charset="0"/>
                <a:cs typeface="Arial" pitchFamily="34" charset="0"/>
              </a:rPr>
              <a:t>Saisie des données</a:t>
            </a:r>
            <a:endParaRPr lang="fr-FR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ous-titre 3"/>
          <p:cNvSpPr>
            <a:spLocks noGrp="1"/>
          </p:cNvSpPr>
          <p:nvPr>
            <p:ph type="subTitle" idx="1"/>
          </p:nvPr>
        </p:nvSpPr>
        <p:spPr>
          <a:xfrm>
            <a:off x="179512" y="1196752"/>
            <a:ext cx="8784976" cy="720080"/>
          </a:xfrm>
        </p:spPr>
        <p:txBody>
          <a:bodyPr>
            <a:noAutofit/>
          </a:bodyPr>
          <a:lstStyle/>
          <a:p>
            <a:pPr algn="l"/>
            <a:r>
              <a:rPr lang="fr-FR" sz="22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Pour calculer rapidement </a:t>
            </a:r>
            <a:r>
              <a:rPr lang="fr-FR" sz="22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P(</a:t>
            </a:r>
            <a:r>
              <a:rPr lang="fr-FR" sz="22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X </a:t>
            </a:r>
            <a:r>
              <a:rPr lang="fr-FR" sz="22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= </a:t>
            </a:r>
            <a:r>
              <a:rPr lang="fr-FR" sz="22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20</a:t>
            </a:r>
            <a:r>
              <a:rPr lang="fr-FR" sz="22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), </a:t>
            </a:r>
            <a:r>
              <a:rPr lang="fr-FR" sz="22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P(</a:t>
            </a:r>
            <a:r>
              <a:rPr lang="fr-FR" sz="22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X </a:t>
            </a:r>
            <a:r>
              <a:rPr lang="fr-FR" sz="22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= </a:t>
            </a:r>
            <a:r>
              <a:rPr lang="fr-FR" sz="22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22</a:t>
            </a:r>
            <a:r>
              <a:rPr lang="fr-FR" sz="22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), </a:t>
            </a:r>
            <a:r>
              <a:rPr lang="fr-FR" sz="22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P(</a:t>
            </a:r>
            <a:r>
              <a:rPr lang="fr-FR" sz="22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X </a:t>
            </a:r>
            <a:r>
              <a:rPr lang="fr-FR" sz="22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= </a:t>
            </a:r>
            <a:r>
              <a:rPr lang="fr-FR" sz="22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24</a:t>
            </a:r>
            <a:r>
              <a:rPr lang="fr-FR" sz="22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), </a:t>
            </a:r>
            <a:r>
              <a:rPr lang="fr-FR" sz="22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P(</a:t>
            </a:r>
            <a:r>
              <a:rPr lang="fr-FR" sz="22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X </a:t>
            </a:r>
            <a:r>
              <a:rPr lang="fr-FR" sz="22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= </a:t>
            </a:r>
            <a:r>
              <a:rPr lang="fr-FR" sz="22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27</a:t>
            </a:r>
            <a:r>
              <a:rPr lang="fr-FR" sz="22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 dans le cadre de </a:t>
            </a:r>
            <a:r>
              <a:rPr lang="fr-FR" sz="2200" dirty="0" smtClean="0">
                <a:solidFill>
                  <a:srgbClr val="0070C0"/>
                </a:solidFill>
                <a:latin typeface="Lucida Handwriting" pitchFamily="66" charset="0"/>
                <a:cs typeface="Arial" pitchFamily="34" charset="0"/>
              </a:rPr>
              <a:t>B</a:t>
            </a:r>
            <a:r>
              <a:rPr lang="fr-FR" sz="22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(50 ; 0,4), j’utilise de préférence:</a:t>
            </a:r>
            <a:r>
              <a:rPr lang="fr-FR" sz="2200" dirty="0" smtClean="0">
                <a:latin typeface="Arial" pitchFamily="34" charset="0"/>
                <a:cs typeface="Arial" pitchFamily="34" charset="0"/>
              </a:rPr>
              <a:t> </a:t>
            </a:r>
            <a:endParaRPr lang="fr-FR" sz="2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276872"/>
            <a:ext cx="4128540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ZoneTexte 14"/>
          <p:cNvSpPr txBox="1"/>
          <p:nvPr/>
        </p:nvSpPr>
        <p:spPr>
          <a:xfrm>
            <a:off x="827584" y="2672772"/>
            <a:ext cx="2592288" cy="2031325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accent6">
                    <a:lumMod val="75000"/>
                  </a:schemeClr>
                </a:solidFill>
              </a:rPr>
              <a:t>Zone A</a:t>
            </a:r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/>
          </a:p>
        </p:txBody>
      </p:sp>
      <p:sp>
        <p:nvSpPr>
          <p:cNvPr id="16" name="ZoneTexte 15"/>
          <p:cNvSpPr txBox="1"/>
          <p:nvPr/>
        </p:nvSpPr>
        <p:spPr>
          <a:xfrm>
            <a:off x="611560" y="4759984"/>
            <a:ext cx="2808312" cy="1477328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marL="2062163" indent="-179388"/>
            <a:r>
              <a:rPr lang="fr-FR" dirty="0" smtClean="0">
                <a:solidFill>
                  <a:srgbClr val="00B050"/>
                </a:solidFill>
              </a:rPr>
              <a:t>Zone B</a:t>
            </a:r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/>
          </a:p>
        </p:txBody>
      </p:sp>
      <p:sp>
        <p:nvSpPr>
          <p:cNvPr id="17" name="ZoneTexte 16"/>
          <p:cNvSpPr txBox="1"/>
          <p:nvPr/>
        </p:nvSpPr>
        <p:spPr>
          <a:xfrm>
            <a:off x="3491880" y="2276872"/>
            <a:ext cx="1170346" cy="2585323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7030A0"/>
                </a:solidFill>
              </a:rPr>
              <a:t>Zone C</a:t>
            </a:r>
          </a:p>
          <a:p>
            <a:endParaRPr lang="fr-FR" dirty="0" smtClean="0">
              <a:solidFill>
                <a:srgbClr val="FF0000"/>
              </a:solidFill>
            </a:endParaRPr>
          </a:p>
          <a:p>
            <a:endParaRPr lang="fr-FR" dirty="0" smtClean="0">
              <a:solidFill>
                <a:srgbClr val="FF0000"/>
              </a:solidFill>
            </a:endParaRPr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/>
          </a:p>
        </p:txBody>
      </p:sp>
      <p:sp>
        <p:nvSpPr>
          <p:cNvPr id="18" name="ZoneTexte 17"/>
          <p:cNvSpPr txBox="1"/>
          <p:nvPr/>
        </p:nvSpPr>
        <p:spPr>
          <a:xfrm>
            <a:off x="5724128" y="3140968"/>
            <a:ext cx="237626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lphaLcParenR"/>
            </a:pPr>
            <a:r>
              <a:rPr lang="fr-FR" sz="24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la Zone A</a:t>
            </a:r>
          </a:p>
          <a:p>
            <a:pPr marL="342900" indent="-342900">
              <a:buAutoNum type="alphaLcParenR"/>
            </a:pPr>
            <a:endParaRPr lang="fr-FR" sz="2400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AutoNum type="alphaLcParenR"/>
            </a:pPr>
            <a:r>
              <a:rPr lang="fr-FR" sz="24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La Zone B</a:t>
            </a:r>
          </a:p>
          <a:p>
            <a:pPr marL="342900" indent="-342900">
              <a:buAutoNum type="alphaLcParenR"/>
            </a:pPr>
            <a:endParaRPr lang="fr-FR" sz="2400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AutoNum type="alphaLcParenR"/>
            </a:pPr>
            <a:r>
              <a:rPr lang="fr-FR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La Zone C</a:t>
            </a:r>
            <a:endParaRPr lang="fr-FR" sz="24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419872" y="2204864"/>
            <a:ext cx="1296144" cy="2736304"/>
          </a:xfrm>
          <a:prstGeom prst="rect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ZoneTexte 9"/>
          <p:cNvSpPr txBox="1"/>
          <p:nvPr/>
        </p:nvSpPr>
        <p:spPr>
          <a:xfrm>
            <a:off x="5364088" y="4582869"/>
            <a:ext cx="5760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fr-FR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7630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5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35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9" grpId="2" animBg="1"/>
      <p:bldP spid="9" grpId="3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95536" y="2276872"/>
            <a:ext cx="8229600" cy="1143000"/>
          </a:xfrm>
        </p:spPr>
        <p:txBody>
          <a:bodyPr>
            <a:normAutofit/>
          </a:bodyPr>
          <a:lstStyle/>
          <a:p>
            <a:r>
              <a:rPr lang="fr-FR" sz="5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FIN</a:t>
            </a:r>
            <a:endParaRPr lang="fr-FR" sz="5400" b="1" dirty="0">
              <a:solidFill>
                <a:schemeClr val="tx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266" name="AutoShape 2" descr="RÃ©sultat de recherche d'images pour &quot;icone fermer croix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11270" name="Picture 6" descr="Image associÃ©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3356992"/>
            <a:ext cx="1296144" cy="11341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39552" y="476672"/>
            <a:ext cx="7920880" cy="1152128"/>
          </a:xfrm>
        </p:spPr>
        <p:txBody>
          <a:bodyPr>
            <a:normAutofit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n°1/7 – Explorer le bon menu</a:t>
            </a:r>
            <a:endParaRPr lang="fr-FR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Sous-titre 3"/>
          <p:cNvSpPr txBox="1">
            <a:spLocks/>
          </p:cNvSpPr>
          <p:nvPr/>
        </p:nvSpPr>
        <p:spPr>
          <a:xfrm>
            <a:off x="2987824" y="3717032"/>
            <a:ext cx="3024336" cy="187220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719138" marR="0" lvl="0" indent="355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fr-FR" sz="240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719138" marR="0" lvl="0" indent="355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lang="fr-FR" sz="2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Fichier</a:t>
            </a:r>
          </a:p>
          <a:p>
            <a:pPr marL="719138" indent="355600">
              <a:spcBef>
                <a:spcPct val="20000"/>
              </a:spcBef>
              <a:buFont typeface="Arial" panose="020B0604020202020204" pitchFamily="34" charset="0"/>
              <a:buAutoNum type="alphaLcParenR"/>
              <a:defRPr/>
            </a:pPr>
            <a:r>
              <a:rPr lang="fr-FR" sz="2600" noProof="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Editer</a:t>
            </a:r>
            <a:endParaRPr kumimoji="0" lang="fr-FR" sz="260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719138" marR="0" lvl="0" indent="355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lang="fr-FR" sz="2600" noProof="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Affichage</a:t>
            </a:r>
            <a:endParaRPr kumimoji="0" lang="fr-FR" sz="260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719138" lvl="0" indent="355600">
              <a:spcBef>
                <a:spcPct val="20000"/>
              </a:spcBef>
              <a:buFont typeface="Arial" panose="020B0604020202020204" pitchFamily="34" charset="0"/>
              <a:buAutoNum type="alphaLcParenR"/>
              <a:defRPr/>
            </a:pPr>
            <a:r>
              <a:rPr lang="fr-FR" sz="2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Outils</a:t>
            </a:r>
          </a:p>
        </p:txBody>
      </p:sp>
      <p:pic>
        <p:nvPicPr>
          <p:cNvPr id="31745" name="Picture 1"/>
          <p:cNvPicPr>
            <a:picLocks noChangeAspect="1" noChangeArrowheads="1"/>
          </p:cNvPicPr>
          <p:nvPr/>
        </p:nvPicPr>
        <p:blipFill>
          <a:blip r:embed="rId2" cstate="print"/>
          <a:srcRect b="21053"/>
          <a:stretch>
            <a:fillRect/>
          </a:stretch>
        </p:blipFill>
        <p:spPr bwMode="auto">
          <a:xfrm>
            <a:off x="1475656" y="1916832"/>
            <a:ext cx="6392930" cy="1224136"/>
          </a:xfrm>
          <a:prstGeom prst="rect">
            <a:avLst/>
          </a:prstGeom>
          <a:noFill/>
          <a:ln w="19050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13" name="ZoneTexte 12"/>
          <p:cNvSpPr txBox="1"/>
          <p:nvPr/>
        </p:nvSpPr>
        <p:spPr>
          <a:xfrm>
            <a:off x="395536" y="3356992"/>
            <a:ext cx="828092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Pour calculer rapidement des probabilités je cherche dans: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67630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99592" y="404664"/>
            <a:ext cx="7848872" cy="864096"/>
          </a:xfrm>
        </p:spPr>
        <p:txBody>
          <a:bodyPr>
            <a:normAutofit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n°2/7 – Choisir la bonne option</a:t>
            </a:r>
            <a:endParaRPr lang="fr-FR" dirty="0"/>
          </a:p>
        </p:txBody>
      </p:sp>
      <p:sp>
        <p:nvSpPr>
          <p:cNvPr id="6" name="Sous-titre 3"/>
          <p:cNvSpPr txBox="1">
            <a:spLocks/>
          </p:cNvSpPr>
          <p:nvPr/>
        </p:nvSpPr>
        <p:spPr>
          <a:xfrm>
            <a:off x="4355976" y="1988840"/>
            <a:ext cx="4608512" cy="41044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Pour accéder aux lois de probabilités, je sélectionne:</a:t>
            </a:r>
            <a:endParaRPr kumimoji="0" lang="fr-FR" sz="2400" b="0" i="0" u="none" strike="noStrike" kern="1200" cap="none" spc="0" normalizeH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fr-FR" sz="2400" b="0" i="0" u="none" strike="noStrike" kern="1200" cap="none" spc="0" normalizeH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447675"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>
                <a:tab pos="538163" algn="l"/>
              </a:tabLst>
              <a:defRPr/>
            </a:pP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Tableur</a:t>
            </a:r>
          </a:p>
          <a:p>
            <a:pPr marL="447675"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>
                <a:tab pos="538163" algn="l"/>
              </a:tabLst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Calcul formel</a:t>
            </a:r>
          </a:p>
          <a:p>
            <a:pPr marL="447675"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>
                <a:tab pos="538163" algn="l"/>
              </a:tabLst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Calcul de probabilités</a:t>
            </a:r>
          </a:p>
          <a:p>
            <a:pPr marL="447675"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>
                <a:tab pos="538163" algn="l"/>
              </a:tabLst>
              <a:defRPr/>
            </a:pP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Champ de saisie</a:t>
            </a: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endParaRPr kumimoji="0" lang="fr-F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Image 6"/>
          <p:cNvPicPr/>
          <p:nvPr/>
        </p:nvPicPr>
        <p:blipFill>
          <a:blip r:embed="rId2" cstate="print"/>
          <a:srcRect l="52542" r="32589" b="52359"/>
          <a:stretch>
            <a:fillRect/>
          </a:stretch>
        </p:blipFill>
        <p:spPr bwMode="auto">
          <a:xfrm>
            <a:off x="179512" y="1772816"/>
            <a:ext cx="3744416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07605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99592" y="404664"/>
            <a:ext cx="7848872" cy="864096"/>
          </a:xfrm>
        </p:spPr>
        <p:txBody>
          <a:bodyPr>
            <a:normAutofit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n°3/7 – Choisir la bonne loi</a:t>
            </a:r>
            <a:endParaRPr lang="fr-FR" dirty="0"/>
          </a:p>
        </p:txBody>
      </p:sp>
      <p:sp>
        <p:nvSpPr>
          <p:cNvPr id="6" name="Sous-titre 3"/>
          <p:cNvSpPr txBox="1">
            <a:spLocks/>
          </p:cNvSpPr>
          <p:nvPr/>
        </p:nvSpPr>
        <p:spPr>
          <a:xfrm>
            <a:off x="4572000" y="1988840"/>
            <a:ext cx="3888432" cy="41044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spcBef>
                <a:spcPct val="20000"/>
              </a:spcBef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Pour travailler avec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la loi </a:t>
            </a:r>
            <a:r>
              <a:rPr lang="fr-FR" sz="2400" dirty="0" smtClean="0">
                <a:solidFill>
                  <a:srgbClr val="0070C0"/>
                </a:solidFill>
                <a:latin typeface="Lucida Handwriting" pitchFamily="66" charset="0"/>
                <a:cs typeface="Arial" pitchFamily="34" charset="0"/>
              </a:rPr>
              <a:t>B</a:t>
            </a: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(50 ; 0,4</a:t>
            </a: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), </a:t>
            </a: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je sélectionne:</a:t>
            </a:r>
            <a:endParaRPr kumimoji="0" lang="fr-FR" sz="2400" b="0" i="0" u="none" strike="noStrike" kern="1200" cap="none" spc="0" normalizeH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fr-FR" sz="2400" b="0" i="0" u="none" strike="noStrike" kern="1200" cap="none" spc="0" normalizeH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447675"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>
                <a:tab pos="538163" algn="l"/>
              </a:tabLst>
              <a:defRPr/>
            </a:pP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Normale</a:t>
            </a:r>
          </a:p>
          <a:p>
            <a:pPr marL="447675"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>
                <a:tab pos="538163" algn="l"/>
              </a:tabLst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Exponentielle</a:t>
            </a:r>
          </a:p>
          <a:p>
            <a:pPr marL="447675"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>
                <a:tab pos="538163" algn="l"/>
              </a:tabLst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Binomiale</a:t>
            </a: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447675"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>
                <a:tab pos="538163" algn="l"/>
              </a:tabLst>
              <a:defRPr/>
            </a:pP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Poisson</a:t>
            </a: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endParaRPr kumimoji="0" lang="fr-F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Image 7"/>
          <p:cNvPicPr/>
          <p:nvPr/>
        </p:nvPicPr>
        <p:blipFill>
          <a:blip r:embed="rId2" cstate="print"/>
          <a:srcRect l="58347" t="11204" r="30560" b="21658"/>
          <a:stretch>
            <a:fillRect/>
          </a:stretch>
        </p:blipFill>
        <p:spPr bwMode="auto">
          <a:xfrm>
            <a:off x="539552" y="1628800"/>
            <a:ext cx="3096344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6" name="Picture 2" descr="RÃ©sultat de recherche d'images pour &quot;IMAGE CURSEUR&quot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5085184"/>
            <a:ext cx="360040" cy="3600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07605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7504" y="260648"/>
            <a:ext cx="8856984" cy="792088"/>
          </a:xfrm>
        </p:spPr>
        <p:txBody>
          <a:bodyPr>
            <a:normAutofit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n°4/7 – </a:t>
            </a:r>
            <a:r>
              <a:rPr lang="fr-FR" sz="3600" i="1" dirty="0" smtClean="0">
                <a:latin typeface="Arial" pitchFamily="34" charset="0"/>
                <a:cs typeface="Arial" pitchFamily="34" charset="0"/>
              </a:rPr>
              <a:t>Saisie des données</a:t>
            </a:r>
            <a:endParaRPr lang="fr-FR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ous-titre 3"/>
          <p:cNvSpPr>
            <a:spLocks noGrp="1"/>
          </p:cNvSpPr>
          <p:nvPr>
            <p:ph type="subTitle" idx="1"/>
          </p:nvPr>
        </p:nvSpPr>
        <p:spPr>
          <a:xfrm>
            <a:off x="467544" y="1196752"/>
            <a:ext cx="8424936" cy="720080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Pour calculer 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P(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X 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= 25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 dans le cadre de </a:t>
            </a:r>
            <a:r>
              <a:rPr lang="fr-FR" sz="2800" dirty="0" smtClean="0">
                <a:solidFill>
                  <a:srgbClr val="0070C0"/>
                </a:solidFill>
                <a:latin typeface="Lucida Handwriting" pitchFamily="66" charset="0"/>
                <a:cs typeface="Arial" pitchFamily="34" charset="0"/>
              </a:rPr>
              <a:t>B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(50 ; 0,4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), 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je choisis le réglage</a:t>
            </a:r>
            <a:r>
              <a:rPr lang="fr-FR" sz="2800" dirty="0" smtClean="0">
                <a:latin typeface="Arial" pitchFamily="34" charset="0"/>
                <a:cs typeface="Arial" pitchFamily="34" charset="0"/>
              </a:rPr>
              <a:t>: </a:t>
            </a:r>
            <a:endParaRPr lang="fr-FR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25152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a)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323528" y="515719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c)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493204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b)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5004048" y="5085184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d)</a:t>
            </a:r>
            <a:endParaRPr lang="fr-FR" sz="4000" dirty="0">
              <a:solidFill>
                <a:srgbClr val="0070C0"/>
              </a:solidFill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4941168"/>
            <a:ext cx="33147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2492896"/>
            <a:ext cx="2736304" cy="1402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2492896"/>
            <a:ext cx="3314700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99592" y="4941168"/>
            <a:ext cx="280035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67630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7504" y="260648"/>
            <a:ext cx="8856984" cy="792088"/>
          </a:xfrm>
        </p:spPr>
        <p:txBody>
          <a:bodyPr>
            <a:normAutofit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n°5/7– </a:t>
            </a:r>
            <a:r>
              <a:rPr lang="fr-FR" sz="3600" i="1" dirty="0" smtClean="0">
                <a:latin typeface="Arial" pitchFamily="34" charset="0"/>
                <a:cs typeface="Arial" pitchFamily="34" charset="0"/>
              </a:rPr>
              <a:t>Saisie des données</a:t>
            </a:r>
            <a:endParaRPr lang="fr-FR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ous-titre 3"/>
          <p:cNvSpPr>
            <a:spLocks noGrp="1"/>
          </p:cNvSpPr>
          <p:nvPr>
            <p:ph type="subTitle" idx="1"/>
          </p:nvPr>
        </p:nvSpPr>
        <p:spPr>
          <a:xfrm>
            <a:off x="467544" y="1196752"/>
            <a:ext cx="8424936" cy="720080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Pour calculer 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P(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X 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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25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 dans le cadre de </a:t>
            </a:r>
            <a:r>
              <a:rPr lang="fr-FR" sz="2800" dirty="0" smtClean="0">
                <a:solidFill>
                  <a:srgbClr val="0070C0"/>
                </a:solidFill>
                <a:latin typeface="Lucida Handwriting" pitchFamily="66" charset="0"/>
                <a:cs typeface="Arial" pitchFamily="34" charset="0"/>
              </a:rPr>
              <a:t>B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(50 ; 0,4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), 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je choisis le réglage</a:t>
            </a:r>
            <a:r>
              <a:rPr lang="fr-FR" sz="2800" dirty="0" smtClean="0">
                <a:latin typeface="Arial" pitchFamily="34" charset="0"/>
                <a:cs typeface="Arial" pitchFamily="34" charset="0"/>
              </a:rPr>
              <a:t>: </a:t>
            </a:r>
            <a:endParaRPr lang="fr-FR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25152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a)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323528" y="515719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c)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493204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b)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5004048" y="5085184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d)</a:t>
            </a:r>
            <a:endParaRPr lang="fr-FR" sz="4000" dirty="0">
              <a:solidFill>
                <a:srgbClr val="0070C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4797152"/>
            <a:ext cx="272415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2492896"/>
            <a:ext cx="276225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15616" y="4941168"/>
            <a:ext cx="19050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87624" y="2420888"/>
            <a:ext cx="177165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67630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7504" y="260648"/>
            <a:ext cx="8856984" cy="792088"/>
          </a:xfrm>
        </p:spPr>
        <p:txBody>
          <a:bodyPr>
            <a:normAutofit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n°6/7 – </a:t>
            </a:r>
            <a:r>
              <a:rPr lang="fr-FR" sz="3600" i="1" dirty="0" smtClean="0">
                <a:latin typeface="Arial" pitchFamily="34" charset="0"/>
                <a:cs typeface="Arial" pitchFamily="34" charset="0"/>
              </a:rPr>
              <a:t>Saisie des données</a:t>
            </a:r>
            <a:endParaRPr lang="fr-FR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ous-titre 3"/>
          <p:cNvSpPr>
            <a:spLocks noGrp="1"/>
          </p:cNvSpPr>
          <p:nvPr>
            <p:ph type="subTitle" idx="1"/>
          </p:nvPr>
        </p:nvSpPr>
        <p:spPr>
          <a:xfrm>
            <a:off x="467544" y="1196752"/>
            <a:ext cx="8424936" cy="720080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Pour calculer 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P(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X 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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25) dans le cadre de </a:t>
            </a:r>
            <a:r>
              <a:rPr lang="fr-FR" sz="2800" dirty="0" smtClean="0">
                <a:solidFill>
                  <a:srgbClr val="0070C0"/>
                </a:solidFill>
                <a:latin typeface="Cambria Math"/>
                <a:ea typeface="Cambria Math"/>
                <a:cs typeface="Arial" pitchFamily="34" charset="0"/>
              </a:rPr>
              <a:t>𝓝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(20 ; 3,464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), 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je choisis le réglage</a:t>
            </a:r>
            <a:r>
              <a:rPr lang="fr-FR" sz="2800" dirty="0" smtClean="0">
                <a:latin typeface="Arial" pitchFamily="34" charset="0"/>
                <a:cs typeface="Arial" pitchFamily="34" charset="0"/>
              </a:rPr>
              <a:t>: </a:t>
            </a:r>
            <a:endParaRPr lang="fr-FR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25152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a)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323528" y="515719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c)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493204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b)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5004048" y="5085184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d)</a:t>
            </a:r>
            <a:endParaRPr lang="fr-FR" sz="4000" dirty="0">
              <a:solidFill>
                <a:srgbClr val="0070C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4869159"/>
            <a:ext cx="2880320" cy="14099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2348880"/>
            <a:ext cx="2880320" cy="1425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128" y="4869160"/>
            <a:ext cx="2808312" cy="1350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71600" y="2348880"/>
            <a:ext cx="2800350" cy="140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67630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7504" y="260648"/>
            <a:ext cx="8856984" cy="792088"/>
          </a:xfrm>
        </p:spPr>
        <p:txBody>
          <a:bodyPr>
            <a:normAutofit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n°7/7 – </a:t>
            </a:r>
            <a:r>
              <a:rPr lang="fr-FR" sz="3600" i="1" dirty="0" smtClean="0">
                <a:latin typeface="Arial" pitchFamily="34" charset="0"/>
                <a:cs typeface="Arial" pitchFamily="34" charset="0"/>
              </a:rPr>
              <a:t>Saisie des données</a:t>
            </a:r>
            <a:endParaRPr lang="fr-FR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ous-titre 3"/>
          <p:cNvSpPr>
            <a:spLocks noGrp="1"/>
          </p:cNvSpPr>
          <p:nvPr>
            <p:ph type="subTitle" idx="1"/>
          </p:nvPr>
        </p:nvSpPr>
        <p:spPr>
          <a:xfrm>
            <a:off x="251520" y="1196752"/>
            <a:ext cx="8712968" cy="720080"/>
          </a:xfrm>
        </p:spPr>
        <p:txBody>
          <a:bodyPr>
            <a:noAutofit/>
          </a:bodyPr>
          <a:lstStyle/>
          <a:p>
            <a:pPr algn="l"/>
            <a:r>
              <a:rPr lang="fr-FR" sz="22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Pour calculer rapidement </a:t>
            </a:r>
            <a:r>
              <a:rPr lang="fr-FR" sz="22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P(</a:t>
            </a:r>
            <a:r>
              <a:rPr lang="fr-FR" sz="22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X </a:t>
            </a:r>
            <a:r>
              <a:rPr lang="fr-FR" sz="22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= </a:t>
            </a:r>
            <a:r>
              <a:rPr lang="fr-FR" sz="22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20</a:t>
            </a:r>
            <a:r>
              <a:rPr lang="fr-FR" sz="22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), </a:t>
            </a:r>
            <a:r>
              <a:rPr lang="fr-FR" sz="22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P(</a:t>
            </a:r>
            <a:r>
              <a:rPr lang="fr-FR" sz="22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X </a:t>
            </a:r>
            <a:r>
              <a:rPr lang="fr-FR" sz="22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= </a:t>
            </a:r>
            <a:r>
              <a:rPr lang="fr-FR" sz="22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22</a:t>
            </a:r>
            <a:r>
              <a:rPr lang="fr-FR" sz="22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), </a:t>
            </a:r>
            <a:r>
              <a:rPr lang="fr-FR" sz="22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P(</a:t>
            </a:r>
            <a:r>
              <a:rPr lang="fr-FR" sz="22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X </a:t>
            </a:r>
            <a:r>
              <a:rPr lang="fr-FR" sz="22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= </a:t>
            </a:r>
            <a:r>
              <a:rPr lang="fr-FR" sz="22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24</a:t>
            </a:r>
            <a:r>
              <a:rPr lang="fr-FR" sz="22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), </a:t>
            </a:r>
            <a:r>
              <a:rPr lang="fr-FR" sz="22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P(</a:t>
            </a:r>
            <a:r>
              <a:rPr lang="fr-FR" sz="22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X </a:t>
            </a:r>
            <a:r>
              <a:rPr lang="fr-FR" sz="22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= </a:t>
            </a:r>
            <a:r>
              <a:rPr lang="fr-FR" sz="22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27</a:t>
            </a:r>
            <a:r>
              <a:rPr lang="fr-FR" sz="22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 dans le cadre de </a:t>
            </a:r>
            <a:r>
              <a:rPr lang="fr-FR" sz="2200" dirty="0" smtClean="0">
                <a:solidFill>
                  <a:srgbClr val="0070C0"/>
                </a:solidFill>
                <a:latin typeface="Lucida Handwriting" pitchFamily="66" charset="0"/>
                <a:cs typeface="Arial" pitchFamily="34" charset="0"/>
              </a:rPr>
              <a:t>B</a:t>
            </a:r>
            <a:r>
              <a:rPr lang="fr-FR" sz="22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(50 ; 0,4), j’utilise de préférence:</a:t>
            </a:r>
            <a:r>
              <a:rPr lang="fr-FR" sz="2200" dirty="0" smtClean="0">
                <a:latin typeface="Arial" pitchFamily="34" charset="0"/>
                <a:cs typeface="Arial" pitchFamily="34" charset="0"/>
              </a:rPr>
              <a:t> </a:t>
            </a:r>
            <a:endParaRPr lang="fr-FR" sz="2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276872"/>
            <a:ext cx="4128540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ZoneTexte 14"/>
          <p:cNvSpPr txBox="1"/>
          <p:nvPr/>
        </p:nvSpPr>
        <p:spPr>
          <a:xfrm>
            <a:off x="827584" y="2672772"/>
            <a:ext cx="2592288" cy="2031325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accent6">
                    <a:lumMod val="75000"/>
                  </a:schemeClr>
                </a:solidFill>
              </a:rPr>
              <a:t>Zone A</a:t>
            </a:r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/>
          </a:p>
        </p:txBody>
      </p:sp>
      <p:sp>
        <p:nvSpPr>
          <p:cNvPr id="16" name="ZoneTexte 15"/>
          <p:cNvSpPr txBox="1"/>
          <p:nvPr/>
        </p:nvSpPr>
        <p:spPr>
          <a:xfrm>
            <a:off x="611560" y="4772885"/>
            <a:ext cx="2808312" cy="1477328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marL="2062163" indent="-179388"/>
            <a:r>
              <a:rPr lang="fr-FR" dirty="0" smtClean="0">
                <a:solidFill>
                  <a:srgbClr val="00B050"/>
                </a:solidFill>
              </a:rPr>
              <a:t>Zone B</a:t>
            </a:r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/>
          </a:p>
        </p:txBody>
      </p:sp>
      <p:sp>
        <p:nvSpPr>
          <p:cNvPr id="17" name="ZoneTexte 16"/>
          <p:cNvSpPr txBox="1"/>
          <p:nvPr/>
        </p:nvSpPr>
        <p:spPr>
          <a:xfrm>
            <a:off x="3491880" y="2276872"/>
            <a:ext cx="1170346" cy="2585323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7030A0"/>
                </a:solidFill>
              </a:rPr>
              <a:t>Zone C</a:t>
            </a:r>
          </a:p>
          <a:p>
            <a:endParaRPr lang="fr-FR" dirty="0" smtClean="0">
              <a:solidFill>
                <a:srgbClr val="FF0000"/>
              </a:solidFill>
            </a:endParaRPr>
          </a:p>
          <a:p>
            <a:endParaRPr lang="fr-FR" dirty="0" smtClean="0">
              <a:solidFill>
                <a:srgbClr val="FF0000"/>
              </a:solidFill>
            </a:endParaRPr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/>
          </a:p>
        </p:txBody>
      </p:sp>
      <p:sp>
        <p:nvSpPr>
          <p:cNvPr id="18" name="ZoneTexte 17"/>
          <p:cNvSpPr txBox="1"/>
          <p:nvPr/>
        </p:nvSpPr>
        <p:spPr>
          <a:xfrm>
            <a:off x="5724128" y="3140968"/>
            <a:ext cx="237626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lphaLcParenR"/>
            </a:pPr>
            <a:r>
              <a:rPr lang="fr-FR" sz="24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la Zone A</a:t>
            </a:r>
          </a:p>
          <a:p>
            <a:pPr marL="342900" indent="-342900">
              <a:buAutoNum type="alphaLcParenR"/>
            </a:pPr>
            <a:endParaRPr lang="fr-FR" sz="2400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AutoNum type="alphaLcParenR"/>
            </a:pPr>
            <a:r>
              <a:rPr lang="fr-FR" sz="24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La Zone B</a:t>
            </a:r>
          </a:p>
          <a:p>
            <a:pPr marL="342900" indent="-342900">
              <a:buAutoNum type="alphaLcParenR"/>
            </a:pPr>
            <a:endParaRPr lang="fr-FR" sz="2400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AutoNum type="alphaLcParenR"/>
            </a:pPr>
            <a:r>
              <a:rPr lang="fr-FR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La Zone C</a:t>
            </a:r>
            <a:endParaRPr lang="fr-FR" sz="24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7630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927</TotalTime>
  <Words>744</Words>
  <Application>Microsoft Office PowerPoint</Application>
  <PresentationFormat>Affichage à l'écran (4:3)</PresentationFormat>
  <Paragraphs>202</Paragraphs>
  <Slides>25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25</vt:i4>
      </vt:variant>
    </vt:vector>
  </HeadingPairs>
  <TitlesOfParts>
    <vt:vector size="26" baseType="lpstr">
      <vt:lpstr>Thème Office</vt:lpstr>
      <vt:lpstr>Autour des Lois de probabilités avec Geogebra 5</vt:lpstr>
      <vt:lpstr>Présentation PowerPoint</vt:lpstr>
      <vt:lpstr>n°1/7 – Explorer le bon menu</vt:lpstr>
      <vt:lpstr>n°2/7 – Choisir la bonne option</vt:lpstr>
      <vt:lpstr>n°3/7 – Choisir la bonne loi</vt:lpstr>
      <vt:lpstr>n°4/7 – Saisie des données</vt:lpstr>
      <vt:lpstr>n°5/7– Saisie des données</vt:lpstr>
      <vt:lpstr>n°6/7 – Saisie des données</vt:lpstr>
      <vt:lpstr>n°7/7 – Saisie des données</vt:lpstr>
      <vt:lpstr>Présentation PowerPoint</vt:lpstr>
      <vt:lpstr>n°1/7 – Explorer le bon menu</vt:lpstr>
      <vt:lpstr>n°1/7 – Explorer le bon menu</vt:lpstr>
      <vt:lpstr>n°2/7 – Choisir la bonne option</vt:lpstr>
      <vt:lpstr>n°2/7 – Choisir la bonne option</vt:lpstr>
      <vt:lpstr>n°3/7 – Choisir la bonne loi</vt:lpstr>
      <vt:lpstr>n°3/7 – Choisir la bonne loi</vt:lpstr>
      <vt:lpstr>n°4/7 – Saisie des données</vt:lpstr>
      <vt:lpstr>n°4/7 – Saisie des données</vt:lpstr>
      <vt:lpstr>n°5/7 – Saisie des données</vt:lpstr>
      <vt:lpstr>n°5/7 – Saisie des données</vt:lpstr>
      <vt:lpstr>n°6/7 – Saisie des données</vt:lpstr>
      <vt:lpstr>n°6/7 – Saisie des données</vt:lpstr>
      <vt:lpstr>n°7/7 – Saisie des données</vt:lpstr>
      <vt:lpstr>n°7/7 – Saisie des données</vt:lpstr>
      <vt:lpstr>FIN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TICE CASIO Graph</dc:title>
  <dc:creator>Vincent Eydieux</dc:creator>
  <cp:lastModifiedBy>deletombe</cp:lastModifiedBy>
  <cp:revision>141</cp:revision>
  <dcterms:created xsi:type="dcterms:W3CDTF">2017-04-25T18:17:56Z</dcterms:created>
  <dcterms:modified xsi:type="dcterms:W3CDTF">2019-06-15T13:30:07Z</dcterms:modified>
</cp:coreProperties>
</file>