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3" r:id="rId2"/>
    <p:sldId id="256" r:id="rId3"/>
    <p:sldId id="273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92" r:id="rId12"/>
    <p:sldId id="282" r:id="rId13"/>
    <p:sldId id="274" r:id="rId14"/>
    <p:sldId id="283" r:id="rId15"/>
    <p:sldId id="275" r:id="rId16"/>
    <p:sldId id="284" r:id="rId17"/>
    <p:sldId id="276" r:id="rId18"/>
    <p:sldId id="285" r:id="rId19"/>
    <p:sldId id="277" r:id="rId20"/>
    <p:sldId id="286" r:id="rId21"/>
    <p:sldId id="278" r:id="rId22"/>
    <p:sldId id="279" r:id="rId23"/>
    <p:sldId id="287" r:id="rId24"/>
    <p:sldId id="288" r:id="rId25"/>
    <p:sldId id="290" r:id="rId26"/>
    <p:sldId id="289" r:id="rId27"/>
    <p:sldId id="291" r:id="rId2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-163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03CE9-9B26-46E6-B653-440604582903}" type="datetimeFigureOut">
              <a:rPr lang="fr-FR" smtClean="0"/>
              <a:pPr/>
              <a:t>11/06/2019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F7A90-A38A-47A3-8DA8-91910CD3198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8593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03CE9-9B26-46E6-B653-440604582903}" type="datetimeFigureOut">
              <a:rPr lang="fr-FR" smtClean="0"/>
              <a:pPr/>
              <a:t>11/06/2019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F7A90-A38A-47A3-8DA8-91910CD3198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9801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03CE9-9B26-46E6-B653-440604582903}" type="datetimeFigureOut">
              <a:rPr lang="fr-FR" smtClean="0"/>
              <a:pPr/>
              <a:t>11/06/2019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F7A90-A38A-47A3-8DA8-91910CD3198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20952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03CE9-9B26-46E6-B653-440604582903}" type="datetimeFigureOut">
              <a:rPr lang="fr-FR" smtClean="0"/>
              <a:pPr/>
              <a:t>11/06/2019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F7A90-A38A-47A3-8DA8-91910CD3198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89327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03CE9-9B26-46E6-B653-440604582903}" type="datetimeFigureOut">
              <a:rPr lang="fr-FR" smtClean="0"/>
              <a:pPr/>
              <a:t>11/06/2019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F7A90-A38A-47A3-8DA8-91910CD3198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4406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03CE9-9B26-46E6-B653-440604582903}" type="datetimeFigureOut">
              <a:rPr lang="fr-FR" smtClean="0"/>
              <a:pPr/>
              <a:t>11/06/2019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F7A90-A38A-47A3-8DA8-91910CD3198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3773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03CE9-9B26-46E6-B653-440604582903}" type="datetimeFigureOut">
              <a:rPr lang="fr-FR" smtClean="0"/>
              <a:pPr/>
              <a:t>11/06/2019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F7A90-A38A-47A3-8DA8-91910CD3198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5649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03CE9-9B26-46E6-B653-440604582903}" type="datetimeFigureOut">
              <a:rPr lang="fr-FR" smtClean="0"/>
              <a:pPr/>
              <a:t>11/06/2019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F7A90-A38A-47A3-8DA8-91910CD3198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9351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03CE9-9B26-46E6-B653-440604582903}" type="datetimeFigureOut">
              <a:rPr lang="fr-FR" smtClean="0"/>
              <a:pPr/>
              <a:t>11/06/2019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F7A90-A38A-47A3-8DA8-91910CD3198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54804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03CE9-9B26-46E6-B653-440604582903}" type="datetimeFigureOut">
              <a:rPr lang="fr-FR" smtClean="0"/>
              <a:pPr/>
              <a:t>11/06/2019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F7A90-A38A-47A3-8DA8-91910CD3198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4965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03CE9-9B26-46E6-B653-440604582903}" type="datetimeFigureOut">
              <a:rPr lang="fr-FR" smtClean="0"/>
              <a:pPr/>
              <a:t>11/06/2019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F7A90-A38A-47A3-8DA8-91910CD3198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8134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B03CE9-9B26-46E6-B653-440604582903}" type="datetimeFigureOut">
              <a:rPr lang="fr-FR" smtClean="0"/>
              <a:pPr/>
              <a:t>11/06/2019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8F7A90-A38A-47A3-8DA8-91910CD3198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0647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ctrTitle"/>
          </p:nvPr>
        </p:nvSpPr>
        <p:spPr>
          <a:xfrm>
            <a:off x="683568" y="1268760"/>
            <a:ext cx="7772400" cy="1758057"/>
          </a:xfrm>
          <a:prstGeom prst="round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eaLnBrk="0" hangingPunct="0"/>
            <a:r>
              <a:rPr lang="fr-FR" sz="60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TRIGONOMETRIE</a:t>
            </a:r>
            <a:br>
              <a:rPr lang="fr-FR" sz="60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</a:br>
            <a:r>
              <a:rPr lang="fr-FR" sz="6000" b="1" spc="15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Série </a:t>
            </a:r>
            <a:r>
              <a:rPr lang="fr-FR" sz="60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3</a:t>
            </a:r>
          </a:p>
        </p:txBody>
      </p:sp>
      <p:sp>
        <p:nvSpPr>
          <p:cNvPr id="5" name="Titre 1"/>
          <p:cNvSpPr txBox="1">
            <a:spLocks/>
          </p:cNvSpPr>
          <p:nvPr/>
        </p:nvSpPr>
        <p:spPr bwMode="auto">
          <a:xfrm>
            <a:off x="0" y="4391818"/>
            <a:ext cx="914400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2400" dirty="0" smtClean="0">
                <a:latin typeface="Arial" pitchFamily="34" charset="0"/>
                <a:ea typeface="+mj-ea"/>
                <a:cs typeface="Arial" pitchFamily="34" charset="0"/>
              </a:rPr>
              <a:t>Automatismes en BTS </a:t>
            </a:r>
            <a:r>
              <a:rPr lang="fr-FR" sz="2400" dirty="0">
                <a:latin typeface="Arial" pitchFamily="34" charset="0"/>
                <a:ea typeface="+mj-ea"/>
                <a:cs typeface="Arial" pitchFamily="34" charset="0"/>
              </a:rPr>
              <a:t>– IREM de Clermont-Ferrand</a:t>
            </a:r>
          </a:p>
        </p:txBody>
      </p:sp>
    </p:spTree>
    <p:extLst>
      <p:ext uri="{BB962C8B-B14F-4D97-AF65-F5344CB8AC3E}">
        <p14:creationId xmlns:p14="http://schemas.microsoft.com/office/powerpoint/2010/main" val="3615116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ZoneTexte 3"/>
              <p:cNvSpPr txBox="1"/>
              <p:nvPr/>
            </p:nvSpPr>
            <p:spPr>
              <a:xfrm>
                <a:off x="683568" y="637577"/>
                <a:ext cx="720080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fr-FR" sz="2400" i="1" dirty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sz="2400" i="1" dirty="0">
                              <a:latin typeface="Cambria Math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fr-FR" sz="24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2400" i="1" dirty="0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</m:e>
                      </m:func>
                      <m:r>
                        <a:rPr lang="fr-FR" sz="2400" i="1" dirty="0"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fr-FR" sz="2400" i="1" dirty="0">
                  <a:latin typeface="Cambria Math"/>
                </a:endParaRPr>
              </a:p>
              <a:p>
                <a:pPr algn="ctr"/>
                <a:endParaRPr lang="fr-FR" sz="2400" dirty="0"/>
              </a:p>
            </p:txBody>
          </p:sp>
        </mc:Choice>
        <mc:Fallback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637577"/>
                <a:ext cx="7200800" cy="830997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9891" y="1916832"/>
            <a:ext cx="4352925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403709" y="317847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8</a:t>
            </a:r>
            <a:r>
              <a:rPr lang="fr-FR" sz="2400" dirty="0" smtClean="0">
                <a:latin typeface="Comic Sans MS" panose="030F0702030302020204" pitchFamily="66" charset="0"/>
              </a:rPr>
              <a:t>/8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840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6"/>
          <p:cNvSpPr txBox="1">
            <a:spLocks/>
          </p:cNvSpPr>
          <p:nvPr/>
        </p:nvSpPr>
        <p:spPr>
          <a:xfrm>
            <a:off x="1979712" y="2348880"/>
            <a:ext cx="5472608" cy="1656184"/>
          </a:xfrm>
          <a:prstGeom prst="round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>
            <a:lvl1pPr algn="ctr" eaLnBrk="0" hangingPunct="0">
              <a:spcBef>
                <a:spcPct val="0"/>
              </a:spcBef>
              <a:buNone/>
              <a:defRPr sz="6000" b="1" spc="15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fr-FR" dirty="0"/>
              <a:t>CORRIGÉS</a:t>
            </a:r>
          </a:p>
        </p:txBody>
      </p:sp>
    </p:spTree>
    <p:extLst>
      <p:ext uri="{BB962C8B-B14F-4D97-AF65-F5344CB8AC3E}">
        <p14:creationId xmlns:p14="http://schemas.microsoft.com/office/powerpoint/2010/main" val="2900475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755575" y="404664"/>
                <a:ext cx="7241559" cy="7838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fr-FR" sz="2400" i="1" dirty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sz="2400" dirty="0">
                              <a:latin typeface="Cambria Math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fr-FR" sz="24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2400" i="1" dirty="0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</m:e>
                      </m:func>
                      <m:r>
                        <a:rPr lang="fr-FR" sz="24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sz="2400" b="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2400" b="0" i="1" dirty="0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fr-FR" sz="2400" b="0" i="1" dirty="0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fr-FR" sz="2400" b="0" i="1" dirty="0" smtClean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5" y="404664"/>
                <a:ext cx="7241559" cy="78380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9891" y="1916832"/>
            <a:ext cx="4352925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538463" y="548680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</a:t>
            </a:r>
            <a:r>
              <a:rPr lang="fr-FR" sz="2400" dirty="0" smtClean="0">
                <a:latin typeface="Comic Sans MS" panose="030F0702030302020204" pitchFamily="66" charset="0"/>
              </a:rPr>
              <a:t>1/8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51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ZoneTexte 3"/>
              <p:cNvSpPr txBox="1"/>
              <p:nvPr/>
            </p:nvSpPr>
            <p:spPr>
              <a:xfrm>
                <a:off x="755575" y="404664"/>
                <a:ext cx="7241559" cy="16931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fr-FR" sz="2400" i="1" dirty="0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sz="2400" dirty="0">
                              <a:latin typeface="Cambria Math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fr-FR" sz="24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2400" i="1" dirty="0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</m:e>
                      </m:func>
                      <m:r>
                        <a:rPr lang="fr-FR" sz="24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sz="2400" b="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2400" b="0" i="1" dirty="0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fr-FR" sz="2400" b="0" i="1" dirty="0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fr-FR" sz="2400" b="0" i="1" dirty="0" smtClean="0">
                          <a:latin typeface="Cambria Math" panose="02040503050406030204" pitchFamily="18" charset="0"/>
                        </a:rPr>
                        <m:t>                </m:t>
                      </m:r>
                    </m:oMath>
                  </m:oMathPara>
                </a14:m>
                <a:endParaRPr lang="fr-FR" sz="2400" b="0" i="1" dirty="0" smtClean="0">
                  <a:latin typeface="Cambria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2400" b="0" i="0" dirty="0" smtClean="0">
                          <a:latin typeface="Cambria Math"/>
                        </a:rPr>
                        <m:t>Solutions</m:t>
                      </m:r>
                      <m:r>
                        <a:rPr lang="fr-FR" sz="2400" b="0" i="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b="0" i="0" dirty="0" smtClean="0">
                          <a:latin typeface="Cambria Math"/>
                        </a:rPr>
                        <m:t>dans</m:t>
                      </m:r>
                      <m:r>
                        <m:rPr>
                          <m:nor/>
                        </m:rPr>
                        <a:rPr lang="fr-FR" sz="2400" dirty="0">
                          <a:latin typeface="Cambria" panose="02040503050406030204" pitchFamily="18" charset="0"/>
                        </a:rPr>
                        <m:t>]−</m:t>
                      </m:r>
                      <m:r>
                        <m:rPr>
                          <m:nor/>
                        </m:rPr>
                        <a:rPr lang="el-GR" sz="2400" dirty="0">
                          <a:latin typeface="Cambria" panose="02040503050406030204" pitchFamily="18" charset="0"/>
                        </a:rPr>
                        <m:t>π</m:t>
                      </m:r>
                      <m:r>
                        <m:rPr>
                          <m:nor/>
                        </m:rPr>
                        <a:rPr lang="fr-FR" sz="2400" dirty="0">
                          <a:latin typeface="Cambria" panose="02040503050406030204" pitchFamily="18" charset="0"/>
                        </a:rPr>
                        <m:t> ; </m:t>
                      </m:r>
                      <m:r>
                        <m:rPr>
                          <m:nor/>
                        </m:rPr>
                        <a:rPr lang="el-GR" sz="2400" dirty="0">
                          <a:latin typeface="Cambria" panose="02040503050406030204" pitchFamily="18" charset="0"/>
                        </a:rPr>
                        <m:t>π</m:t>
                      </m:r>
                      <m:r>
                        <m:rPr>
                          <m:nor/>
                        </m:rPr>
                        <a:rPr lang="fr-FR" sz="2400" dirty="0">
                          <a:latin typeface="Cambria" panose="02040503050406030204" pitchFamily="18" charset="0"/>
                        </a:rPr>
                        <m:t>]</m:t>
                      </m:r>
                      <m:r>
                        <a:rPr lang="fr-FR" sz="2400" b="0" i="0" dirty="0" smtClean="0">
                          <a:latin typeface="Cambria Math"/>
                        </a:rPr>
                        <m:t> :</m:t>
                      </m:r>
                      <m:r>
                        <a:rPr lang="fr-FR" sz="2400" b="0" i="1" dirty="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2400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2400" b="0" i="1" dirty="0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400" i="1" dirty="0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fr-FR" sz="2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r>
                        <a:rPr lang="fr-FR" sz="2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  <m:r>
                        <m:rPr>
                          <m:sty m:val="p"/>
                        </m:rPr>
                        <a:rPr lang="fr-FR" sz="2400" b="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ou</m:t>
                      </m:r>
                      <m:r>
                        <a:rPr lang="fr-FR" sz="2400" b="0" i="1" dirty="0" smtClean="0">
                          <a:latin typeface="Cambria Math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fr-FR" sz="2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fr-FR" sz="2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fr-FR" sz="2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fr-FR" sz="2400" b="0" i="1" dirty="0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400" i="1" dirty="0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fr-FR" sz="2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r>
                        <a:rPr lang="fr-FR" sz="2400" b="0" i="1" dirty="0" smtClean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fr-FR" sz="2400" b="0" dirty="0">
                  <a:latin typeface="Cambria" panose="02040503050406030204" pitchFamily="18" charset="0"/>
                </a:endParaRPr>
              </a:p>
              <a:p>
                <a:pPr algn="ctr"/>
                <a:endParaRPr lang="fr-FR" dirty="0"/>
              </a:p>
            </p:txBody>
          </p:sp>
        </mc:Choice>
        <mc:Fallback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5" y="404664"/>
                <a:ext cx="7241559" cy="169315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9891" y="1916832"/>
            <a:ext cx="4352925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xmlns="" id="{FF01DBB0-DE85-457B-8F13-AE04FAC04534}"/>
              </a:ext>
            </a:extLst>
          </p:cNvPr>
          <p:cNvCxnSpPr/>
          <p:nvPr/>
        </p:nvCxnSpPr>
        <p:spPr>
          <a:xfrm>
            <a:off x="5299528" y="2261937"/>
            <a:ext cx="0" cy="3515086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" name="ZoneTexte 5"/>
          <p:cNvSpPr txBox="1"/>
          <p:nvPr/>
        </p:nvSpPr>
        <p:spPr>
          <a:xfrm>
            <a:off x="538463" y="548680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</a:t>
            </a:r>
            <a:r>
              <a:rPr lang="fr-FR" sz="2400" dirty="0" smtClean="0">
                <a:latin typeface="Comic Sans MS" panose="030F0702030302020204" pitchFamily="66" charset="0"/>
              </a:rPr>
              <a:t>1/8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5923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611560" y="404664"/>
                <a:ext cx="7704856" cy="11531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fr-FR" sz="2400" i="1" dirty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sz="2400" dirty="0">
                              <a:latin typeface="Cambria Math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fr-FR" sz="24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2400" i="1" dirty="0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</m:e>
                      </m:func>
                      <m:r>
                        <a:rPr lang="fr-FR" sz="2400" i="1" dirty="0">
                          <a:latin typeface="Cambria Math"/>
                        </a:rPr>
                        <m:t>=−</m:t>
                      </m:r>
                      <m:f>
                        <m:fPr>
                          <m:ctrlPr>
                            <a:rPr lang="fr-FR" sz="24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24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fr-FR" sz="2400" i="1" dirty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fr-FR" sz="2400" i="0" dirty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fr-FR" sz="2400" dirty="0"/>
              </a:p>
              <a:p>
                <a:pPr algn="ctr"/>
                <a:endParaRPr lang="fr-FR" sz="2400" dirty="0"/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404664"/>
                <a:ext cx="7704856" cy="115313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9891" y="1916832"/>
            <a:ext cx="4352925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538463" y="548680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</a:t>
            </a:r>
            <a:r>
              <a:rPr lang="fr-FR" sz="2400" dirty="0" smtClean="0">
                <a:latin typeface="Comic Sans MS" panose="030F0702030302020204" pitchFamily="66" charset="0"/>
              </a:rPr>
              <a:t>2/8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7594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ZoneTexte 3"/>
              <p:cNvSpPr txBox="1"/>
              <p:nvPr/>
            </p:nvSpPr>
            <p:spPr>
              <a:xfrm>
                <a:off x="611560" y="404664"/>
                <a:ext cx="7704856" cy="18544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fr-FR" sz="2400" i="1" dirty="0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sz="2400" dirty="0">
                              <a:latin typeface="Cambria Math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fr-FR" sz="24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2400" i="1" dirty="0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</m:e>
                      </m:func>
                      <m:r>
                        <a:rPr lang="fr-FR" sz="2400" i="1" dirty="0">
                          <a:latin typeface="Cambria Math"/>
                        </a:rPr>
                        <m:t>=−</m:t>
                      </m:r>
                      <m:f>
                        <m:fPr>
                          <m:ctrlPr>
                            <a:rPr lang="fr-FR" sz="24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24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fr-FR" sz="2400" i="1" dirty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fr-FR" sz="2400" i="0" dirty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fr-FR" sz="2400" i="0" dirty="0" smtClean="0">
                  <a:latin typeface="Cambria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2400" i="0" dirty="0">
                          <a:latin typeface="Cambria Math"/>
                        </a:rPr>
                        <m:t>Solutions</m:t>
                      </m:r>
                      <m:r>
                        <a:rPr lang="fr-FR" sz="2400" i="0" dirty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i="0" dirty="0">
                          <a:latin typeface="Cambria Math"/>
                        </a:rPr>
                        <m:t>dans</m:t>
                      </m:r>
                      <m:r>
                        <m:rPr>
                          <m:nor/>
                        </m:rPr>
                        <a:rPr lang="fr-FR" sz="2400" dirty="0">
                          <a:latin typeface="Cambria" panose="02040503050406030204" pitchFamily="18" charset="0"/>
                        </a:rPr>
                        <m:t>]−</m:t>
                      </m:r>
                      <m:r>
                        <m:rPr>
                          <m:nor/>
                        </m:rPr>
                        <a:rPr lang="el-GR" sz="2400" dirty="0">
                          <a:latin typeface="Cambria" panose="02040503050406030204" pitchFamily="18" charset="0"/>
                        </a:rPr>
                        <m:t>π</m:t>
                      </m:r>
                      <m:r>
                        <m:rPr>
                          <m:nor/>
                        </m:rPr>
                        <a:rPr lang="fr-FR" sz="2400" dirty="0">
                          <a:latin typeface="Cambria" panose="02040503050406030204" pitchFamily="18" charset="0"/>
                        </a:rPr>
                        <m:t> ; </m:t>
                      </m:r>
                      <m:r>
                        <m:rPr>
                          <m:nor/>
                        </m:rPr>
                        <a:rPr lang="el-GR" sz="2400" dirty="0">
                          <a:latin typeface="Cambria" panose="02040503050406030204" pitchFamily="18" charset="0"/>
                        </a:rPr>
                        <m:t>π</m:t>
                      </m:r>
                      <m:r>
                        <m:rPr>
                          <m:nor/>
                        </m:rPr>
                        <a:rPr lang="fr-FR" sz="2400" dirty="0">
                          <a:latin typeface="Cambria" panose="02040503050406030204" pitchFamily="18" charset="0"/>
                        </a:rPr>
                        <m:t>]</m:t>
                      </m:r>
                      <m:r>
                        <a:rPr lang="fr-FR" sz="2400" i="0" dirty="0">
                          <a:latin typeface="Cambria Math"/>
                        </a:rPr>
                        <m:t> : </m:t>
                      </m:r>
                      <m:r>
                        <a:rPr lang="fr-FR" sz="2400" b="0" i="1" dirty="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2400" b="0" i="1" dirty="0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fr-FR" sz="2400" b="0" i="1" dirty="0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  <m:r>
                            <a:rPr lang="fr-FR" sz="2400" i="1" dirty="0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fr-FR" sz="2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den>
                      </m:f>
                      <m:r>
                        <a:rPr lang="fr-FR" sz="2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</m:t>
                      </m:r>
                      <m:r>
                        <m:rPr>
                          <m:sty m:val="p"/>
                        </m:rPr>
                        <a:rPr lang="fr-FR" sz="2400" b="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ou</m:t>
                      </m:r>
                      <m:r>
                        <a:rPr lang="fr-FR" sz="2400" b="0" i="0" dirty="0" smtClean="0">
                          <a:latin typeface="Cambria Math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fr-FR" sz="2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fr-FR" sz="2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fr-FR" sz="2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fr-FR" sz="2400" b="0" i="1" dirty="0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400" i="1" dirty="0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fr-FR" sz="2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lang="fr-FR" sz="2400" dirty="0">
                  <a:latin typeface="Cambria" panose="02040503050406030204" pitchFamily="18" charset="0"/>
                </a:endParaRPr>
              </a:p>
              <a:p>
                <a:pPr algn="ctr"/>
                <a:endParaRPr lang="fr-FR" sz="2400" dirty="0"/>
              </a:p>
            </p:txBody>
          </p:sp>
        </mc:Choice>
        <mc:Fallback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404664"/>
                <a:ext cx="7704856" cy="185448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9891" y="1916832"/>
            <a:ext cx="4352925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Connecteur droit 2"/>
          <p:cNvCxnSpPr/>
          <p:nvPr/>
        </p:nvCxnSpPr>
        <p:spPr>
          <a:xfrm>
            <a:off x="2720169" y="5003326"/>
            <a:ext cx="3312368" cy="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ZoneTexte 5"/>
          <p:cNvSpPr txBox="1"/>
          <p:nvPr/>
        </p:nvSpPr>
        <p:spPr>
          <a:xfrm>
            <a:off x="538463" y="548680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</a:t>
            </a:r>
            <a:r>
              <a:rPr lang="fr-FR" sz="2400" dirty="0" smtClean="0">
                <a:latin typeface="Comic Sans MS" panose="030F0702030302020204" pitchFamily="66" charset="0"/>
              </a:rPr>
              <a:t>2/8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5270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611560" y="404664"/>
                <a:ext cx="7704856" cy="12374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fr-FR" sz="2400" i="1" dirty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sz="2400" dirty="0">
                              <a:latin typeface="Cambria Math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fr-FR" sz="24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2400" i="1" dirty="0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</m:e>
                      </m:func>
                      <m:r>
                        <a:rPr lang="fr-FR" sz="2400" i="1" dirty="0">
                          <a:latin typeface="Cambria Math"/>
                        </a:rPr>
                        <m:t>=−</m:t>
                      </m:r>
                      <m:f>
                        <m:fPr>
                          <m:ctrlPr>
                            <a:rPr lang="fr-FR" sz="2400" i="1" dirty="0">
                              <a:latin typeface="Cambria Math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fr-FR" sz="2400" i="1" dirty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fr-FR" sz="2400" i="1" dirty="0">
                                  <a:latin typeface="Cambria Math"/>
                                </a:rPr>
                                <m:t>2</m:t>
                              </m:r>
                            </m:e>
                          </m:rad>
                        </m:num>
                        <m:den>
                          <m:r>
                            <a:rPr lang="fr-FR" sz="2400" i="1" dirty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fr-FR" sz="2400" i="0" dirty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fr-FR" sz="2400" dirty="0"/>
              </a:p>
              <a:p>
                <a:pPr algn="ctr"/>
                <a:endParaRPr lang="fr-FR" sz="2400" dirty="0"/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404664"/>
                <a:ext cx="7704856" cy="123745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9891" y="1916832"/>
            <a:ext cx="4352925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538463" y="548680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</a:t>
            </a:r>
            <a:r>
              <a:rPr lang="fr-FR" sz="2400" dirty="0" smtClean="0">
                <a:latin typeface="Comic Sans MS" panose="030F0702030302020204" pitchFamily="66" charset="0"/>
              </a:rPr>
              <a:t>3/8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5619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ZoneTexte 3"/>
              <p:cNvSpPr txBox="1"/>
              <p:nvPr/>
            </p:nvSpPr>
            <p:spPr>
              <a:xfrm>
                <a:off x="611560" y="404664"/>
                <a:ext cx="7704856" cy="15595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fr-FR" sz="2400" i="1" dirty="0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sz="2400" dirty="0">
                              <a:latin typeface="Cambria Math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fr-FR" sz="24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2400" i="1" dirty="0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</m:e>
                      </m:func>
                      <m:r>
                        <a:rPr lang="fr-FR" sz="2400" i="1" dirty="0">
                          <a:latin typeface="Cambria Math"/>
                        </a:rPr>
                        <m:t>=−</m:t>
                      </m:r>
                      <m:f>
                        <m:fPr>
                          <m:ctrlPr>
                            <a:rPr lang="fr-FR" sz="2400" i="1" dirty="0">
                              <a:latin typeface="Cambria Math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fr-FR" sz="2400" i="1" dirty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fr-FR" sz="2400" i="1" dirty="0">
                                  <a:latin typeface="Cambria Math"/>
                                </a:rPr>
                                <m:t>2</m:t>
                              </m:r>
                            </m:e>
                          </m:rad>
                        </m:num>
                        <m:den>
                          <m:r>
                            <a:rPr lang="fr-FR" sz="2400" i="1" dirty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fr-FR" sz="2400" i="0" dirty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fr-FR" sz="2400" i="0" dirty="0" smtClean="0">
                  <a:latin typeface="Cambria Math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2400" dirty="0">
                          <a:latin typeface="Cambria Math"/>
                        </a:rPr>
                        <m:t>Solutions</m:t>
                      </m:r>
                      <m:r>
                        <a:rPr lang="fr-FR" sz="2400" dirty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dirty="0">
                          <a:latin typeface="Cambria Math"/>
                        </a:rPr>
                        <m:t>dans</m:t>
                      </m:r>
                      <m:r>
                        <m:rPr>
                          <m:nor/>
                        </m:rPr>
                        <a:rPr lang="fr-FR" sz="2400" dirty="0"/>
                        <m:t>]−</m:t>
                      </m:r>
                      <m:r>
                        <m:rPr>
                          <m:nor/>
                        </m:rPr>
                        <a:rPr lang="el-GR" sz="2400" dirty="0"/>
                        <m:t>π</m:t>
                      </m:r>
                      <m:r>
                        <m:rPr>
                          <m:nor/>
                        </m:rPr>
                        <a:rPr lang="fr-FR" sz="2400" dirty="0"/>
                        <m:t> ; </m:t>
                      </m:r>
                      <m:r>
                        <m:rPr>
                          <m:nor/>
                        </m:rPr>
                        <a:rPr lang="el-GR" sz="2400" dirty="0"/>
                        <m:t>π</m:t>
                      </m:r>
                      <m:r>
                        <m:rPr>
                          <m:nor/>
                        </m:rPr>
                        <a:rPr lang="fr-FR" sz="2400" dirty="0"/>
                        <m:t>]</m:t>
                      </m:r>
                      <m:r>
                        <a:rPr lang="fr-FR" sz="2400" dirty="0">
                          <a:latin typeface="Cambria Math"/>
                        </a:rPr>
                        <m:t> : </m:t>
                      </m:r>
                      <m:r>
                        <a:rPr lang="fr-FR" sz="2400" b="0" i="1" dirty="0" smtClean="0">
                          <a:latin typeface="Cambria Math"/>
                        </a:rPr>
                        <m:t>𝑥</m:t>
                      </m:r>
                      <m:r>
                        <a:rPr lang="fr-FR" sz="2400" b="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sz="2400" b="0" i="1" dirty="0" smtClean="0">
                              <a:latin typeface="Cambria Math"/>
                              <a:sym typeface="Symbol"/>
                            </a:rPr>
                          </m:ctrlPr>
                        </m:fPr>
                        <m:num>
                          <m:r>
                            <a:rPr lang="fr-FR" sz="2400" b="0" i="1" dirty="0" smtClean="0">
                              <a:latin typeface="Cambria Math"/>
                              <a:sym typeface="Symbol"/>
                            </a:rPr>
                            <m:t>3</m:t>
                          </m:r>
                          <m:r>
                            <a:rPr lang="fr-FR" sz="2400" i="1" dirty="0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fr-FR" sz="2400" b="0" i="1" dirty="0" smtClean="0">
                              <a:latin typeface="Cambria Math"/>
                              <a:sym typeface="Symbol"/>
                            </a:rPr>
                            <m:t>4</m:t>
                          </m:r>
                        </m:den>
                      </m:f>
                      <m:r>
                        <a:rPr lang="fr-FR" sz="2400" b="0" i="1" dirty="0" smtClean="0">
                          <a:latin typeface="Cambria Math"/>
                          <a:sym typeface="Symbol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b="0" i="0" dirty="0" smtClean="0">
                          <a:latin typeface="Cambria Math"/>
                          <a:sym typeface="Symbol"/>
                        </a:rPr>
                        <m:t>ou</m:t>
                      </m:r>
                      <m:r>
                        <a:rPr lang="fr-FR" sz="2400" b="0" i="1" dirty="0" smtClean="0">
                          <a:latin typeface="Cambria Math"/>
                          <a:sym typeface="Symbol"/>
                        </a:rPr>
                        <m:t> </m:t>
                      </m:r>
                      <m:r>
                        <a:rPr lang="fr-FR" sz="2400" b="0" i="1" dirty="0" smtClean="0">
                          <a:latin typeface="Cambria Math"/>
                          <a:sym typeface="Symbol"/>
                        </a:rPr>
                        <m:t> </m:t>
                      </m:r>
                      <m:r>
                        <a:rPr lang="fr-FR" sz="2400" b="0" i="1" dirty="0" smtClean="0">
                          <a:latin typeface="Cambria Math"/>
                          <a:sym typeface="Symbol"/>
                        </a:rPr>
                        <m:t>𝑥</m:t>
                      </m:r>
                      <m:r>
                        <a:rPr lang="fr-FR" sz="2400" b="0" i="1" dirty="0" smtClean="0">
                          <a:latin typeface="Cambria Math"/>
                          <a:sym typeface="Symbol"/>
                        </a:rPr>
                        <m:t>=−</m:t>
                      </m:r>
                      <m:f>
                        <m:fPr>
                          <m:ctrlPr>
                            <a:rPr lang="fr-FR" sz="2400" b="0" i="1" dirty="0" smtClean="0">
                              <a:latin typeface="Cambria Math"/>
                              <a:sym typeface="Symbol"/>
                            </a:rPr>
                          </m:ctrlPr>
                        </m:fPr>
                        <m:num>
                          <m:r>
                            <a:rPr lang="fr-FR" sz="2400" b="0" i="1" dirty="0" smtClean="0">
                              <a:latin typeface="Cambria Math"/>
                              <a:sym typeface="Symbol"/>
                            </a:rPr>
                            <m:t>3</m:t>
                          </m:r>
                          <m:r>
                            <a:rPr lang="fr-FR" sz="2400" i="1" dirty="0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fr-FR" sz="2400" b="0" i="1" dirty="0" smtClean="0">
                              <a:latin typeface="Cambria Math"/>
                              <a:sym typeface="Symbol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fr-FR" sz="2400" dirty="0"/>
              </a:p>
            </p:txBody>
          </p:sp>
        </mc:Choice>
        <mc:Fallback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404664"/>
                <a:ext cx="7704856" cy="155959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9891" y="1916832"/>
            <a:ext cx="4352925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Connecteur droit 2"/>
          <p:cNvCxnSpPr/>
          <p:nvPr/>
        </p:nvCxnSpPr>
        <p:spPr>
          <a:xfrm flipV="1">
            <a:off x="3111501" y="2751621"/>
            <a:ext cx="0" cy="2664296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ZoneTexte 5"/>
          <p:cNvSpPr txBox="1"/>
          <p:nvPr/>
        </p:nvSpPr>
        <p:spPr>
          <a:xfrm>
            <a:off x="538463" y="548680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</a:t>
            </a:r>
            <a:r>
              <a:rPr lang="fr-FR" sz="2400" dirty="0" smtClean="0">
                <a:latin typeface="Comic Sans MS" panose="030F0702030302020204" pitchFamily="66" charset="0"/>
              </a:rPr>
              <a:t>3/8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6270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683568" y="404664"/>
                <a:ext cx="7776864" cy="1236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fr-FR" sz="2400" i="1" dirty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sz="2400" dirty="0">
                              <a:latin typeface="Cambria Math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fr-FR" sz="24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2400" i="1" dirty="0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</m:e>
                      </m:func>
                      <m:r>
                        <a:rPr lang="fr-FR" sz="2400" i="1" dirty="0">
                          <a:latin typeface="Cambria Math"/>
                        </a:rPr>
                        <m:t>=−</m:t>
                      </m:r>
                      <m:f>
                        <m:fPr>
                          <m:ctrlPr>
                            <a:rPr lang="fr-FR" sz="2400" i="1" dirty="0">
                              <a:latin typeface="Cambria Math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fr-FR" sz="2400" i="1" dirty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fr-FR" sz="2400" i="1" dirty="0">
                                  <a:latin typeface="Cambria Math"/>
                                </a:rPr>
                                <m:t>3</m:t>
                              </m:r>
                            </m:e>
                          </m:rad>
                        </m:num>
                        <m:den>
                          <m:r>
                            <a:rPr lang="fr-FR" sz="2400" i="1" dirty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fr-FR" sz="2400" b="0" i="1" dirty="0" smtClean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fr-FR" sz="2400" dirty="0"/>
              </a:p>
              <a:p>
                <a:pPr algn="ctr"/>
                <a:endParaRPr lang="fr-FR" sz="2400" dirty="0"/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404664"/>
                <a:ext cx="7776864" cy="12363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9891" y="1916832"/>
            <a:ext cx="4352925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538463" y="548680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</a:t>
            </a:r>
            <a:r>
              <a:rPr lang="fr-FR" sz="2400" dirty="0" smtClean="0">
                <a:latin typeface="Comic Sans MS" panose="030F0702030302020204" pitchFamily="66" charset="0"/>
              </a:rPr>
              <a:t>4/8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186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ZoneTexte 3"/>
              <p:cNvSpPr txBox="1"/>
              <p:nvPr/>
            </p:nvSpPr>
            <p:spPr>
              <a:xfrm>
                <a:off x="683568" y="404664"/>
                <a:ext cx="7776864" cy="19301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fr-FR" sz="2400" i="1" dirty="0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sz="2400" dirty="0">
                              <a:latin typeface="Cambria Math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fr-FR" sz="24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2400" i="1" dirty="0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</m:e>
                      </m:func>
                      <m:r>
                        <a:rPr lang="fr-FR" sz="2400" i="1" dirty="0">
                          <a:latin typeface="Cambria Math"/>
                        </a:rPr>
                        <m:t>=−</m:t>
                      </m:r>
                      <m:f>
                        <m:fPr>
                          <m:ctrlPr>
                            <a:rPr lang="fr-FR" sz="2400" i="1" dirty="0">
                              <a:latin typeface="Cambria Math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fr-FR" sz="2400" i="1" dirty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fr-FR" sz="2400" i="1" dirty="0">
                                  <a:latin typeface="Cambria Math"/>
                                </a:rPr>
                                <m:t>3</m:t>
                              </m:r>
                            </m:e>
                          </m:rad>
                        </m:num>
                        <m:den>
                          <m:r>
                            <a:rPr lang="fr-FR" sz="2400" i="1" dirty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fr-FR" sz="2400" b="0" i="1" dirty="0" smtClean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fr-FR" sz="2400" b="0" i="1" dirty="0" smtClean="0">
                  <a:latin typeface="Cambria Math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2400" dirty="0">
                          <a:latin typeface="Cambria Math"/>
                        </a:rPr>
                        <m:t>Solutions</m:t>
                      </m:r>
                      <m:r>
                        <a:rPr lang="fr-FR" sz="2400" dirty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dirty="0">
                          <a:latin typeface="Cambria Math"/>
                        </a:rPr>
                        <m:t>dans</m:t>
                      </m:r>
                      <m:r>
                        <m:rPr>
                          <m:nor/>
                        </m:rPr>
                        <a:rPr lang="fr-FR" sz="2400" dirty="0"/>
                        <m:t>]−</m:t>
                      </m:r>
                      <m:r>
                        <m:rPr>
                          <m:nor/>
                        </m:rPr>
                        <a:rPr lang="el-GR" sz="2400" dirty="0"/>
                        <m:t>π</m:t>
                      </m:r>
                      <m:r>
                        <m:rPr>
                          <m:nor/>
                        </m:rPr>
                        <a:rPr lang="fr-FR" sz="2400" dirty="0"/>
                        <m:t> ; </m:t>
                      </m:r>
                      <m:r>
                        <m:rPr>
                          <m:nor/>
                        </m:rPr>
                        <a:rPr lang="el-GR" sz="2400" dirty="0"/>
                        <m:t>π</m:t>
                      </m:r>
                      <m:r>
                        <m:rPr>
                          <m:nor/>
                        </m:rPr>
                        <a:rPr lang="fr-FR" sz="2400" dirty="0"/>
                        <m:t>]</m:t>
                      </m:r>
                      <m:r>
                        <a:rPr lang="fr-FR" sz="2400" dirty="0">
                          <a:latin typeface="Cambria Math"/>
                        </a:rPr>
                        <m:t> : </m:t>
                      </m:r>
                      <m:r>
                        <a:rPr lang="fr-FR" sz="2400" b="0" i="1" dirty="0" smtClean="0">
                          <a:latin typeface="Cambria Math"/>
                        </a:rPr>
                        <m:t>𝑥</m:t>
                      </m:r>
                      <m:r>
                        <a:rPr lang="fr-FR" sz="2400" b="0" i="1" dirty="0" smtClean="0">
                          <a:latin typeface="Cambria Math"/>
                        </a:rPr>
                        <m:t>=−</m:t>
                      </m:r>
                      <m:f>
                        <m:fPr>
                          <m:ctrlPr>
                            <a:rPr lang="fr-FR" sz="2400" b="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2400" i="1" dirty="0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fr-FR" sz="2400" b="0" i="1" dirty="0" smtClean="0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fr-FR" sz="2400" b="0" i="1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b="0" i="0" dirty="0" smtClean="0">
                          <a:latin typeface="Cambria Math"/>
                        </a:rPr>
                        <m:t>ou</m:t>
                      </m:r>
                      <m:r>
                        <a:rPr lang="fr-FR" sz="2400" b="0" i="1" dirty="0" smtClean="0">
                          <a:latin typeface="Cambria Math"/>
                        </a:rPr>
                        <m:t> </m:t>
                      </m:r>
                      <m:r>
                        <a:rPr lang="fr-FR" sz="2400" b="0" i="1" dirty="0" smtClean="0">
                          <a:latin typeface="Cambria Math"/>
                        </a:rPr>
                        <m:t> </m:t>
                      </m:r>
                      <m:r>
                        <a:rPr lang="fr-FR" sz="2400" b="0" i="1" dirty="0" smtClean="0">
                          <a:latin typeface="Cambria Math"/>
                        </a:rPr>
                        <m:t>𝑥</m:t>
                      </m:r>
                      <m:r>
                        <a:rPr lang="fr-FR" sz="2400" b="0" i="1" dirty="0" smtClean="0">
                          <a:latin typeface="Cambria Math"/>
                        </a:rPr>
                        <m:t>=−</m:t>
                      </m:r>
                      <m:f>
                        <m:fPr>
                          <m:ctrlPr>
                            <a:rPr lang="fr-FR" sz="2400" b="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2400" b="0" i="1" dirty="0" smtClean="0">
                              <a:latin typeface="Cambria Math"/>
                            </a:rPr>
                            <m:t>2</m:t>
                          </m:r>
                          <m:r>
                            <a:rPr lang="fr-FR" sz="2400" i="1" dirty="0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fr-FR" sz="2400" b="0" i="1" dirty="0" smtClean="0">
                              <a:latin typeface="Cambria Math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fr-FR" sz="2400" dirty="0"/>
              </a:p>
              <a:p>
                <a:pPr algn="ctr"/>
                <a:endParaRPr lang="fr-FR" sz="2400" dirty="0"/>
              </a:p>
            </p:txBody>
          </p:sp>
        </mc:Choice>
        <mc:Fallback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404664"/>
                <a:ext cx="7776864" cy="193014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9891" y="1916832"/>
            <a:ext cx="4352925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Connecteur droit 2"/>
          <p:cNvCxnSpPr/>
          <p:nvPr/>
        </p:nvCxnSpPr>
        <p:spPr>
          <a:xfrm>
            <a:off x="3449430" y="5670510"/>
            <a:ext cx="1944216" cy="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ZoneTexte 5"/>
          <p:cNvSpPr txBox="1"/>
          <p:nvPr/>
        </p:nvSpPr>
        <p:spPr>
          <a:xfrm>
            <a:off x="538463" y="548680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</a:t>
            </a:r>
            <a:r>
              <a:rPr lang="fr-FR" sz="2400" dirty="0" smtClean="0">
                <a:latin typeface="Comic Sans MS" panose="030F0702030302020204" pitchFamily="66" charset="0"/>
              </a:rPr>
              <a:t>4/8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342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1857676"/>
            <a:ext cx="6400800" cy="3781124"/>
          </a:xfrm>
        </p:spPr>
        <p:txBody>
          <a:bodyPr>
            <a:normAutofit/>
          </a:bodyPr>
          <a:lstStyle/>
          <a:p>
            <a:r>
              <a:rPr lang="fr-FR" sz="3600" dirty="0">
                <a:solidFill>
                  <a:schemeClr val="tx1"/>
                </a:solidFill>
              </a:rPr>
              <a:t>Donner dans ]-</a:t>
            </a:r>
            <a:r>
              <a:rPr lang="el-GR" sz="3600" dirty="0">
                <a:solidFill>
                  <a:schemeClr val="tx1"/>
                </a:solidFill>
              </a:rPr>
              <a:t>π</a:t>
            </a:r>
            <a:r>
              <a:rPr lang="fr-FR" sz="3600" dirty="0">
                <a:solidFill>
                  <a:schemeClr val="tx1"/>
                </a:solidFill>
              </a:rPr>
              <a:t> ; </a:t>
            </a:r>
            <a:r>
              <a:rPr lang="el-GR" sz="3600" dirty="0">
                <a:solidFill>
                  <a:schemeClr val="tx1"/>
                </a:solidFill>
              </a:rPr>
              <a:t>π</a:t>
            </a:r>
            <a:r>
              <a:rPr lang="fr-FR" sz="3600" dirty="0">
                <a:solidFill>
                  <a:schemeClr val="tx1"/>
                </a:solidFill>
              </a:rPr>
              <a:t>]</a:t>
            </a:r>
          </a:p>
          <a:p>
            <a:r>
              <a:rPr lang="fr-FR" sz="3600" dirty="0" smtClean="0">
                <a:solidFill>
                  <a:schemeClr val="tx1"/>
                </a:solidFill>
              </a:rPr>
              <a:t>les </a:t>
            </a:r>
            <a:r>
              <a:rPr lang="fr-FR" sz="3600" dirty="0">
                <a:solidFill>
                  <a:schemeClr val="tx1"/>
                </a:solidFill>
              </a:rPr>
              <a:t>solutions de l’équation </a:t>
            </a:r>
            <a:r>
              <a:rPr lang="fr-FR" sz="3600" dirty="0" smtClean="0">
                <a:solidFill>
                  <a:schemeClr val="tx1"/>
                </a:solidFill>
              </a:rPr>
              <a:t>proposée.</a:t>
            </a:r>
            <a:endParaRPr lang="fr-FR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9233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ZoneTexte 3"/>
              <p:cNvSpPr txBox="1"/>
              <p:nvPr/>
            </p:nvSpPr>
            <p:spPr>
              <a:xfrm>
                <a:off x="827584" y="689336"/>
                <a:ext cx="748883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fr-FR" sz="2400" i="1" dirty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sz="2400" i="1" dirty="0">
                              <a:latin typeface="Cambria Math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fr-FR" sz="24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2400" i="1" dirty="0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</m:e>
                      </m:func>
                      <m:r>
                        <a:rPr lang="fr-FR" sz="2400" i="1" dirty="0">
                          <a:latin typeface="Cambria Math"/>
                        </a:rPr>
                        <m:t>=−1 </m:t>
                      </m:r>
                    </m:oMath>
                  </m:oMathPara>
                </a14:m>
                <a:endParaRPr lang="fr-FR" sz="2400" i="1" dirty="0">
                  <a:latin typeface="Cambria Math"/>
                </a:endParaRPr>
              </a:p>
              <a:p>
                <a:pPr algn="ctr"/>
                <a:endParaRPr lang="fr-FR" sz="2400" dirty="0"/>
              </a:p>
            </p:txBody>
          </p:sp>
        </mc:Choice>
        <mc:Fallback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584" y="689336"/>
                <a:ext cx="7488832" cy="830997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9891" y="1916832"/>
            <a:ext cx="4352925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538463" y="548680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</a:t>
            </a:r>
            <a:r>
              <a:rPr lang="fr-FR" sz="2400" dirty="0" smtClean="0">
                <a:latin typeface="Comic Sans MS" panose="030F0702030302020204" pitchFamily="66" charset="0"/>
              </a:rPr>
              <a:t>5/8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1746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ZoneTexte 3"/>
              <p:cNvSpPr txBox="1"/>
              <p:nvPr/>
            </p:nvSpPr>
            <p:spPr>
              <a:xfrm>
                <a:off x="749946" y="646203"/>
                <a:ext cx="7488832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fr-FR" sz="2400" i="1" dirty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sz="2400" i="1" dirty="0">
                              <a:latin typeface="Cambria Math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fr-FR" sz="24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2400" i="1" dirty="0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</m:e>
                      </m:func>
                      <m:r>
                        <a:rPr lang="fr-FR" sz="2400" i="1" dirty="0">
                          <a:latin typeface="Cambria Math"/>
                        </a:rPr>
                        <m:t>=−1 </m:t>
                      </m:r>
                    </m:oMath>
                  </m:oMathPara>
                </a14:m>
                <a:endParaRPr lang="fr-FR" sz="2400" i="1" dirty="0">
                  <a:latin typeface="Cambria Math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2400" dirty="0">
                          <a:latin typeface="Cambria Math"/>
                        </a:rPr>
                        <m:t>Solutions</m:t>
                      </m:r>
                      <m:r>
                        <a:rPr lang="fr-FR" sz="2400" dirty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dirty="0">
                          <a:latin typeface="Cambria Math"/>
                        </a:rPr>
                        <m:t>dans</m:t>
                      </m:r>
                      <m:r>
                        <m:rPr>
                          <m:nor/>
                        </m:rPr>
                        <a:rPr lang="fr-FR" sz="2400" dirty="0"/>
                        <m:t>]−</m:t>
                      </m:r>
                      <m:r>
                        <m:rPr>
                          <m:nor/>
                        </m:rPr>
                        <a:rPr lang="el-GR" sz="2400" dirty="0"/>
                        <m:t>π</m:t>
                      </m:r>
                      <m:r>
                        <m:rPr>
                          <m:nor/>
                        </m:rPr>
                        <a:rPr lang="fr-FR" sz="2400" dirty="0"/>
                        <m:t> ; </m:t>
                      </m:r>
                      <m:r>
                        <m:rPr>
                          <m:nor/>
                        </m:rPr>
                        <a:rPr lang="el-GR" sz="2400" dirty="0"/>
                        <m:t>π</m:t>
                      </m:r>
                      <m:r>
                        <m:rPr>
                          <m:nor/>
                        </m:rPr>
                        <a:rPr lang="fr-FR" sz="2400" dirty="0"/>
                        <m:t>]</m:t>
                      </m:r>
                      <m:r>
                        <a:rPr lang="fr-FR" sz="2400" dirty="0">
                          <a:latin typeface="Cambria Math"/>
                        </a:rPr>
                        <m:t> : </m:t>
                      </m:r>
                      <m:r>
                        <a:rPr lang="fr-FR" sz="2400" b="0" i="1" dirty="0" smtClean="0">
                          <a:latin typeface="Cambria Math"/>
                        </a:rPr>
                        <m:t>𝑥</m:t>
                      </m:r>
                      <m:r>
                        <a:rPr lang="fr-FR" sz="2400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sz="2400" i="1" dirty="0">
                          <a:latin typeface="Cambria Math"/>
                          <a:ea typeface="Cambria Math"/>
                        </a:rPr>
                        <m:t>𝜋</m:t>
                      </m:r>
                    </m:oMath>
                  </m:oMathPara>
                </a14:m>
                <a:endParaRPr lang="fr-FR" sz="2400" dirty="0"/>
              </a:p>
              <a:p>
                <a:pPr algn="ctr"/>
                <a:endParaRPr lang="fr-FR" sz="2400" dirty="0"/>
              </a:p>
            </p:txBody>
          </p:sp>
        </mc:Choice>
        <mc:Fallback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9946" y="646203"/>
                <a:ext cx="7488832" cy="1200329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9891" y="1916832"/>
            <a:ext cx="4352925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Connecteur droit 2"/>
          <p:cNvCxnSpPr>
            <a:cxnSpLocks/>
          </p:cNvCxnSpPr>
          <p:nvPr/>
        </p:nvCxnSpPr>
        <p:spPr>
          <a:xfrm>
            <a:off x="2584200" y="2214853"/>
            <a:ext cx="0" cy="360040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ZoneTexte 5"/>
          <p:cNvSpPr txBox="1"/>
          <p:nvPr/>
        </p:nvSpPr>
        <p:spPr>
          <a:xfrm>
            <a:off x="538463" y="548680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</a:t>
            </a:r>
            <a:r>
              <a:rPr lang="fr-FR" sz="2400" dirty="0" smtClean="0">
                <a:latin typeface="Comic Sans MS" panose="030F0702030302020204" pitchFamily="66" charset="0"/>
              </a:rPr>
              <a:t>5/8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2999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395536" y="404664"/>
                <a:ext cx="7992888" cy="12374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fr-FR" sz="2400" i="1" dirty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sz="2400" dirty="0">
                              <a:latin typeface="Cambria Math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fr-FR" sz="24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2400" i="1" dirty="0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</m:e>
                      </m:func>
                      <m:r>
                        <a:rPr lang="fr-FR" sz="24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sz="2400" i="1" dirty="0">
                              <a:latin typeface="Cambria Math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fr-FR" sz="2400" i="1" dirty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fr-FR" sz="2400" b="0" i="1" dirty="0" smtClean="0">
                                  <a:latin typeface="Cambria Math"/>
                                </a:rPr>
                                <m:t>2</m:t>
                              </m:r>
                            </m:e>
                          </m:rad>
                        </m:num>
                        <m:den>
                          <m:r>
                            <a:rPr lang="fr-FR" sz="2400" i="1" dirty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fr-FR" sz="2400" b="0" i="0" dirty="0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fr-FR" sz="2400" dirty="0"/>
              </a:p>
              <a:p>
                <a:pPr algn="ctr"/>
                <a:endParaRPr lang="fr-FR" sz="2400" dirty="0"/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404664"/>
                <a:ext cx="7992888" cy="123745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9891" y="1916832"/>
            <a:ext cx="4352925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538463" y="548680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</a:t>
            </a:r>
            <a:r>
              <a:rPr lang="fr-FR" sz="2400" dirty="0" smtClean="0">
                <a:latin typeface="Comic Sans MS" panose="030F0702030302020204" pitchFamily="66" charset="0"/>
              </a:rPr>
              <a:t>6/8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5759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ZoneTexte 3"/>
              <p:cNvSpPr txBox="1"/>
              <p:nvPr/>
            </p:nvSpPr>
            <p:spPr>
              <a:xfrm>
                <a:off x="395536" y="404664"/>
                <a:ext cx="7992888" cy="19289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fr-FR" sz="2400" i="1" dirty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sz="2400" dirty="0">
                              <a:latin typeface="Cambria Math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fr-FR" sz="24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2400" i="1" dirty="0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</m:e>
                      </m:func>
                      <m:r>
                        <a:rPr lang="fr-FR" sz="24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sz="2400" i="1" dirty="0">
                              <a:latin typeface="Cambria Math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fr-FR" sz="2400" i="1" dirty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fr-FR" sz="2400" b="0" i="1" dirty="0" smtClean="0">
                                  <a:latin typeface="Cambria Math"/>
                                </a:rPr>
                                <m:t>2</m:t>
                              </m:r>
                            </m:e>
                          </m:rad>
                        </m:num>
                        <m:den>
                          <m:r>
                            <a:rPr lang="fr-FR" sz="2400" i="1" dirty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fr-FR" sz="2400" b="0" i="0" dirty="0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fr-FR" sz="2400" b="0" i="0" dirty="0" smtClean="0">
                  <a:latin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2400" dirty="0">
                          <a:latin typeface="Cambria Math"/>
                        </a:rPr>
                        <m:t>Solutions</m:t>
                      </m:r>
                      <m:r>
                        <a:rPr lang="fr-FR" sz="2400" dirty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dirty="0">
                          <a:latin typeface="Cambria Math"/>
                        </a:rPr>
                        <m:t>dans</m:t>
                      </m:r>
                      <m:r>
                        <m:rPr>
                          <m:nor/>
                        </m:rPr>
                        <a:rPr lang="fr-FR" sz="2400" dirty="0"/>
                        <m:t>]−</m:t>
                      </m:r>
                      <m:r>
                        <m:rPr>
                          <m:nor/>
                        </m:rPr>
                        <a:rPr lang="el-GR" sz="2400" dirty="0"/>
                        <m:t>π</m:t>
                      </m:r>
                      <m:r>
                        <m:rPr>
                          <m:nor/>
                        </m:rPr>
                        <a:rPr lang="fr-FR" sz="2400" dirty="0"/>
                        <m:t> ; </m:t>
                      </m:r>
                      <m:r>
                        <m:rPr>
                          <m:nor/>
                        </m:rPr>
                        <a:rPr lang="el-GR" sz="2400" dirty="0"/>
                        <m:t>π</m:t>
                      </m:r>
                      <m:r>
                        <m:rPr>
                          <m:nor/>
                        </m:rPr>
                        <a:rPr lang="fr-FR" sz="2400" dirty="0"/>
                        <m:t>]</m:t>
                      </m:r>
                      <m:r>
                        <a:rPr lang="fr-FR" sz="2400" dirty="0">
                          <a:latin typeface="Cambria Math"/>
                        </a:rPr>
                        <m:t> :</m:t>
                      </m:r>
                      <m:r>
                        <a:rPr lang="fr-FR" sz="2400" b="0" i="1" dirty="0" smtClean="0">
                          <a:latin typeface="Cambria Math"/>
                        </a:rPr>
                        <m:t>𝑥</m:t>
                      </m:r>
                      <m:r>
                        <a:rPr lang="fr-FR" sz="2400" b="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sz="2400" b="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2400" i="1" dirty="0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fr-FR" sz="2400" b="0" i="1" dirty="0" smtClean="0">
                              <a:latin typeface="Cambria Math"/>
                            </a:rPr>
                            <m:t>4</m:t>
                          </m:r>
                        </m:den>
                      </m:f>
                      <m:r>
                        <a:rPr lang="fr-FR" sz="2400" b="0" i="1" dirty="0" smtClean="0">
                          <a:latin typeface="Cambria Math"/>
                        </a:rPr>
                        <m:t>  </m:t>
                      </m:r>
                      <m:r>
                        <m:rPr>
                          <m:sty m:val="p"/>
                        </m:rPr>
                        <a:rPr lang="fr-FR" sz="2400" b="0" i="0" dirty="0" smtClean="0">
                          <a:latin typeface="Cambria Math"/>
                        </a:rPr>
                        <m:t>ou</m:t>
                      </m:r>
                      <m:r>
                        <a:rPr lang="fr-FR" sz="2400" b="0" i="1" dirty="0" smtClean="0">
                          <a:latin typeface="Cambria Math"/>
                        </a:rPr>
                        <m:t>  </m:t>
                      </m:r>
                      <m:r>
                        <a:rPr lang="fr-FR" sz="2400" b="0" i="1" dirty="0" smtClean="0">
                          <a:latin typeface="Cambria Math"/>
                        </a:rPr>
                        <m:t>𝑥</m:t>
                      </m:r>
                      <m:r>
                        <a:rPr lang="fr-FR" sz="2400" b="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sz="2400" b="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2400" b="0" i="1" dirty="0" smtClean="0">
                              <a:latin typeface="Cambria Math"/>
                            </a:rPr>
                            <m:t>3</m:t>
                          </m:r>
                          <m:r>
                            <a:rPr lang="fr-FR" sz="2400" i="1" dirty="0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fr-FR" sz="2400" b="0" i="1" dirty="0" smtClean="0">
                              <a:latin typeface="Cambria Math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fr-FR" sz="2400" dirty="0"/>
              </a:p>
              <a:p>
                <a:pPr algn="ctr"/>
                <a:endParaRPr lang="fr-FR" sz="2400" dirty="0"/>
              </a:p>
            </p:txBody>
          </p:sp>
        </mc:Choice>
        <mc:Fallback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404664"/>
                <a:ext cx="7992888" cy="192892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3" y="2167451"/>
            <a:ext cx="4352925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Connecteur droit 2"/>
          <p:cNvCxnSpPr/>
          <p:nvPr/>
        </p:nvCxnSpPr>
        <p:spPr>
          <a:xfrm>
            <a:off x="3076054" y="2768047"/>
            <a:ext cx="2736304" cy="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ZoneTexte 5"/>
          <p:cNvSpPr txBox="1"/>
          <p:nvPr/>
        </p:nvSpPr>
        <p:spPr>
          <a:xfrm>
            <a:off x="538463" y="548680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</a:t>
            </a:r>
            <a:r>
              <a:rPr lang="fr-FR" sz="2400" dirty="0" smtClean="0">
                <a:latin typeface="Comic Sans MS" panose="030F0702030302020204" pitchFamily="66" charset="0"/>
              </a:rPr>
              <a:t>6/8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7688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ZoneTexte 3"/>
              <p:cNvSpPr txBox="1"/>
              <p:nvPr/>
            </p:nvSpPr>
            <p:spPr>
              <a:xfrm>
                <a:off x="720834" y="635496"/>
                <a:ext cx="784887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fr-FR" sz="2400" i="1" dirty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sz="2400" i="1" dirty="0">
                              <a:latin typeface="Cambria Math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fr-FR" sz="24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2400" i="1" dirty="0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</m:e>
                      </m:func>
                      <m:r>
                        <a:rPr lang="fr-FR" sz="2400" i="1" dirty="0">
                          <a:latin typeface="Cambria Math"/>
                        </a:rPr>
                        <m:t>=0 </m:t>
                      </m:r>
                    </m:oMath>
                  </m:oMathPara>
                </a14:m>
                <a:endParaRPr lang="fr-FR" sz="2400" i="1" dirty="0">
                  <a:latin typeface="Cambria Math"/>
                </a:endParaRPr>
              </a:p>
              <a:p>
                <a:pPr algn="ctr"/>
                <a:endParaRPr lang="fr-FR" sz="2400" dirty="0"/>
              </a:p>
            </p:txBody>
          </p:sp>
        </mc:Choice>
        <mc:Fallback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834" y="635496"/>
                <a:ext cx="7848872" cy="830997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9891" y="1916832"/>
            <a:ext cx="4352925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442210" y="404664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</a:t>
            </a:r>
            <a:r>
              <a:rPr lang="fr-FR" sz="2400" dirty="0" smtClean="0">
                <a:latin typeface="Comic Sans MS" panose="030F0702030302020204" pitchFamily="66" charset="0"/>
              </a:rPr>
              <a:t>7/8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1901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ZoneTexte 3"/>
              <p:cNvSpPr txBox="1"/>
              <p:nvPr/>
            </p:nvSpPr>
            <p:spPr>
              <a:xfrm>
                <a:off x="683568" y="673111"/>
                <a:ext cx="7848872" cy="14586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fr-FR" sz="2400" i="1" dirty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sz="2400" i="1" dirty="0">
                              <a:latin typeface="Cambria Math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fr-FR" sz="24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2400" i="1" dirty="0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</m:e>
                      </m:func>
                      <m:r>
                        <a:rPr lang="fr-FR" sz="2400" i="1" dirty="0">
                          <a:latin typeface="Cambria Math"/>
                        </a:rPr>
                        <m:t>=0 </m:t>
                      </m:r>
                    </m:oMath>
                  </m:oMathPara>
                </a14:m>
                <a:endParaRPr lang="fr-FR" sz="2400" i="1" dirty="0"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2400" dirty="0">
                          <a:latin typeface="Cambria Math"/>
                        </a:rPr>
                        <m:t>Solutions</m:t>
                      </m:r>
                      <m:r>
                        <a:rPr lang="fr-FR" sz="2400" dirty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dirty="0">
                          <a:latin typeface="Cambria Math"/>
                        </a:rPr>
                        <m:t>dans</m:t>
                      </m:r>
                      <m:r>
                        <m:rPr>
                          <m:nor/>
                        </m:rPr>
                        <a:rPr lang="fr-FR" sz="2400" dirty="0"/>
                        <m:t>]−</m:t>
                      </m:r>
                      <m:r>
                        <m:rPr>
                          <m:nor/>
                        </m:rPr>
                        <a:rPr lang="el-GR" sz="2400" dirty="0"/>
                        <m:t>π</m:t>
                      </m:r>
                      <m:r>
                        <m:rPr>
                          <m:nor/>
                        </m:rPr>
                        <a:rPr lang="fr-FR" sz="2400" dirty="0"/>
                        <m:t> ; </m:t>
                      </m:r>
                      <m:r>
                        <m:rPr>
                          <m:nor/>
                        </m:rPr>
                        <a:rPr lang="el-GR" sz="2400" dirty="0"/>
                        <m:t>π</m:t>
                      </m:r>
                      <m:r>
                        <m:rPr>
                          <m:nor/>
                        </m:rPr>
                        <a:rPr lang="fr-FR" sz="2400" dirty="0"/>
                        <m:t>]</m:t>
                      </m:r>
                      <m:r>
                        <a:rPr lang="fr-FR" sz="2400" dirty="0">
                          <a:latin typeface="Cambria Math"/>
                        </a:rPr>
                        <m:t> : </m:t>
                      </m:r>
                      <m:r>
                        <a:rPr lang="fr-FR" sz="2400" b="0" i="1" dirty="0" smtClean="0">
                          <a:latin typeface="Cambria Math"/>
                        </a:rPr>
                        <m:t>𝑥</m:t>
                      </m:r>
                      <m:r>
                        <a:rPr lang="fr-FR" sz="2400" b="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sz="2400" b="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2400" b="0" i="1" dirty="0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fr-FR" sz="2400" b="0" i="1" dirty="0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fr-FR" sz="2400" b="0" i="1" dirty="0" smtClean="0">
                          <a:latin typeface="Cambria Math"/>
                        </a:rPr>
                        <m:t>  </m:t>
                      </m:r>
                      <m:r>
                        <m:rPr>
                          <m:sty m:val="p"/>
                        </m:rPr>
                        <a:rPr lang="fr-FR" sz="2400" b="0" i="0" dirty="0" smtClean="0">
                          <a:latin typeface="Cambria Math"/>
                        </a:rPr>
                        <m:t>ou</m:t>
                      </m:r>
                      <m:r>
                        <a:rPr lang="fr-FR" sz="2400" b="0" i="1" dirty="0" smtClean="0">
                          <a:latin typeface="Cambria Math"/>
                        </a:rPr>
                        <m:t>  </m:t>
                      </m:r>
                      <m:r>
                        <a:rPr lang="fr-FR" sz="2400" b="0" i="1" dirty="0" smtClean="0">
                          <a:latin typeface="Cambria Math"/>
                        </a:rPr>
                        <m:t>𝑥</m:t>
                      </m:r>
                      <m:r>
                        <a:rPr lang="fr-FR" sz="2400" b="0" i="1" dirty="0" smtClean="0">
                          <a:latin typeface="Cambria Math"/>
                        </a:rPr>
                        <m:t>=−</m:t>
                      </m:r>
                      <m:f>
                        <m:fPr>
                          <m:ctrlPr>
                            <a:rPr lang="fr-FR" sz="2400" b="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2400" b="0" i="1" dirty="0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fr-FR" sz="2400" b="0" i="1" dirty="0" smtClean="0"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fr-FR" sz="2400" dirty="0"/>
              </a:p>
              <a:p>
                <a:pPr algn="ctr"/>
                <a:endParaRPr lang="fr-FR" sz="2400" dirty="0"/>
              </a:p>
            </p:txBody>
          </p:sp>
        </mc:Choice>
        <mc:Fallback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673111"/>
                <a:ext cx="7848872" cy="145860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9891" y="1916832"/>
            <a:ext cx="4352925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Connecteur droit 2"/>
          <p:cNvCxnSpPr/>
          <p:nvPr/>
        </p:nvCxnSpPr>
        <p:spPr>
          <a:xfrm>
            <a:off x="4376353" y="1599493"/>
            <a:ext cx="0" cy="4968552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ZoneTexte 5"/>
          <p:cNvSpPr txBox="1"/>
          <p:nvPr/>
        </p:nvSpPr>
        <p:spPr>
          <a:xfrm>
            <a:off x="451836" y="327512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</a:t>
            </a:r>
            <a:r>
              <a:rPr lang="fr-FR" sz="2400" dirty="0" smtClean="0">
                <a:latin typeface="Comic Sans MS" panose="030F0702030302020204" pitchFamily="66" charset="0"/>
              </a:rPr>
              <a:t>7/8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7399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683568" y="762679"/>
                <a:ext cx="720080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fr-FR" sz="2400" i="1" dirty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sz="2400" dirty="0">
                              <a:latin typeface="Cambria Math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fr-FR" sz="24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2400" i="1" dirty="0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</m:e>
                      </m:func>
                      <m:r>
                        <a:rPr lang="fr-FR" sz="2400" i="1" dirty="0">
                          <a:latin typeface="Cambria Math"/>
                        </a:rPr>
                        <m:t>=0 </m:t>
                      </m:r>
                    </m:oMath>
                  </m:oMathPara>
                </a14:m>
                <a:endParaRPr lang="fr-FR" sz="2400" dirty="0"/>
              </a:p>
              <a:p>
                <a:pPr algn="ctr"/>
                <a:endParaRPr lang="fr-FR" sz="2400" dirty="0"/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762679"/>
                <a:ext cx="7200800" cy="830997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9891" y="1916832"/>
            <a:ext cx="4352925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538463" y="317847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8/8</a:t>
            </a:r>
          </a:p>
        </p:txBody>
      </p:sp>
    </p:spTree>
    <p:extLst>
      <p:ext uri="{BB962C8B-B14F-4D97-AF65-F5344CB8AC3E}">
        <p14:creationId xmlns:p14="http://schemas.microsoft.com/office/powerpoint/2010/main" val="738158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ZoneTexte 3"/>
              <p:cNvSpPr txBox="1"/>
              <p:nvPr/>
            </p:nvSpPr>
            <p:spPr>
              <a:xfrm>
                <a:off x="683568" y="548679"/>
                <a:ext cx="7200800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fr-FR" sz="2400" b="0" i="1" dirty="0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sz="2400" i="0" dirty="0" smtClean="0">
                              <a:latin typeface="Cambria Math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fr-FR" sz="2400" b="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2400" b="0" i="1" dirty="0" smtClean="0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</m:e>
                      </m:func>
                      <m:r>
                        <a:rPr lang="fr-FR" sz="2400" b="0" i="1" dirty="0" smtClean="0">
                          <a:latin typeface="Cambria Math"/>
                        </a:rPr>
                        <m:t>=0</m:t>
                      </m:r>
                      <m:r>
                        <a:rPr lang="fr-FR" sz="2400" i="1" dirty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fr-FR" sz="2400" i="1" dirty="0" smtClean="0">
                  <a:latin typeface="Cambria Math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2400" dirty="0">
                          <a:latin typeface="Cambria Math"/>
                        </a:rPr>
                        <m:t>Solutions</m:t>
                      </m:r>
                      <m:r>
                        <a:rPr lang="fr-FR" sz="2400" dirty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dirty="0">
                          <a:latin typeface="Cambria Math"/>
                        </a:rPr>
                        <m:t>dans</m:t>
                      </m:r>
                      <m:r>
                        <m:rPr>
                          <m:nor/>
                        </m:rPr>
                        <a:rPr lang="fr-FR" sz="2400" dirty="0"/>
                        <m:t>]−</m:t>
                      </m:r>
                      <m:r>
                        <m:rPr>
                          <m:nor/>
                        </m:rPr>
                        <a:rPr lang="el-GR" sz="2400" dirty="0"/>
                        <m:t>π</m:t>
                      </m:r>
                      <m:r>
                        <m:rPr>
                          <m:nor/>
                        </m:rPr>
                        <a:rPr lang="fr-FR" sz="2400" dirty="0"/>
                        <m:t> ; </m:t>
                      </m:r>
                      <m:r>
                        <m:rPr>
                          <m:nor/>
                        </m:rPr>
                        <a:rPr lang="el-GR" sz="2400" dirty="0"/>
                        <m:t>π</m:t>
                      </m:r>
                      <m:r>
                        <m:rPr>
                          <m:nor/>
                        </m:rPr>
                        <a:rPr lang="fr-FR" sz="2400" dirty="0"/>
                        <m:t>]</m:t>
                      </m:r>
                      <m:r>
                        <a:rPr lang="fr-FR" sz="2400" dirty="0">
                          <a:latin typeface="Cambria Math"/>
                        </a:rPr>
                        <m:t> : </m:t>
                      </m:r>
                      <m:r>
                        <a:rPr lang="fr-FR" sz="2400" b="0" i="1" dirty="0" smtClean="0">
                          <a:latin typeface="Cambria Math"/>
                        </a:rPr>
                        <m:t>𝑥</m:t>
                      </m:r>
                      <m:r>
                        <a:rPr lang="fr-FR" sz="2400" b="0" i="1" dirty="0" smtClean="0">
                          <a:latin typeface="Cambria Math"/>
                        </a:rPr>
                        <m:t>=0 </m:t>
                      </m:r>
                      <m:r>
                        <a:rPr lang="fr-FR" sz="2400" b="0" i="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b="0" i="0" dirty="0" smtClean="0">
                          <a:latin typeface="Cambria Math"/>
                        </a:rPr>
                        <m:t>ou</m:t>
                      </m:r>
                      <m:r>
                        <a:rPr lang="fr-FR" sz="2400" b="0" i="1" dirty="0" smtClean="0">
                          <a:latin typeface="Cambria Math"/>
                        </a:rPr>
                        <m:t> </m:t>
                      </m:r>
                      <m:r>
                        <a:rPr lang="fr-FR" sz="2400" b="0" i="1" dirty="0" smtClean="0">
                          <a:latin typeface="Cambria Math"/>
                        </a:rPr>
                        <m:t> </m:t>
                      </m:r>
                      <m:r>
                        <a:rPr lang="fr-FR" sz="2400" b="0" i="1" dirty="0" smtClean="0">
                          <a:latin typeface="Cambria Math"/>
                        </a:rPr>
                        <m:t>𝑥</m:t>
                      </m:r>
                      <m:r>
                        <a:rPr lang="fr-FR" sz="2400" b="0" i="1" dirty="0" smtClean="0">
                          <a:latin typeface="Cambria Math"/>
                        </a:rPr>
                        <m:t>=</m:t>
                      </m:r>
                      <m:r>
                        <a:rPr lang="fr-FR" sz="2400" b="0" i="1" dirty="0" smtClean="0">
                          <a:latin typeface="Cambria Math"/>
                          <a:ea typeface="Cambria Math"/>
                        </a:rPr>
                        <m:t>𝜋</m:t>
                      </m:r>
                    </m:oMath>
                  </m:oMathPara>
                </a14:m>
                <a:endParaRPr lang="fr-FR" sz="2400" dirty="0"/>
              </a:p>
              <a:p>
                <a:pPr algn="ctr"/>
                <a:endParaRPr lang="fr-FR" sz="2400" dirty="0"/>
              </a:p>
            </p:txBody>
          </p:sp>
        </mc:Choice>
        <mc:Fallback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548679"/>
                <a:ext cx="7200800" cy="1200329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9891" y="1916832"/>
            <a:ext cx="4352925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Connecteur droit 2"/>
          <p:cNvCxnSpPr/>
          <p:nvPr/>
        </p:nvCxnSpPr>
        <p:spPr>
          <a:xfrm>
            <a:off x="1331639" y="4083769"/>
            <a:ext cx="6377463" cy="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ZoneTexte 5"/>
          <p:cNvSpPr txBox="1"/>
          <p:nvPr/>
        </p:nvSpPr>
        <p:spPr>
          <a:xfrm>
            <a:off x="403709" y="317847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8/8</a:t>
            </a:r>
          </a:p>
        </p:txBody>
      </p:sp>
    </p:spTree>
    <p:extLst>
      <p:ext uri="{BB962C8B-B14F-4D97-AF65-F5344CB8AC3E}">
        <p14:creationId xmlns:p14="http://schemas.microsoft.com/office/powerpoint/2010/main" val="1659641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755575" y="404664"/>
                <a:ext cx="7241559" cy="7838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fr-FR" sz="2400" i="1" dirty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sz="2400" i="1" dirty="0">
                              <a:latin typeface="Cambria Math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fr-FR" sz="24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2400" i="1" dirty="0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</m:e>
                      </m:func>
                      <m:r>
                        <a:rPr lang="fr-FR" sz="24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sz="24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24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fr-FR" sz="2400" i="1" dirty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fr-FR" sz="2400" i="1" dirty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fr-FR" sz="2400" i="1" dirty="0">
                  <a:latin typeface="Cambria Math"/>
                </a:endParaRPr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5" y="404664"/>
                <a:ext cx="7241559" cy="78380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9891" y="1916832"/>
            <a:ext cx="4352925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403709" y="317847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</a:t>
            </a:r>
            <a:r>
              <a:rPr lang="fr-FR" sz="2400" dirty="0" smtClean="0">
                <a:latin typeface="Comic Sans MS" panose="030F0702030302020204" pitchFamily="66" charset="0"/>
              </a:rPr>
              <a:t>1/8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6046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611560" y="404664"/>
                <a:ext cx="7704856" cy="11531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fr-FR" sz="2400" i="1" dirty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sz="2400" i="1" dirty="0">
                              <a:latin typeface="Cambria Math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fr-FR" sz="24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2400" i="1" dirty="0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</m:e>
                      </m:func>
                      <m:r>
                        <a:rPr lang="fr-FR" sz="2400" i="1" dirty="0">
                          <a:latin typeface="Cambria Math"/>
                        </a:rPr>
                        <m:t>=−</m:t>
                      </m:r>
                      <m:f>
                        <m:fPr>
                          <m:ctrlPr>
                            <a:rPr lang="fr-FR" sz="24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24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fr-FR" sz="2400" i="1" dirty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fr-FR" sz="2400" i="1" dirty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fr-FR" sz="2400" i="1" dirty="0">
                  <a:latin typeface="Cambria Math"/>
                </a:endParaRPr>
              </a:p>
              <a:p>
                <a:pPr algn="ctr"/>
                <a:endParaRPr lang="fr-FR" sz="2400" dirty="0"/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404664"/>
                <a:ext cx="7704856" cy="115313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9891" y="1844824"/>
            <a:ext cx="4352925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ZoneTexte 7"/>
          <p:cNvSpPr txBox="1"/>
          <p:nvPr/>
        </p:nvSpPr>
        <p:spPr>
          <a:xfrm>
            <a:off x="403709" y="317847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2</a:t>
            </a:r>
            <a:r>
              <a:rPr lang="fr-FR" sz="2400" dirty="0" smtClean="0">
                <a:latin typeface="Comic Sans MS" panose="030F0702030302020204" pitchFamily="66" charset="0"/>
              </a:rPr>
              <a:t>/8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840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611560" y="404664"/>
                <a:ext cx="7704856" cy="12374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fr-FR" sz="2400" i="1" dirty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sz="2400" i="1" dirty="0">
                              <a:latin typeface="Cambria Math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fr-FR" sz="24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2400" i="1" dirty="0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</m:e>
                      </m:func>
                      <m:r>
                        <a:rPr lang="fr-FR" sz="2400" i="1" dirty="0">
                          <a:latin typeface="Cambria Math"/>
                        </a:rPr>
                        <m:t>=−</m:t>
                      </m:r>
                      <m:f>
                        <m:fPr>
                          <m:ctrlPr>
                            <a:rPr lang="fr-FR" sz="2400" i="1" dirty="0">
                              <a:latin typeface="Cambria Math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fr-FR" sz="2400" i="1" dirty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fr-FR" sz="2400" i="1" dirty="0">
                                  <a:latin typeface="Cambria Math"/>
                                </a:rPr>
                                <m:t>2</m:t>
                              </m:r>
                            </m:e>
                          </m:rad>
                        </m:num>
                        <m:den>
                          <m:r>
                            <a:rPr lang="fr-FR" sz="2400" i="1" dirty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fr-FR" sz="2400" i="1" dirty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fr-FR" sz="2400" i="1" dirty="0">
                  <a:latin typeface="Cambria Math"/>
                </a:endParaRPr>
              </a:p>
              <a:p>
                <a:pPr algn="ctr"/>
                <a:endParaRPr lang="fr-FR" sz="2400" dirty="0"/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404664"/>
                <a:ext cx="7704856" cy="123745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9891" y="1916832"/>
            <a:ext cx="4352925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403709" y="317847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3</a:t>
            </a:r>
            <a:r>
              <a:rPr lang="fr-FR" sz="2400" dirty="0" smtClean="0">
                <a:latin typeface="Comic Sans MS" panose="030F0702030302020204" pitchFamily="66" charset="0"/>
              </a:rPr>
              <a:t>/8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840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683568" y="404664"/>
                <a:ext cx="7776864" cy="1236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fr-FR" sz="2400" i="1" dirty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sz="2400" dirty="0">
                              <a:latin typeface="Cambria Math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fr-FR" sz="24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2400" i="1" dirty="0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</m:e>
                      </m:func>
                      <m:r>
                        <a:rPr lang="fr-FR" sz="2400" i="1" dirty="0">
                          <a:latin typeface="Cambria Math"/>
                        </a:rPr>
                        <m:t>=−</m:t>
                      </m:r>
                      <m:f>
                        <m:fPr>
                          <m:ctrlPr>
                            <a:rPr lang="fr-FR" sz="2400" i="1" dirty="0">
                              <a:latin typeface="Cambria Math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fr-FR" sz="2400" i="1" dirty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fr-FR" sz="2400" i="1" dirty="0">
                                  <a:latin typeface="Cambria Math"/>
                                </a:rPr>
                                <m:t>3</m:t>
                              </m:r>
                            </m:e>
                          </m:rad>
                        </m:num>
                        <m:den>
                          <m:r>
                            <a:rPr lang="fr-FR" sz="2400" i="1" dirty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fr-FR" sz="2400" b="0" i="1" dirty="0" smtClean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fr-FR" sz="2400" dirty="0"/>
              </a:p>
              <a:p>
                <a:pPr algn="ctr"/>
                <a:endParaRPr lang="fr-FR" sz="2400" dirty="0"/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404664"/>
                <a:ext cx="7776864" cy="12363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9891" y="1916832"/>
            <a:ext cx="4352925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403709" y="317847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4</a:t>
            </a:r>
            <a:r>
              <a:rPr lang="fr-FR" sz="2400" dirty="0" smtClean="0">
                <a:latin typeface="Comic Sans MS" panose="030F0702030302020204" pitchFamily="66" charset="0"/>
              </a:rPr>
              <a:t>/8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840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827584" y="693422"/>
                <a:ext cx="748883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fr-FR" sz="2400" i="1" dirty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sz="2400" i="1" dirty="0">
                              <a:latin typeface="Cambria Math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fr-FR" sz="24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2400" i="1" dirty="0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</m:e>
                      </m:func>
                      <m:r>
                        <a:rPr lang="fr-FR" sz="2400" i="1" dirty="0">
                          <a:latin typeface="Cambria Math"/>
                        </a:rPr>
                        <m:t>=−1 </m:t>
                      </m:r>
                    </m:oMath>
                  </m:oMathPara>
                </a14:m>
                <a:endParaRPr lang="fr-FR" sz="2400" i="1" dirty="0">
                  <a:latin typeface="Cambria Math"/>
                </a:endParaRPr>
              </a:p>
              <a:p>
                <a:pPr algn="ctr"/>
                <a:endParaRPr lang="fr-FR" sz="2400" dirty="0"/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584" y="693422"/>
                <a:ext cx="7488832" cy="830997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9891" y="1916832"/>
            <a:ext cx="4352925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403709" y="317847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5</a:t>
            </a:r>
            <a:r>
              <a:rPr lang="fr-FR" sz="2400" dirty="0" smtClean="0">
                <a:latin typeface="Comic Sans MS" panose="030F0702030302020204" pitchFamily="66" charset="0"/>
              </a:rPr>
              <a:t>/8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840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395536" y="404664"/>
                <a:ext cx="7992888" cy="12374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fr-FR" sz="2400" i="1" dirty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sz="2400" dirty="0">
                              <a:latin typeface="Cambria Math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fr-FR" sz="24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2400" i="1" dirty="0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</m:e>
                      </m:func>
                      <m:r>
                        <a:rPr lang="fr-FR" sz="24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sz="2400" i="1" dirty="0">
                              <a:latin typeface="Cambria Math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fr-FR" sz="2400" i="1" dirty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fr-FR" sz="2400" b="0" i="1" dirty="0" smtClean="0">
                                  <a:latin typeface="Cambria Math"/>
                                </a:rPr>
                                <m:t>2</m:t>
                              </m:r>
                            </m:e>
                          </m:rad>
                        </m:num>
                        <m:den>
                          <m:r>
                            <a:rPr lang="fr-FR" sz="2400" i="1" dirty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fr-FR" sz="2400" b="0" i="0" dirty="0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fr-FR" sz="2400" dirty="0"/>
              </a:p>
              <a:p>
                <a:pPr algn="ctr"/>
                <a:endParaRPr lang="fr-FR" sz="2400" dirty="0"/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404664"/>
                <a:ext cx="7992888" cy="123745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9891" y="1916832"/>
            <a:ext cx="4352925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403709" y="317847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6</a:t>
            </a:r>
            <a:r>
              <a:rPr lang="fr-FR" sz="2400" dirty="0" smtClean="0">
                <a:latin typeface="Comic Sans MS" panose="030F0702030302020204" pitchFamily="66" charset="0"/>
              </a:rPr>
              <a:t>/8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840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ZoneTexte 3"/>
              <p:cNvSpPr txBox="1"/>
              <p:nvPr/>
            </p:nvSpPr>
            <p:spPr>
              <a:xfrm>
                <a:off x="614557" y="680709"/>
                <a:ext cx="784887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fr-FR" sz="2400" i="1" dirty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sz="2400" i="1" dirty="0">
                              <a:latin typeface="Cambria Math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fr-FR" sz="24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2400" i="1" dirty="0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</m:e>
                      </m:func>
                      <m:r>
                        <a:rPr lang="fr-FR" sz="2400" i="1" dirty="0">
                          <a:latin typeface="Cambria Math"/>
                        </a:rPr>
                        <m:t>=0 </m:t>
                      </m:r>
                    </m:oMath>
                  </m:oMathPara>
                </a14:m>
                <a:endParaRPr lang="fr-FR" sz="2400" i="1" dirty="0">
                  <a:latin typeface="Cambria Math"/>
                </a:endParaRPr>
              </a:p>
              <a:p>
                <a:pPr algn="ctr"/>
                <a:endParaRPr lang="fr-FR" sz="2400" dirty="0"/>
              </a:p>
            </p:txBody>
          </p:sp>
        </mc:Choice>
        <mc:Fallback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4557" y="680709"/>
                <a:ext cx="7848872" cy="830997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9891" y="1916832"/>
            <a:ext cx="4352925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403709" y="317847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7</a:t>
            </a:r>
            <a:r>
              <a:rPr lang="fr-FR" sz="2400" dirty="0" smtClean="0">
                <a:latin typeface="Comic Sans MS" panose="030F0702030302020204" pitchFamily="66" charset="0"/>
              </a:rPr>
              <a:t>/8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840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Words>459</Words>
  <Application>Microsoft Office PowerPoint</Application>
  <PresentationFormat>Affichage à l'écran (4:3)</PresentationFormat>
  <Paragraphs>61</Paragraphs>
  <Slides>27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27</vt:i4>
      </vt:variant>
    </vt:vector>
  </HeadingPairs>
  <TitlesOfParts>
    <vt:vector size="28" baseType="lpstr">
      <vt:lpstr>Thème Office</vt:lpstr>
      <vt:lpstr>TRIGONOMETRIE Série 3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Trigonométrie</dc:title>
  <dc:creator>PC</dc:creator>
  <cp:lastModifiedBy>deletombe</cp:lastModifiedBy>
  <cp:revision>22</cp:revision>
  <dcterms:created xsi:type="dcterms:W3CDTF">2017-11-22T15:35:37Z</dcterms:created>
  <dcterms:modified xsi:type="dcterms:W3CDTF">2019-06-11T17:03:21Z</dcterms:modified>
</cp:coreProperties>
</file>