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63" r:id="rId3"/>
    <p:sldId id="257" r:id="rId4"/>
    <p:sldId id="258" r:id="rId5"/>
    <p:sldId id="264" r:id="rId6"/>
    <p:sldId id="265" r:id="rId7"/>
    <p:sldId id="259" r:id="rId8"/>
    <p:sldId id="260" r:id="rId9"/>
    <p:sldId id="266" r:id="rId10"/>
    <p:sldId id="261" r:id="rId11"/>
    <p:sldId id="267" r:id="rId12"/>
    <p:sldId id="262" r:id="rId13"/>
    <p:sldId id="268" r:id="rId14"/>
    <p:sldId id="269" r:id="rId15"/>
    <p:sldId id="270" r:id="rId16"/>
    <p:sldId id="282" r:id="rId17"/>
    <p:sldId id="283" r:id="rId18"/>
    <p:sldId id="271" r:id="rId19"/>
    <p:sldId id="284" r:id="rId20"/>
    <p:sldId id="272" r:id="rId21"/>
    <p:sldId id="273" r:id="rId22"/>
    <p:sldId id="285" r:id="rId23"/>
    <p:sldId id="286" r:id="rId24"/>
    <p:sldId id="274" r:id="rId25"/>
    <p:sldId id="287" r:id="rId26"/>
    <p:sldId id="275" r:id="rId27"/>
    <p:sldId id="288" r:id="rId28"/>
    <p:sldId id="276" r:id="rId29"/>
    <p:sldId id="289" r:id="rId30"/>
    <p:sldId id="277" r:id="rId31"/>
    <p:sldId id="278" r:id="rId32"/>
    <p:sldId id="290" r:id="rId33"/>
    <p:sldId id="291" r:id="rId34"/>
    <p:sldId id="279" r:id="rId35"/>
    <p:sldId id="292" r:id="rId36"/>
    <p:sldId id="280" r:id="rId37"/>
    <p:sldId id="293" r:id="rId38"/>
    <p:sldId id="281" r:id="rId3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8974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753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95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4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8365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4335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7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49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994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763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4147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BD8C6-7F04-417A-A347-41CFD8AC710A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113F3-2E25-4CC0-9094-5462215C02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84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309634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Tests de validation d'hypothèses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6151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/>
          </p:cNvSpPr>
          <p:nvPr/>
        </p:nvSpPr>
        <p:spPr>
          <a:xfrm>
            <a:off x="457200" y="476672"/>
            <a:ext cx="822960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production industrielle est déclarée conforme si le pourcentage d'éléments défectueux est inférieur à 2%.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grâce à un échantillonnage si la production est conforme.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985838" indent="-514350">
              <a:buFont typeface="Arial" panose="020B0604020202020204" pitchFamily="34" charset="0"/>
              <a:buAutoNum type="alphaLcParenR"/>
              <a:tabLst>
                <a:tab pos="539750" algn="l"/>
              </a:tabLst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985838" indent="-514350">
              <a:buFont typeface="Arial" panose="020B0604020202020204" pitchFamily="34" charset="0"/>
              <a:buAutoNum type="alphaLcParenR"/>
              <a:tabLst>
                <a:tab pos="539750" algn="l"/>
              </a:tabLst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9/12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14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/>
          </p:cNvSpPr>
          <p:nvPr/>
        </p:nvSpPr>
        <p:spPr>
          <a:xfrm>
            <a:off x="457200" y="476672"/>
            <a:ext cx="822960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production industrielle est déclarée conforme si le pourcentage d'éléments défectueux est inférieur à 2%.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grâce à un échantillonnage si la production est conforme.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= 0,02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0,02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0,02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0,02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10/12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44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457200" y="476672"/>
            <a:ext cx="822960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 basketteur avait un pourcentage de réussite aux lancers francs de 70%.</a:t>
            </a:r>
            <a:b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Après un entraînement intensif, on veut tester sur un match si son taux de réussite a augmenté.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11/12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25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51520" y="332656"/>
            <a:ext cx="8568952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Un basketteur avait un pourcentage de réussite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aux lancers francs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de 70%.</a:t>
            </a:r>
            <a:b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Après un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entraînement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intensif, on veut tester sur un match si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son taux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de réussite a augmenté.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= 0,7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0,7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0,7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0,7</a:t>
            </a:r>
            <a:endParaRPr lang="fr-FR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12/12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12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ctrTitle"/>
          </p:nvPr>
        </p:nvSpPr>
        <p:spPr>
          <a:xfrm>
            <a:off x="1619672" y="2276872"/>
            <a:ext cx="5830416" cy="165618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CORRIGÉS</a:t>
            </a:r>
          </a:p>
        </p:txBody>
      </p:sp>
    </p:spTree>
    <p:extLst>
      <p:ext uri="{BB962C8B-B14F-4D97-AF65-F5344CB8AC3E}">
        <p14:creationId xmlns:p14="http://schemas.microsoft.com/office/powerpoint/2010/main" val="114744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395536" y="692696"/>
            <a:ext cx="8424936" cy="51125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 fournisseur de régime alimentaire pour bovins promet une prise de masse moyenne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d'au moins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35 kg par mois.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décider grâce à un échantillonnage si le fournisseur dit vrai.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89058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89058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  <a:endParaRPr lang="fr-FR" sz="34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41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395536" y="692696"/>
            <a:ext cx="8424936" cy="51125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 fournisseur de régime alimentaire pour bovins promet une prise de masse moyenne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d'au moins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35 kg par mois.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décider grâce à un échantillonnage si le fournisseur dit vrai.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89058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89058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  <a:endParaRPr lang="fr-FR" sz="3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59076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41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 fournisseur de régime alimentaire pour bovins promet une prise de masse moyenne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d'au moins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35 kg par mois.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décider grâce à un échantillonnage si le fournisseur dit vrai.</a:t>
            </a:r>
          </a:p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35</a:t>
            </a:r>
          </a:p>
          <a:p>
            <a:pPr marL="625475" indent="808038"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35</a:t>
            </a:r>
          </a:p>
          <a:p>
            <a:pPr marL="625475" indent="808038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35</a:t>
            </a:r>
          </a:p>
          <a:p>
            <a:pPr marL="625475" indent="808038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35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30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 fournisseur de régime alimentaire pour bovins promet une prise de masse moyenne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d'au moins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35 kg par mois.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décider grâce à un échantillonnage si le fournisseur dit vrai.</a:t>
            </a:r>
          </a:p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35</a:t>
            </a:r>
          </a:p>
          <a:p>
            <a:pPr marL="625475" indent="808038"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35</a:t>
            </a:r>
          </a:p>
          <a:p>
            <a:pPr marL="625475" indent="808038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35</a:t>
            </a:r>
          </a:p>
          <a:p>
            <a:pPr marL="625475" indent="808038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35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59076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30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476672"/>
            <a:ext cx="8784976" cy="5649491"/>
          </a:xfrm>
        </p:spPr>
        <p:txBody>
          <a:bodyPr/>
          <a:lstStyle/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remplie des sacs de ciment de masse théorique 25kg.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sur un échantillon si la masse moyenne des sacs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bien de 25 kg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3/12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84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395536" y="692696"/>
            <a:ext cx="8424936" cy="51125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 fournisseur de régime alimentaire pour bovins promet une prise de masse moyenne d'au moins 35 kg par mois.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décider grâce à un échantillonnage si le fournisseur dit vrai.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89058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89058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  <a:endParaRPr lang="fr-FR" sz="34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0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476672"/>
            <a:ext cx="8784976" cy="5649491"/>
          </a:xfrm>
        </p:spPr>
        <p:txBody>
          <a:bodyPr/>
          <a:lstStyle/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remplie des sacs de ciment de masse théorique 25kg.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sur un échantillon si la masse moyenne des sacs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bien de 25 kg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3/12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84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remplie des sacs de ciment de masse théorique 25kg.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sur un échantillon si la masse moyenne des sacs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bien de 25 kg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25</a:t>
            </a:r>
          </a:p>
          <a:p>
            <a:pPr marL="355600" indent="539750"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25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25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25</a:t>
            </a:r>
          </a:p>
          <a:p>
            <a:pPr marL="514350" indent="-514350"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71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remplie des sacs de ciment de masse théorique 25kg.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sur un échantillon si la masse moyenne des sacs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bien de 25 kg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25</a:t>
            </a:r>
          </a:p>
          <a:p>
            <a:pPr marL="355600" indent="539750">
              <a:buAutoNum type="alphaLcParenR"/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25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25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25</a:t>
            </a:r>
          </a:p>
          <a:p>
            <a:pPr marL="514350" indent="-514350"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77072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71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323528" y="476672"/>
            <a:ext cx="864096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taille des verres optiques de vergence théorique de -2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dioptries.</a:t>
            </a:r>
            <a:endParaRPr lang="fr-FR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des vergences de la production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bien de -2 dioptries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1082675" indent="-514350">
              <a:buFont typeface="Arial" panose="020B0604020202020204" pitchFamily="34" charset="0"/>
              <a:buAutoNum type="alphaLcParenR"/>
              <a:tabLst>
                <a:tab pos="1077913" algn="l"/>
              </a:tabLst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1082675" indent="-514350">
              <a:buFont typeface="Arial" panose="020B0604020202020204" pitchFamily="34" charset="0"/>
              <a:buAutoNum type="alphaLcParenR"/>
              <a:tabLst>
                <a:tab pos="1077913" algn="l"/>
              </a:tabLst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81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323528" y="476672"/>
            <a:ext cx="864096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taille des verres optiques de vergence théorique de -2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dioptries.</a:t>
            </a:r>
            <a:endParaRPr lang="fr-FR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des vergences de la production </a:t>
            </a:r>
            <a:r>
              <a:rPr lang="fr-FR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bien de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FR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dioptries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1082675" indent="-514350">
              <a:buFont typeface="Arial" panose="020B0604020202020204" pitchFamily="34" charset="0"/>
              <a:buAutoNum type="alphaLcParenR"/>
              <a:tabLst>
                <a:tab pos="1077913" algn="l"/>
              </a:tabLst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1082675" indent="-514350">
              <a:buFont typeface="Arial" panose="020B0604020202020204" pitchFamily="34" charset="0"/>
              <a:buAutoNum type="alphaLcParenR"/>
              <a:tabLst>
                <a:tab pos="1077913" algn="l"/>
              </a:tabLst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29000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81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51520" y="260648"/>
            <a:ext cx="8712968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taille des verres optiques de vergence théorique de -2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dioptries.</a:t>
            </a:r>
            <a:endParaRPr lang="fr-FR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des vergences de la production </a:t>
            </a:r>
            <a:r>
              <a:rPr lang="fr-FR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bien de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FR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dioptries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-2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-2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-2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-2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1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51520" y="260648"/>
            <a:ext cx="8712968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taille des verres optiques de vergence théorique de -2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dioptries.</a:t>
            </a:r>
            <a:endParaRPr lang="fr-FR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des vergences de la production </a:t>
            </a:r>
            <a:r>
              <a:rPr lang="fr-FR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bien de -2 dioptries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-2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-2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-2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-2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33056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1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457200" y="476672"/>
            <a:ext cx="8363272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station de surveillance d'une rivière relève la concentration en nitrates dans l'eau.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des prélèvements est bien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inférieure à 50 mg/l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1160463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1160463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8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457200" y="476672"/>
            <a:ext cx="8363272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station de surveillance d'une rivière relève la concentration en nitrates dans l'eau.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des prélèvements est bien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inférieure à 50 mg/l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1160463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1160463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36" y="4636012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8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457200" y="260648"/>
            <a:ext cx="8363272" cy="586551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station de surveillance d'une rivière relève la concentration en nitrates dans l'eau.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des prélèvements est bien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inférieure à 50 mg/l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50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50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50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50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0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 fournisseur de régime alimentaire pour bovins promet une prise de masse moyenne d'au moins 35 kg par mois.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décider grâce à un échantillonnage si le fournisseur dit vrai.</a:t>
            </a:r>
          </a:p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35</a:t>
            </a:r>
          </a:p>
          <a:p>
            <a:pPr marL="625475" indent="808038"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35</a:t>
            </a:r>
          </a:p>
          <a:p>
            <a:pPr marL="625475" indent="808038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35</a:t>
            </a:r>
          </a:p>
          <a:p>
            <a:pPr marL="625475" indent="808038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35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2/12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9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457200" y="260648"/>
            <a:ext cx="8363272" cy="586551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station de surveillance d'une rivière relève la concentration en nitrates dans l'eau.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des prélèvements est bien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inférieure à 50 mg/l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50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50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50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50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726162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0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/>
          </p:cNvSpPr>
          <p:nvPr/>
        </p:nvSpPr>
        <p:spPr>
          <a:xfrm>
            <a:off x="457200" y="476672"/>
            <a:ext cx="822960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production industrielle est déclarée conforme si le pourcentage d'éléments défectueux est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inférieur à 2%.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grâce à un échantillonnage si la production est conforme.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985838" indent="-514350">
              <a:buFont typeface="Arial" panose="020B0604020202020204" pitchFamily="34" charset="0"/>
              <a:buAutoNum type="alphaLcParenR"/>
              <a:tabLst>
                <a:tab pos="539750" algn="l"/>
              </a:tabLst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985838" indent="-514350">
              <a:buFont typeface="Arial" panose="020B0604020202020204" pitchFamily="34" charset="0"/>
              <a:buAutoNum type="alphaLcParenR"/>
              <a:tabLst>
                <a:tab pos="539750" algn="l"/>
              </a:tabLst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9/12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33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/>
          </p:cNvSpPr>
          <p:nvPr/>
        </p:nvSpPr>
        <p:spPr>
          <a:xfrm>
            <a:off x="457200" y="476672"/>
            <a:ext cx="822960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production industrielle est déclarée conforme si le pourcentage d'éléments défectueux est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inférieur à 2%.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grâce à un échantillonnage si la production est conforme.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985838" indent="-514350">
              <a:buFont typeface="Arial" panose="020B0604020202020204" pitchFamily="34" charset="0"/>
              <a:buAutoNum type="alphaLcParenR"/>
              <a:tabLst>
                <a:tab pos="539750" algn="l"/>
              </a:tabLst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985838" indent="-514350">
              <a:buFont typeface="Arial" panose="020B0604020202020204" pitchFamily="34" charset="0"/>
              <a:buAutoNum type="alphaLcParenR"/>
              <a:tabLst>
                <a:tab pos="539750" algn="l"/>
              </a:tabLst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9/12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59075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33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/>
          </p:cNvSpPr>
          <p:nvPr/>
        </p:nvSpPr>
        <p:spPr>
          <a:xfrm>
            <a:off x="457200" y="476672"/>
            <a:ext cx="822960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production industrielle est déclarée conforme si le pourcentage d'éléments défectueux est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inférieur à 2%.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grâce à un échantillonnage si la production est conforme.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= 0,02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0,02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0,02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0,02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10/12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01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/>
          </p:cNvSpPr>
          <p:nvPr/>
        </p:nvSpPr>
        <p:spPr>
          <a:xfrm>
            <a:off x="443307" y="260648"/>
            <a:ext cx="8229600" cy="59046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production industrielle est déclarée conforme si le pourcentage d'éléments défectueux est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inférieur à 2%.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grâce à un échantillonnage si la production est conforme.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= 0,02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0,02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0,02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0,02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10/12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80" y="5661248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01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51520" y="476672"/>
            <a:ext cx="864096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Un basketteur avait un pourcentage de réussite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aux lancers francs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de 70%.</a:t>
            </a:r>
            <a:b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Après un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entraînement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intensif, on veut tester sur un match si son </a:t>
            </a:r>
            <a:r>
              <a:rPr lang="fr-FR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taux de réussite a augmenté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11/12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66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323528" y="476672"/>
            <a:ext cx="864096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Un basketteur avait un pourcentage de réussite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aux lancers francs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de 70%.</a:t>
            </a:r>
            <a:b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Après un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entraînement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intensif, on veut tester sur un match si son </a:t>
            </a:r>
            <a:r>
              <a:rPr lang="fr-FR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taux de réussite a augmenté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11/12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4549081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66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51520" y="260648"/>
            <a:ext cx="8568952" cy="586551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Un basketteur avait un pourcentage de réussite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aux lancers francs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de 70%.</a:t>
            </a:r>
            <a:b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Après un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entraînement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intensif, on veut tester sur un match si son </a:t>
            </a:r>
            <a:r>
              <a:rPr lang="fr-FR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taux de réussite a augmenté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= 0,7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0,7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0,7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0,7</a:t>
            </a:r>
            <a:endParaRPr lang="fr-FR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12/12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74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51520" y="188640"/>
            <a:ext cx="8568952" cy="593752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Un basketteur avait un pourcentage de réussite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aux lancers francs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de 70%.</a:t>
            </a:r>
            <a:b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Après un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entraînement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intensif, on veut tester sur un match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si son </a:t>
            </a:r>
            <a:r>
              <a:rPr lang="fr-FR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taux de réussite a augmenté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= 0,7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0,7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p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0,7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p </a:t>
            </a:r>
            <a:r>
              <a:rPr lang="fr-FR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0,7</a:t>
            </a:r>
            <a:endParaRPr lang="fr-FR" sz="3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12/12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19424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74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5649491"/>
          </a:xfrm>
        </p:spPr>
        <p:txBody>
          <a:bodyPr/>
          <a:lstStyle/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remplie des sacs de ciment de masse théorique 25 kg.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sur un échantillon si la masse moyenne des sacs est bien de 25 kg.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985838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3/12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05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476672"/>
            <a:ext cx="8784976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remplie des sacs de ciment de masse théorique 25 kg.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sur un échantillon si la masse moyenne des sacs est bien de 25 kg.</a:t>
            </a:r>
          </a:p>
          <a:p>
            <a:pPr marL="0" indent="0"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25</a:t>
            </a:r>
          </a:p>
          <a:p>
            <a:pPr marL="355600" indent="539750"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25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25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25</a:t>
            </a:r>
          </a:p>
          <a:p>
            <a:pPr marL="514350" indent="-514350">
              <a:buAutoNum type="alphaLcParenR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4/12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81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457200" y="476672"/>
            <a:ext cx="8229600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taille des verres optiques de vergence théorique de -2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dioptries.</a:t>
            </a:r>
            <a:endParaRPr lang="fr-FR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des verres de la production est bien de -2 dioptries.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1082675" indent="-514350">
              <a:buFont typeface="Arial" panose="020B0604020202020204" pitchFamily="34" charset="0"/>
              <a:buAutoNum type="alphaLcParenR"/>
              <a:tabLst>
                <a:tab pos="1077913" algn="l"/>
              </a:tabLst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1082675" indent="-514350">
              <a:buFont typeface="Arial" panose="020B0604020202020204" pitchFamily="34" charset="0"/>
              <a:buAutoNum type="alphaLcParenR"/>
              <a:tabLst>
                <a:tab pos="1077913" algn="l"/>
              </a:tabLst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5/12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19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51520" y="260648"/>
            <a:ext cx="8568952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machine taille des verres optiques de vergence théorique de -2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dioptries.</a:t>
            </a:r>
            <a:endParaRPr lang="fr-FR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des verres de la production est bien de -2 dioptries.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-2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-2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-2</a:t>
            </a:r>
          </a:p>
          <a:p>
            <a:pPr marL="355600" indent="5397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-2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6/12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02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457200" y="476672"/>
            <a:ext cx="8363272" cy="56494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station de surveillance d'une rivière relève la concentration en nitrates dans l'eau.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des prélèvements est bien inférieure à 50 mg/l.</a:t>
            </a:r>
          </a:p>
          <a:p>
            <a:pPr marL="0" indent="0"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construit un test :</a:t>
            </a:r>
          </a:p>
          <a:p>
            <a:pPr marL="1160463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bilatéral</a:t>
            </a:r>
          </a:p>
          <a:p>
            <a:pPr marL="1160463" indent="-514350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unilatéral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7/12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23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457200" y="260648"/>
            <a:ext cx="8363272" cy="586551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Une station de surveillance d'une rivière relève la concentration en nitrates dans l'eau.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 veut tester si la moyenne des prélèvements est bien inférieure à 50 mg/l.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hypothèses du test sont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	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= 50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 50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&lt;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50</a:t>
            </a:r>
          </a:p>
          <a:p>
            <a:pPr marL="452438" indent="473075">
              <a:buFont typeface="Arial" panose="020B0604020202020204" pitchFamily="34" charset="0"/>
              <a:buAutoNum type="alphaLcParenR"/>
            </a:pP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: M </a:t>
            </a:r>
            <a:r>
              <a:rPr lang="fr-FR" sz="3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50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724128" y="53012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8/12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12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1273</Words>
  <Application>Microsoft Office PowerPoint</Application>
  <PresentationFormat>Affichage à l'écran (4:3)</PresentationFormat>
  <Paragraphs>248</Paragraphs>
  <Slides>38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39" baseType="lpstr">
      <vt:lpstr>Thème Office</vt:lpstr>
      <vt:lpstr>Tests de validation d'hypothèses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CORRIGÉS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de validation d'hypothèses</dc:title>
  <dc:creator>PC</dc:creator>
  <cp:lastModifiedBy>deletombe</cp:lastModifiedBy>
  <cp:revision>18</cp:revision>
  <dcterms:created xsi:type="dcterms:W3CDTF">2018-06-03T13:23:15Z</dcterms:created>
  <dcterms:modified xsi:type="dcterms:W3CDTF">2019-06-11T20:48:32Z</dcterms:modified>
</cp:coreProperties>
</file>