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92" r:id="rId2"/>
    <p:sldId id="293" r:id="rId3"/>
    <p:sldId id="294" r:id="rId4"/>
    <p:sldId id="295" r:id="rId5"/>
    <p:sldId id="296" r:id="rId6"/>
    <p:sldId id="297" r:id="rId7"/>
    <p:sldId id="298" r:id="rId8"/>
    <p:sldId id="299" r:id="rId9"/>
    <p:sldId id="300" r:id="rId10"/>
    <p:sldId id="301" r:id="rId11"/>
    <p:sldId id="302" r:id="rId12"/>
    <p:sldId id="303" r:id="rId13"/>
    <p:sldId id="304" r:id="rId14"/>
    <p:sldId id="305" r:id="rId15"/>
    <p:sldId id="306" r:id="rId16"/>
    <p:sldId id="307" r:id="rId17"/>
    <p:sldId id="308" r:id="rId18"/>
    <p:sldId id="309" r:id="rId19"/>
    <p:sldId id="310" r:id="rId20"/>
    <p:sldId id="311" r:id="rId21"/>
    <p:sldId id="312" r:id="rId22"/>
    <p:sldId id="313" r:id="rId23"/>
    <p:sldId id="314" r:id="rId24"/>
    <p:sldId id="315" r:id="rId2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5204" autoAdjust="0"/>
  </p:normalViewPr>
  <p:slideViewPr>
    <p:cSldViewPr>
      <p:cViewPr varScale="1">
        <p:scale>
          <a:sx n="70" d="100"/>
          <a:sy n="70" d="100"/>
        </p:scale>
        <p:origin x="-137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E7CBD0-7D83-4041-A0BA-766E5A4538EF}" type="datetimeFigureOut">
              <a:rPr lang="fr-FR" smtClean="0"/>
              <a:t>01/07/2016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0F8D98-A10D-4FC4-9EEF-24C47620C4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3479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7" name="Sous-titr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30" name="Espace réservé de la date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B0E2-AB3A-4833-8A73-4F1225F33DCD}" type="datetimeFigureOut">
              <a:rPr lang="fr-FR" smtClean="0">
                <a:solidFill>
                  <a:srgbClr val="DBF5F9">
                    <a:shade val="90000"/>
                  </a:srgbClr>
                </a:solidFill>
              </a:rPr>
              <a:pPr/>
              <a:t>01/07/2016</a:t>
            </a:fld>
            <a:endParaRPr lang="fr-FR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F8D88-C75C-40A4-9CA0-6076036A5A58}" type="slidenum">
              <a:rPr lang="fr-FR" smtClean="0">
                <a:solidFill>
                  <a:srgbClr val="DBF5F9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2072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B0E2-AB3A-4833-8A73-4F1225F33DCD}" type="datetimeFigureOut">
              <a:rPr lang="fr-FR" smtClean="0">
                <a:solidFill>
                  <a:srgbClr val="04617B">
                    <a:shade val="90000"/>
                  </a:srgbClr>
                </a:solidFill>
              </a:rPr>
              <a:pPr/>
              <a:t>01/07/2016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F8D88-C75C-40A4-9CA0-6076036A5A58}" type="slidenum">
              <a:rPr lang="fr-FR" smtClean="0">
                <a:solidFill>
                  <a:srgbClr val="04617B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643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B0E2-AB3A-4833-8A73-4F1225F33DCD}" type="datetimeFigureOut">
              <a:rPr lang="fr-FR" smtClean="0">
                <a:solidFill>
                  <a:srgbClr val="04617B">
                    <a:shade val="90000"/>
                  </a:srgbClr>
                </a:solidFill>
              </a:rPr>
              <a:pPr/>
              <a:t>01/07/2016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F8D88-C75C-40A4-9CA0-6076036A5A58}" type="slidenum">
              <a:rPr lang="fr-FR" smtClean="0">
                <a:solidFill>
                  <a:srgbClr val="04617B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122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B0E2-AB3A-4833-8A73-4F1225F33DCD}" type="datetimeFigureOut">
              <a:rPr lang="fr-FR" smtClean="0">
                <a:solidFill>
                  <a:srgbClr val="04617B">
                    <a:shade val="90000"/>
                  </a:srgbClr>
                </a:solidFill>
              </a:rPr>
              <a:pPr/>
              <a:t>01/07/2016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F8D88-C75C-40A4-9CA0-6076036A5A58}" type="slidenum">
              <a:rPr lang="fr-FR" smtClean="0">
                <a:solidFill>
                  <a:srgbClr val="04617B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461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B0E2-AB3A-4833-8A73-4F1225F33DCD}" type="datetimeFigureOut">
              <a:rPr lang="fr-FR" smtClean="0">
                <a:solidFill>
                  <a:srgbClr val="DBF5F9">
                    <a:shade val="90000"/>
                  </a:srgbClr>
                </a:solidFill>
              </a:rPr>
              <a:pPr/>
              <a:t>01/07/2016</a:t>
            </a:fld>
            <a:endParaRPr lang="fr-FR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F8D88-C75C-40A4-9CA0-6076036A5A58}" type="slidenum">
              <a:rPr lang="fr-FR" smtClean="0">
                <a:solidFill>
                  <a:srgbClr val="DBF5F9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2178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B0E2-AB3A-4833-8A73-4F1225F33DCD}" type="datetimeFigureOut">
              <a:rPr lang="fr-FR" smtClean="0">
                <a:solidFill>
                  <a:srgbClr val="04617B">
                    <a:shade val="90000"/>
                  </a:srgbClr>
                </a:solidFill>
              </a:rPr>
              <a:pPr/>
              <a:t>01/07/2016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F8D88-C75C-40A4-9CA0-6076036A5A58}" type="slidenum">
              <a:rPr lang="fr-FR" smtClean="0">
                <a:solidFill>
                  <a:srgbClr val="04617B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075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B0E2-AB3A-4833-8A73-4F1225F33DCD}" type="datetimeFigureOut">
              <a:rPr lang="fr-FR" smtClean="0">
                <a:solidFill>
                  <a:srgbClr val="04617B">
                    <a:shade val="90000"/>
                  </a:srgbClr>
                </a:solidFill>
              </a:rPr>
              <a:pPr/>
              <a:t>01/07/2016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F8D88-C75C-40A4-9CA0-6076036A5A58}" type="slidenum">
              <a:rPr lang="fr-FR" smtClean="0">
                <a:solidFill>
                  <a:srgbClr val="04617B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50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B0E2-AB3A-4833-8A73-4F1225F33DCD}" type="datetimeFigureOut">
              <a:rPr lang="fr-FR" smtClean="0">
                <a:solidFill>
                  <a:srgbClr val="04617B">
                    <a:shade val="90000"/>
                  </a:srgbClr>
                </a:solidFill>
              </a:rPr>
              <a:pPr/>
              <a:t>01/07/2016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F8D88-C75C-40A4-9CA0-6076036A5A58}" type="slidenum">
              <a:rPr lang="fr-FR" smtClean="0">
                <a:solidFill>
                  <a:srgbClr val="04617B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4313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B0E2-AB3A-4833-8A73-4F1225F33DCD}" type="datetimeFigureOut">
              <a:rPr lang="fr-FR" smtClean="0">
                <a:solidFill>
                  <a:srgbClr val="04617B">
                    <a:shade val="90000"/>
                  </a:srgbClr>
                </a:solidFill>
              </a:rPr>
              <a:pPr/>
              <a:t>01/07/2016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F8D88-C75C-40A4-9CA0-6076036A5A58}" type="slidenum">
              <a:rPr lang="fr-FR" smtClean="0">
                <a:solidFill>
                  <a:srgbClr val="04617B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18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B0E2-AB3A-4833-8A73-4F1225F33DCD}" type="datetimeFigureOut">
              <a:rPr lang="fr-FR" smtClean="0">
                <a:solidFill>
                  <a:srgbClr val="04617B">
                    <a:shade val="90000"/>
                  </a:srgbClr>
                </a:solidFill>
              </a:rPr>
              <a:pPr/>
              <a:t>01/07/2016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F8D88-C75C-40A4-9CA0-6076036A5A58}" type="slidenum">
              <a:rPr lang="fr-FR" smtClean="0">
                <a:solidFill>
                  <a:srgbClr val="04617B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546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gner et arrondir un rectangle à un seul coin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Triangle rect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B0E2-AB3A-4833-8A73-4F1225F33DCD}" type="datetimeFigureOut">
              <a:rPr lang="fr-FR" smtClean="0">
                <a:solidFill>
                  <a:srgbClr val="04617B">
                    <a:shade val="90000"/>
                  </a:srgbClr>
                </a:solidFill>
              </a:rPr>
              <a:pPr/>
              <a:t>01/07/2016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DEF8D88-C75C-40A4-9CA0-6076036A5A58}" type="slidenum">
              <a:rPr lang="fr-FR" smtClean="0">
                <a:solidFill>
                  <a:srgbClr val="04617B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10" name="Forme libre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orme libre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58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Espace réservé du titre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0" name="Espace réservé du texte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FF6B0E2-AB3A-4833-8A73-4F1225F33DCD}" type="datetimeFigureOut">
              <a:rPr lang="fr-FR" smtClean="0">
                <a:solidFill>
                  <a:srgbClr val="04617B">
                    <a:shade val="90000"/>
                  </a:srgbClr>
                </a:solidFill>
              </a:rPr>
              <a:pPr/>
              <a:t>01/07/2016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EF8D88-C75C-40A4-9CA0-6076036A5A58}" type="slidenum">
              <a:rPr lang="fr-FR" smtClean="0">
                <a:solidFill>
                  <a:srgbClr val="04617B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Groupe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orme libre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orme libre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1392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628800"/>
            <a:ext cx="9144000" cy="43891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4800" b="1" dirty="0">
                <a:solidFill>
                  <a:schemeClr val="accent3">
                    <a:lumMod val="75000"/>
                  </a:schemeClr>
                </a:solidFill>
              </a:rPr>
              <a:t>Coordonnées de points </a:t>
            </a:r>
            <a:r>
              <a:rPr lang="fr-FR" sz="4800" b="1" dirty="0" smtClean="0">
                <a:solidFill>
                  <a:schemeClr val="accent3">
                    <a:lumMod val="75000"/>
                  </a:schemeClr>
                </a:solidFill>
              </a:rPr>
              <a:t>du</a:t>
            </a:r>
          </a:p>
          <a:p>
            <a:pPr marL="0" indent="0" algn="ctr">
              <a:spcBef>
                <a:spcPts val="600"/>
              </a:spcBef>
              <a:buNone/>
            </a:pPr>
            <a:r>
              <a:rPr lang="fr-FR" sz="4800" b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fr-FR" sz="4800" b="1" dirty="0">
                <a:solidFill>
                  <a:schemeClr val="accent3">
                    <a:lumMod val="75000"/>
                  </a:schemeClr>
                </a:solidFill>
              </a:rPr>
              <a:t>plan</a:t>
            </a:r>
          </a:p>
          <a:p>
            <a:pPr marL="0" indent="0" algn="ctr">
              <a:buNone/>
            </a:pPr>
            <a:r>
              <a:rPr lang="fr-FR" sz="4800" i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Série </a:t>
            </a:r>
            <a:r>
              <a:rPr lang="fr-FR" sz="4800" i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fr-FR" sz="4800" i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endParaRPr lang="fr-FR" sz="4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Titre 1"/>
          <p:cNvSpPr txBox="1">
            <a:spLocks/>
          </p:cNvSpPr>
          <p:nvPr/>
        </p:nvSpPr>
        <p:spPr bwMode="auto">
          <a:xfrm>
            <a:off x="0" y="4819799"/>
            <a:ext cx="9144000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defPPr>
              <a:defRPr lang="fr-F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>
              <a:defRPr/>
            </a:pPr>
            <a:r>
              <a:rPr lang="fr-FR" sz="2400" dirty="0">
                <a:solidFill>
                  <a:srgbClr val="0BD0D9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Calcul mental et automatismes – 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3361685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6718" y="404664"/>
            <a:ext cx="9137282" cy="1470025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6000" dirty="0" smtClean="0">
                <a:solidFill>
                  <a:schemeClr val="accent3">
                    <a:lumMod val="50000"/>
                  </a:schemeClr>
                </a:solidFill>
              </a:rPr>
              <a:t>N</a:t>
            </a:r>
            <a:r>
              <a:rPr lang="fr-FR" sz="6000" dirty="0" smtClean="0"/>
              <a:t>°8</a:t>
            </a:r>
            <a:endParaRPr lang="fr-FR" sz="6000" dirty="0"/>
          </a:p>
        </p:txBody>
      </p:sp>
      <p:sp>
        <p:nvSpPr>
          <p:cNvPr id="6" name="ZoneTexte 5"/>
          <p:cNvSpPr txBox="1"/>
          <p:nvPr/>
        </p:nvSpPr>
        <p:spPr>
          <a:xfrm>
            <a:off x="6718" y="2410142"/>
            <a:ext cx="373454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/>
              <a:t>Calculer les coordonnées du centre du cercle de diamètre [AB].</a:t>
            </a:r>
            <a:endParaRPr lang="fr-FR" sz="4400" dirty="0"/>
          </a:p>
        </p:txBody>
      </p:sp>
      <p:pic>
        <p:nvPicPr>
          <p:cNvPr id="10" name="Image 9" descr="C:\Users\auderi\AppData\Local\Temp\geogebra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1262" y="1988840"/>
            <a:ext cx="5176165" cy="43204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279568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0" y="31496"/>
            <a:ext cx="9144000" cy="1470025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6000" dirty="0" smtClean="0">
                <a:solidFill>
                  <a:schemeClr val="accent3">
                    <a:lumMod val="50000"/>
                  </a:schemeClr>
                </a:solidFill>
              </a:rPr>
              <a:t>N</a:t>
            </a:r>
            <a:r>
              <a:rPr lang="fr-FR" sz="6000" dirty="0" smtClean="0"/>
              <a:t>°9</a:t>
            </a:r>
            <a:endParaRPr lang="fr-FR" sz="6000" dirty="0"/>
          </a:p>
        </p:txBody>
      </p:sp>
      <p:sp>
        <p:nvSpPr>
          <p:cNvPr id="5" name="ZoneTexte 4"/>
          <p:cNvSpPr txBox="1"/>
          <p:nvPr/>
        </p:nvSpPr>
        <p:spPr>
          <a:xfrm>
            <a:off x="25152" y="1484784"/>
            <a:ext cx="88607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/>
              <a:t>Calculer les coordonnées du point d’intersection de [AB] et de la médiane de ABC issue de C.</a:t>
            </a:r>
            <a:endParaRPr lang="fr-FR" sz="3200" dirty="0"/>
          </a:p>
        </p:txBody>
      </p:sp>
      <p:pic>
        <p:nvPicPr>
          <p:cNvPr id="6" name="Image 5" descr="C:\Users\auderi\AppData\Local\Temp\geogebra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262" y="2708920"/>
            <a:ext cx="6731897" cy="388843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046885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0" y="620688"/>
            <a:ext cx="9131990" cy="1168865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6000" dirty="0" smtClean="0">
                <a:solidFill>
                  <a:schemeClr val="accent3">
                    <a:lumMod val="50000"/>
                  </a:schemeClr>
                </a:solidFill>
              </a:rPr>
              <a:t>N</a:t>
            </a:r>
            <a:r>
              <a:rPr lang="fr-FR" sz="6000" dirty="0" smtClean="0"/>
              <a:t>°10</a:t>
            </a:r>
            <a:endParaRPr lang="fr-FR" sz="6000" dirty="0"/>
          </a:p>
        </p:txBody>
      </p:sp>
      <p:sp>
        <p:nvSpPr>
          <p:cNvPr id="6" name="ZoneTexte 5"/>
          <p:cNvSpPr txBox="1"/>
          <p:nvPr/>
        </p:nvSpPr>
        <p:spPr>
          <a:xfrm>
            <a:off x="14474" y="1988840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/>
              <a:t>Calculer les coordonnées du point d’intersection du segment [AB] et de sa médiatrice.</a:t>
            </a:r>
            <a:endParaRPr lang="fr-FR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/>
              <p:cNvSpPr txBox="1"/>
              <p:nvPr/>
            </p:nvSpPr>
            <p:spPr>
              <a:xfrm>
                <a:off x="46166" y="4077072"/>
                <a:ext cx="4039247" cy="10877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5400" b="0" i="0" smtClean="0">
                          <a:latin typeface="Cambria Math"/>
                        </a:rPr>
                        <m:t>A</m:t>
                      </m:r>
                      <m:d>
                        <m:dPr>
                          <m:ctrlPr>
                            <a:rPr lang="fr-FR" sz="5400" b="0" i="1" smtClean="0">
                              <a:latin typeface="Cambria Math"/>
                            </a:rPr>
                          </m:ctrlPr>
                        </m:dPr>
                        <m:e>
                          <m:rad>
                            <m:radPr>
                              <m:degHide m:val="on"/>
                              <m:ctrlPr>
                                <a:rPr lang="fr-FR" sz="54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5400" b="0" i="1" smtClean="0">
                                  <a:latin typeface="Cambria Math"/>
                                </a:rPr>
                                <m:t>2</m:t>
                              </m:r>
                            </m:e>
                          </m:rad>
                          <m:r>
                            <a:rPr lang="fr-FR" sz="5400" b="0" i="0" smtClean="0">
                              <a:latin typeface="Cambria Math"/>
                            </a:rPr>
                            <m:t> ;−</m:t>
                          </m:r>
                          <m:rad>
                            <m:radPr>
                              <m:degHide m:val="on"/>
                              <m:ctrlPr>
                                <a:rPr lang="fr-FR" sz="54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5400" b="0" i="1" smtClean="0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e>
                      </m:d>
                    </m:oMath>
                  </m:oMathPara>
                </a14:m>
                <a:endParaRPr lang="fr-FR" sz="5400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9" name="ZoneTexte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66" y="4077072"/>
                <a:ext cx="4039247" cy="1087734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ZoneTexte 9"/>
          <p:cNvSpPr txBox="1"/>
          <p:nvPr/>
        </p:nvSpPr>
        <p:spPr>
          <a:xfrm>
            <a:off x="4017376" y="4159274"/>
            <a:ext cx="10383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/>
              <a:t>et</a:t>
            </a:r>
            <a:endParaRPr lang="fr-FR" sz="5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/>
              <p:cNvSpPr txBox="1"/>
              <p:nvPr/>
            </p:nvSpPr>
            <p:spPr>
              <a:xfrm>
                <a:off x="4700007" y="4077072"/>
                <a:ext cx="4431983" cy="10877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5400" smtClean="0">
                          <a:latin typeface="Cambria Math"/>
                        </a:rPr>
                        <m:t>B</m:t>
                      </m:r>
                      <m:d>
                        <m:dPr>
                          <m:ctrlPr>
                            <a:rPr lang="fr-FR" sz="5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5400" b="0" i="0" smtClean="0">
                              <a:latin typeface="Cambria Math"/>
                            </a:rPr>
                            <m:t>5</m:t>
                          </m:r>
                          <m:rad>
                            <m:radPr>
                              <m:degHide m:val="on"/>
                              <m:ctrlPr>
                                <a:rPr lang="fr-FR" sz="54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5400" b="0" i="1" smtClean="0">
                                  <a:latin typeface="Cambria Math"/>
                                </a:rPr>
                                <m:t>2</m:t>
                              </m:r>
                            </m:e>
                          </m:rad>
                          <m:r>
                            <a:rPr lang="fr-FR" sz="5400" b="0" i="0" smtClean="0">
                              <a:latin typeface="Cambria Math"/>
                            </a:rPr>
                            <m:t> ;</m:t>
                          </m:r>
                          <m:r>
                            <a:rPr lang="fr-FR" sz="5400" b="0" i="1" smtClean="0">
                              <a:latin typeface="Cambria Math"/>
                            </a:rPr>
                            <m:t>2</m:t>
                          </m:r>
                          <m:rad>
                            <m:radPr>
                              <m:degHide m:val="on"/>
                              <m:ctrlPr>
                                <a:rPr lang="fr-FR" sz="54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5400" b="0" i="1" smtClean="0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  <m:r>
                            <a:rPr lang="fr-FR" sz="5400" b="0" i="1" smtClean="0">
                              <a:latin typeface="Cambria Math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lang="fr-FR" sz="5400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1" name="ZoneText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0007" y="4077072"/>
                <a:ext cx="4431983" cy="108773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23048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700011" y="620688"/>
            <a:ext cx="7772400" cy="1168865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fr-FR" sz="6000" dirty="0"/>
          </a:p>
        </p:txBody>
      </p:sp>
      <p:sp>
        <p:nvSpPr>
          <p:cNvPr id="11" name="ZoneTexte 10"/>
          <p:cNvSpPr txBox="1"/>
          <p:nvPr/>
        </p:nvSpPr>
        <p:spPr>
          <a:xfrm>
            <a:off x="0" y="2420888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b="1" i="1" dirty="0" smtClean="0">
                <a:solidFill>
                  <a:schemeClr val="accent3">
                    <a:lumMod val="75000"/>
                  </a:schemeClr>
                </a:solidFill>
                <a:latin typeface="Constantia" panose="02030602050306030303" pitchFamily="18" charset="0"/>
              </a:rPr>
              <a:t>Correction</a:t>
            </a:r>
            <a:endParaRPr lang="fr-FR" sz="6600" b="1" i="1" dirty="0">
              <a:solidFill>
                <a:schemeClr val="accent3">
                  <a:lumMod val="75000"/>
                </a:schemeClr>
              </a:solidFill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7357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C:\Users\auderi\AppData\Local\Temp\geogebra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461" y="1700808"/>
            <a:ext cx="7056784" cy="375275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4" name="Titre 1"/>
          <p:cNvSpPr txBox="1">
            <a:spLocks/>
          </p:cNvSpPr>
          <p:nvPr/>
        </p:nvSpPr>
        <p:spPr>
          <a:xfrm>
            <a:off x="0" y="26359"/>
            <a:ext cx="9144000" cy="1470025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6000" dirty="0" smtClean="0">
                <a:solidFill>
                  <a:srgbClr val="0BD0D9">
                    <a:lumMod val="50000"/>
                  </a:srgbClr>
                </a:solidFill>
              </a:rPr>
              <a:t>N</a:t>
            </a:r>
            <a:r>
              <a:rPr lang="fr-FR" sz="6000" dirty="0" smtClean="0">
                <a:solidFill>
                  <a:srgbClr val="04617B"/>
                </a:solidFill>
              </a:rPr>
              <a:t>°1</a:t>
            </a:r>
            <a:endParaRPr lang="fr-FR" sz="6000" dirty="0">
              <a:solidFill>
                <a:srgbClr val="04617B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Arrondir un rectangle avec un coin diagonal 6"/>
              <p:cNvSpPr/>
              <p:nvPr/>
            </p:nvSpPr>
            <p:spPr>
              <a:xfrm>
                <a:off x="3039390" y="5157192"/>
                <a:ext cx="3402835" cy="1402307"/>
              </a:xfrm>
              <a:prstGeom prst="round2DiagRect">
                <a:avLst/>
              </a:prstGeom>
              <a:solidFill>
                <a:srgbClr val="00B0F0">
                  <a:alpha val="30000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4800" b="1" dirty="0" smtClean="0">
                    <a:solidFill>
                      <a:srgbClr val="0070C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I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𝟒</m:t>
                        </m:r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𝟐</m:t>
                        </m:r>
                      </m:e>
                    </m:d>
                  </m:oMath>
                </a14:m>
                <a:endParaRPr lang="fr-FR" sz="4800" b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Arrondir un rectangle avec un coin diagonal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39390" y="5157192"/>
                <a:ext cx="3402835" cy="1402307"/>
              </a:xfrm>
              <a:prstGeom prst="round2DiagRect">
                <a:avLst/>
              </a:prstGeom>
              <a:blipFill rotWithShape="1">
                <a:blip r:embed="rId3"/>
                <a:stretch>
                  <a:fillRect b="-170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2016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0" y="26359"/>
            <a:ext cx="9144000" cy="1470025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6000" dirty="0" smtClean="0">
                <a:solidFill>
                  <a:srgbClr val="0BD0D9">
                    <a:lumMod val="50000"/>
                  </a:srgbClr>
                </a:solidFill>
              </a:rPr>
              <a:t>N</a:t>
            </a:r>
            <a:r>
              <a:rPr lang="fr-FR" sz="6000" dirty="0" smtClean="0">
                <a:solidFill>
                  <a:srgbClr val="04617B"/>
                </a:solidFill>
              </a:rPr>
              <a:t>°2</a:t>
            </a:r>
            <a:endParaRPr lang="fr-FR" sz="6000" dirty="0">
              <a:solidFill>
                <a:srgbClr val="04617B"/>
              </a:solidFill>
            </a:endParaRPr>
          </a:p>
        </p:txBody>
      </p:sp>
      <p:pic>
        <p:nvPicPr>
          <p:cNvPr id="5" name="Image 4" descr="C:\Users\auderi\AppData\Local\Temp\geogebra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573852"/>
            <a:ext cx="6984776" cy="36724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Arrondir un rectangle avec un coin diagonal 7"/>
              <p:cNvSpPr/>
              <p:nvPr/>
            </p:nvSpPr>
            <p:spPr>
              <a:xfrm>
                <a:off x="3078678" y="5013176"/>
                <a:ext cx="3402835" cy="1402307"/>
              </a:xfrm>
              <a:prstGeom prst="round2DiagRect">
                <a:avLst/>
              </a:prstGeom>
              <a:solidFill>
                <a:srgbClr val="00B0F0">
                  <a:alpha val="30000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4800" b="1" dirty="0" smtClean="0">
                    <a:solidFill>
                      <a:srgbClr val="0070C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I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𝟐</m:t>
                        </m:r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𝟏</m:t>
                        </m:r>
                      </m:e>
                    </m:d>
                  </m:oMath>
                </a14:m>
                <a:endParaRPr lang="fr-FR" sz="4800" b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8" name="Arrondir un rectangle avec un coin diagonal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8678" y="5013176"/>
                <a:ext cx="3402835" cy="1402307"/>
              </a:xfrm>
              <a:prstGeom prst="round2DiagRect">
                <a:avLst/>
              </a:prstGeom>
              <a:blipFill rotWithShape="1">
                <a:blip r:embed="rId3"/>
                <a:stretch>
                  <a:fillRect b="-170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20462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C:\Users\auderi\AppData\Local\Temp\geogebra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3903" y="1462104"/>
            <a:ext cx="5544616" cy="38884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4" name="Titre 1"/>
          <p:cNvSpPr txBox="1">
            <a:spLocks/>
          </p:cNvSpPr>
          <p:nvPr/>
        </p:nvSpPr>
        <p:spPr>
          <a:xfrm>
            <a:off x="0" y="26359"/>
            <a:ext cx="9144000" cy="1470025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6000" dirty="0" smtClean="0">
                <a:solidFill>
                  <a:srgbClr val="0BD0D9">
                    <a:lumMod val="50000"/>
                  </a:srgbClr>
                </a:solidFill>
              </a:rPr>
              <a:t>N</a:t>
            </a:r>
            <a:r>
              <a:rPr lang="fr-FR" sz="6000" dirty="0" smtClean="0">
                <a:solidFill>
                  <a:srgbClr val="04617B"/>
                </a:solidFill>
              </a:rPr>
              <a:t>°3</a:t>
            </a:r>
            <a:endParaRPr lang="fr-FR" sz="6000" dirty="0">
              <a:solidFill>
                <a:srgbClr val="04617B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Arrondir un rectangle avec un coin diagonal 5"/>
              <p:cNvSpPr/>
              <p:nvPr/>
            </p:nvSpPr>
            <p:spPr>
              <a:xfrm>
                <a:off x="2641995" y="5085468"/>
                <a:ext cx="3888432" cy="1402307"/>
              </a:xfrm>
              <a:prstGeom prst="round2DiagRect">
                <a:avLst/>
              </a:prstGeom>
              <a:solidFill>
                <a:srgbClr val="00B0F0">
                  <a:alpha val="30000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4800" b="1" dirty="0" smtClean="0">
                    <a:solidFill>
                      <a:srgbClr val="0070C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I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𝟎</m:t>
                        </m:r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,</m:t>
                        </m:r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𝟓</m:t>
                        </m:r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𝟏</m:t>
                        </m:r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,</m:t>
                        </m:r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𝟓</m:t>
                        </m:r>
                      </m:e>
                    </m:d>
                  </m:oMath>
                </a14:m>
                <a:endParaRPr lang="fr-FR" sz="4800" b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Arrondir un rectangle avec un coin diagonal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1995" y="5085468"/>
                <a:ext cx="3888432" cy="1402307"/>
              </a:xfrm>
              <a:prstGeom prst="round2DiagRect">
                <a:avLst/>
              </a:prstGeom>
              <a:blipFill rotWithShape="1">
                <a:blip r:embed="rId3"/>
                <a:stretch>
                  <a:fillRect l="-2181" b="-170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43666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0" y="26359"/>
            <a:ext cx="9144000" cy="1470025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6000" dirty="0" smtClean="0">
                <a:solidFill>
                  <a:srgbClr val="0BD0D9">
                    <a:lumMod val="50000"/>
                  </a:srgbClr>
                </a:solidFill>
              </a:rPr>
              <a:t>N</a:t>
            </a:r>
            <a:r>
              <a:rPr lang="fr-FR" sz="6000" dirty="0" smtClean="0">
                <a:solidFill>
                  <a:srgbClr val="04617B"/>
                </a:solidFill>
              </a:rPr>
              <a:t>°4</a:t>
            </a:r>
            <a:endParaRPr lang="fr-FR" sz="6000" dirty="0">
              <a:solidFill>
                <a:srgbClr val="04617B"/>
              </a:solidFill>
            </a:endParaRPr>
          </a:p>
        </p:txBody>
      </p:sp>
      <p:pic>
        <p:nvPicPr>
          <p:cNvPr id="2050" name="Picture 2" descr="geogeb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80" y="1496545"/>
            <a:ext cx="8279861" cy="424257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Arrondir un rectangle avec un coin diagonal 7"/>
              <p:cNvSpPr/>
              <p:nvPr/>
            </p:nvSpPr>
            <p:spPr>
              <a:xfrm>
                <a:off x="2725141" y="5279789"/>
                <a:ext cx="4223124" cy="1402307"/>
              </a:xfrm>
              <a:prstGeom prst="round2DiagRect">
                <a:avLst/>
              </a:prstGeom>
              <a:solidFill>
                <a:srgbClr val="00B0F0">
                  <a:alpha val="30000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4800" b="1" dirty="0" smtClean="0">
                    <a:solidFill>
                      <a:srgbClr val="0070C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I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𝟏</m:t>
                        </m:r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,</m:t>
                        </m:r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𝟓</m:t>
                        </m:r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𝟎</m:t>
                        </m:r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,</m:t>
                        </m:r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𝟓</m:t>
                        </m:r>
                      </m:e>
                    </m:d>
                  </m:oMath>
                </a14:m>
                <a:endParaRPr lang="fr-FR" sz="4800" b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8" name="Arrondir un rectangle avec un coin diagonal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5141" y="5279789"/>
                <a:ext cx="4223124" cy="1402307"/>
              </a:xfrm>
              <a:prstGeom prst="round2DiagRect">
                <a:avLst/>
              </a:prstGeom>
              <a:blipFill rotWithShape="1">
                <a:blip r:embed="rId3"/>
                <a:stretch>
                  <a:fillRect l="-3443" b="-170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64232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0" y="26359"/>
            <a:ext cx="9144000" cy="1470025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6000" dirty="0" smtClean="0">
                <a:solidFill>
                  <a:srgbClr val="0BD0D9">
                    <a:lumMod val="50000"/>
                  </a:srgbClr>
                </a:solidFill>
              </a:rPr>
              <a:t>N</a:t>
            </a:r>
            <a:r>
              <a:rPr lang="fr-FR" sz="6000" dirty="0" smtClean="0">
                <a:solidFill>
                  <a:srgbClr val="04617B"/>
                </a:solidFill>
              </a:rPr>
              <a:t>°5</a:t>
            </a:r>
            <a:endParaRPr lang="fr-FR" sz="6000" dirty="0">
              <a:solidFill>
                <a:srgbClr val="04617B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Arrondir un rectangle avec un coin diagonal 5"/>
              <p:cNvSpPr/>
              <p:nvPr/>
            </p:nvSpPr>
            <p:spPr>
              <a:xfrm>
                <a:off x="2898732" y="4797152"/>
                <a:ext cx="3402835" cy="1402307"/>
              </a:xfrm>
              <a:prstGeom prst="round2DiagRect">
                <a:avLst/>
              </a:prstGeom>
              <a:solidFill>
                <a:srgbClr val="00B0F0">
                  <a:alpha val="30000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4800" b="1" dirty="0" smtClean="0">
                    <a:solidFill>
                      <a:srgbClr val="0070C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I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𝟑</m:t>
                        </m:r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𝟓</m:t>
                        </m:r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𝟒</m:t>
                        </m:r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𝟓</m:t>
                        </m:r>
                      </m:e>
                    </m:d>
                  </m:oMath>
                </a14:m>
                <a:endParaRPr lang="fr-FR" sz="4800" b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Arrondir un rectangle avec un coin diagonal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8732" y="4797152"/>
                <a:ext cx="3402835" cy="1402307"/>
              </a:xfrm>
              <a:prstGeom prst="round2DiagRect">
                <a:avLst/>
              </a:prstGeom>
              <a:blipFill rotWithShape="1">
                <a:blip r:embed="rId2"/>
                <a:stretch>
                  <a:fillRect l="-3025" b="-128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/>
              <p:cNvSpPr txBox="1"/>
              <p:nvPr/>
            </p:nvSpPr>
            <p:spPr>
              <a:xfrm>
                <a:off x="1259632" y="2045058"/>
                <a:ext cx="2564420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5400" b="0" i="0" smtClean="0">
                          <a:latin typeface="Cambria Math"/>
                        </a:rPr>
                        <m:t>A</m:t>
                      </m:r>
                      <m:d>
                        <m:dPr>
                          <m:ctrlPr>
                            <a:rPr lang="fr-FR" sz="5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5400" b="0" i="0" smtClean="0">
                              <a:latin typeface="Cambria Math"/>
                            </a:rPr>
                            <m:t>3 ;4</m:t>
                          </m:r>
                        </m:e>
                      </m:d>
                    </m:oMath>
                  </m:oMathPara>
                </a14:m>
                <a:endParaRPr lang="fr-FR" sz="5400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2045058"/>
                <a:ext cx="2564420" cy="92333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ZoneTexte 8"/>
          <p:cNvSpPr txBox="1"/>
          <p:nvPr/>
        </p:nvSpPr>
        <p:spPr>
          <a:xfrm>
            <a:off x="4080961" y="2068942"/>
            <a:ext cx="10383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/>
              <a:t>et</a:t>
            </a:r>
            <a:endParaRPr lang="fr-FR" sz="5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/>
              <p:cNvSpPr txBox="1"/>
              <p:nvPr/>
            </p:nvSpPr>
            <p:spPr>
              <a:xfrm>
                <a:off x="5148064" y="2045058"/>
                <a:ext cx="2556405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5400" smtClean="0">
                          <a:latin typeface="Cambria Math"/>
                        </a:rPr>
                        <m:t>B</m:t>
                      </m:r>
                      <m:d>
                        <m:dPr>
                          <m:ctrlPr>
                            <a:rPr lang="fr-FR" sz="5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5400" b="0" i="0" smtClean="0">
                              <a:latin typeface="Cambria Math"/>
                            </a:rPr>
                            <m:t>4 ;5</m:t>
                          </m:r>
                        </m:e>
                      </m:d>
                    </m:oMath>
                  </m:oMathPara>
                </a14:m>
                <a:endParaRPr lang="fr-FR" sz="5400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0" name="ZoneText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8064" y="2045058"/>
                <a:ext cx="2556405" cy="92333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/>
              <p:cNvSpPr txBox="1"/>
              <p:nvPr/>
            </p:nvSpPr>
            <p:spPr>
              <a:xfrm>
                <a:off x="943627" y="3156460"/>
                <a:ext cx="3086101" cy="13599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3+4</m:t>
                          </m:r>
                        </m:num>
                        <m:den>
                          <m:r>
                            <a:rPr lang="fr-FR" sz="44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fr-FR" sz="44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=3,5</m:t>
                      </m:r>
                    </m:oMath>
                  </m:oMathPara>
                </a14:m>
                <a:endParaRPr lang="fr-FR" sz="4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ZoneText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3627" y="3156460"/>
                <a:ext cx="3086101" cy="1359988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ZoneTexte 11"/>
              <p:cNvSpPr txBox="1"/>
              <p:nvPr/>
            </p:nvSpPr>
            <p:spPr>
              <a:xfrm>
                <a:off x="5004048" y="3127182"/>
                <a:ext cx="3086101" cy="13737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4+5</m:t>
                          </m:r>
                        </m:num>
                        <m:den>
                          <m:r>
                            <a:rPr lang="fr-FR" sz="44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fr-FR" sz="44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=4,5</m:t>
                      </m:r>
                    </m:oMath>
                  </m:oMathPara>
                </a14:m>
                <a:endParaRPr lang="fr-FR" sz="4400" dirty="0">
                  <a:solidFill>
                    <a:srgbClr val="FF0000"/>
                  </a:solidFill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2" name="ZoneText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4048" y="3127182"/>
                <a:ext cx="3086101" cy="1373774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80844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0" y="26359"/>
            <a:ext cx="9144000" cy="1470025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6000" dirty="0" smtClean="0">
                <a:solidFill>
                  <a:srgbClr val="0BD0D9">
                    <a:lumMod val="50000"/>
                  </a:srgbClr>
                </a:solidFill>
              </a:rPr>
              <a:t>N</a:t>
            </a:r>
            <a:r>
              <a:rPr lang="fr-FR" sz="6000" dirty="0" smtClean="0">
                <a:solidFill>
                  <a:srgbClr val="04617B"/>
                </a:solidFill>
              </a:rPr>
              <a:t>°6</a:t>
            </a:r>
            <a:endParaRPr lang="fr-FR" sz="6000" dirty="0">
              <a:solidFill>
                <a:srgbClr val="04617B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080961" y="2068942"/>
            <a:ext cx="10383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/>
              <a:t>et</a:t>
            </a:r>
            <a:endParaRPr lang="fr-FR" sz="5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Arrondir un rectangle avec un coin diagonal 12"/>
              <p:cNvSpPr/>
              <p:nvPr/>
            </p:nvSpPr>
            <p:spPr>
              <a:xfrm>
                <a:off x="2284889" y="4797152"/>
                <a:ext cx="4602644" cy="1402307"/>
              </a:xfrm>
              <a:prstGeom prst="round2DiagRect">
                <a:avLst/>
              </a:prstGeom>
              <a:solidFill>
                <a:srgbClr val="00B0F0">
                  <a:alpha val="30000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4800" b="1" dirty="0" smtClean="0">
                    <a:solidFill>
                      <a:srgbClr val="0070C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I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𝟎</m:t>
                        </m:r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𝟓</m:t>
                        </m:r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;−</m:t>
                        </m:r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𝟐</m:t>
                        </m:r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𝟓</m:t>
                        </m:r>
                      </m:e>
                    </m:d>
                  </m:oMath>
                </a14:m>
                <a:endParaRPr lang="fr-FR" sz="4800" b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3" name="Arrondir un rectangle avec un coin diagonal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4889" y="4797152"/>
                <a:ext cx="4602644" cy="1402307"/>
              </a:xfrm>
              <a:prstGeom prst="round2DiagRect">
                <a:avLst/>
              </a:prstGeom>
              <a:blipFill rotWithShape="1">
                <a:blip r:embed="rId2"/>
                <a:stretch>
                  <a:fillRect b="-128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/>
              <p:cNvSpPr txBox="1"/>
              <p:nvPr/>
            </p:nvSpPr>
            <p:spPr>
              <a:xfrm>
                <a:off x="755576" y="2045058"/>
                <a:ext cx="3082190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5400" b="0" i="0" smtClean="0">
                          <a:latin typeface="Cambria Math"/>
                        </a:rPr>
                        <m:t>A</m:t>
                      </m:r>
                      <m:d>
                        <m:dPr>
                          <m:ctrlPr>
                            <a:rPr lang="fr-FR" sz="5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5400" b="0" i="0" smtClean="0">
                              <a:latin typeface="Cambria Math"/>
                            </a:rPr>
                            <m:t>−2 ;</m:t>
                          </m:r>
                          <m:r>
                            <a:rPr lang="fr-FR" sz="5400" b="0" i="1" smtClean="0">
                              <a:latin typeface="Cambria Math"/>
                            </a:rPr>
                            <m:t>1</m:t>
                          </m:r>
                        </m:e>
                      </m:d>
                    </m:oMath>
                  </m:oMathPara>
                </a14:m>
                <a:endParaRPr lang="fr-FR" sz="5400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4" name="ZoneText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2045058"/>
                <a:ext cx="3082190" cy="92333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ZoneTexte 14"/>
              <p:cNvSpPr txBox="1"/>
              <p:nvPr/>
            </p:nvSpPr>
            <p:spPr>
              <a:xfrm>
                <a:off x="5148064" y="2045058"/>
                <a:ext cx="3074175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5400" smtClean="0">
                          <a:latin typeface="Cambria Math"/>
                        </a:rPr>
                        <m:t>B</m:t>
                      </m:r>
                      <m:d>
                        <m:dPr>
                          <m:ctrlPr>
                            <a:rPr lang="fr-FR" sz="5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5400" b="0" i="0" smtClean="0">
                              <a:latin typeface="Cambria Math"/>
                            </a:rPr>
                            <m:t>1 ;</m:t>
                          </m:r>
                          <m:r>
                            <a:rPr lang="fr-FR" sz="5400" b="0" i="1" smtClean="0">
                              <a:latin typeface="Cambria Math"/>
                            </a:rPr>
                            <m:t>−6</m:t>
                          </m:r>
                        </m:e>
                      </m:d>
                    </m:oMath>
                  </m:oMathPara>
                </a14:m>
                <a:endParaRPr lang="fr-FR" sz="5400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5" name="ZoneText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8064" y="2045058"/>
                <a:ext cx="3074175" cy="92333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ZoneTexte 15"/>
              <p:cNvSpPr txBox="1"/>
              <p:nvPr/>
            </p:nvSpPr>
            <p:spPr>
              <a:xfrm>
                <a:off x="332030" y="3158305"/>
                <a:ext cx="3929281" cy="13599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−2+1</m:t>
                          </m:r>
                        </m:num>
                        <m:den>
                          <m:r>
                            <a:rPr lang="fr-FR" sz="44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fr-FR" sz="44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=−0,5</m:t>
                      </m:r>
                    </m:oMath>
                  </m:oMathPara>
                </a14:m>
                <a:endParaRPr lang="fr-FR" sz="4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ZoneTexte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030" y="3158305"/>
                <a:ext cx="3929281" cy="1359988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ZoneTexte 16"/>
              <p:cNvSpPr txBox="1"/>
              <p:nvPr/>
            </p:nvSpPr>
            <p:spPr>
              <a:xfrm>
                <a:off x="5004048" y="3127182"/>
                <a:ext cx="3507692" cy="13599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1−6</m:t>
                          </m:r>
                        </m:num>
                        <m:den>
                          <m:r>
                            <a:rPr lang="fr-FR" sz="44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fr-FR" sz="44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=−2,5</m:t>
                      </m:r>
                    </m:oMath>
                  </m:oMathPara>
                </a14:m>
                <a:endParaRPr lang="fr-FR" sz="4400" dirty="0">
                  <a:solidFill>
                    <a:srgbClr val="FF0000"/>
                  </a:solidFill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7" name="ZoneTexte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4048" y="3127182"/>
                <a:ext cx="3507692" cy="1359988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0710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988840"/>
            <a:ext cx="9144000" cy="223224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sz="5400" dirty="0" smtClean="0"/>
              <a:t>Déterminer </a:t>
            </a:r>
            <a:r>
              <a:rPr lang="fr-FR" sz="5400" dirty="0"/>
              <a:t>les coordonnées du </a:t>
            </a:r>
            <a:r>
              <a:rPr lang="fr-FR" sz="5400" dirty="0">
                <a:solidFill>
                  <a:schemeClr val="accent3">
                    <a:lumMod val="75000"/>
                  </a:schemeClr>
                </a:solidFill>
              </a:rPr>
              <a:t>milieu</a:t>
            </a:r>
            <a:r>
              <a:rPr lang="fr-FR" sz="5400" dirty="0">
                <a:solidFill>
                  <a:srgbClr val="0070C0"/>
                </a:solidFill>
              </a:rPr>
              <a:t> </a:t>
            </a:r>
            <a:r>
              <a:rPr lang="fr-FR" sz="5400" dirty="0"/>
              <a:t>du segment [AB].</a:t>
            </a:r>
          </a:p>
          <a:p>
            <a:pPr algn="ctr">
              <a:buNone/>
            </a:pPr>
            <a:endParaRPr lang="fr-FR" sz="48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712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0" y="26359"/>
            <a:ext cx="9144000" cy="1470025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6000" dirty="0" smtClean="0">
                <a:solidFill>
                  <a:srgbClr val="0BD0D9">
                    <a:lumMod val="50000"/>
                  </a:srgbClr>
                </a:solidFill>
              </a:rPr>
              <a:t>N</a:t>
            </a:r>
            <a:r>
              <a:rPr lang="fr-FR" sz="6000" dirty="0" smtClean="0">
                <a:solidFill>
                  <a:srgbClr val="04617B"/>
                </a:solidFill>
              </a:rPr>
              <a:t>°7</a:t>
            </a:r>
            <a:endParaRPr lang="fr-FR" sz="6000" dirty="0">
              <a:solidFill>
                <a:srgbClr val="04617B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Arrondir un rectangle avec un coin diagonal 9"/>
              <p:cNvSpPr/>
              <p:nvPr/>
            </p:nvSpPr>
            <p:spPr>
              <a:xfrm>
                <a:off x="2576714" y="5229200"/>
                <a:ext cx="3816814" cy="1402307"/>
              </a:xfrm>
              <a:prstGeom prst="round2DiagRect">
                <a:avLst/>
              </a:prstGeom>
              <a:solidFill>
                <a:srgbClr val="00B0F0">
                  <a:alpha val="30000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4800" b="1" dirty="0" smtClean="0">
                    <a:solidFill>
                      <a:srgbClr val="0070C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I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fr-FR" sz="54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fr-FR" sz="5400" b="1" i="1" smtClean="0">
                                <a:solidFill>
                                  <a:srgbClr val="0070C0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5400" b="1" i="1" smtClean="0">
                                <a:solidFill>
                                  <a:srgbClr val="0070C0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fr-FR" sz="5400" b="1" i="1" smtClean="0">
                                <a:solidFill>
                                  <a:srgbClr val="0070C0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  <m:t>𝟐</m:t>
                            </m:r>
                          </m:den>
                        </m:f>
                        <m:r>
                          <a:rPr lang="fr-FR" sz="5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f>
                          <m:fPr>
                            <m:ctrlPr>
                              <a:rPr lang="fr-FR" sz="5400" b="1" i="1" smtClean="0">
                                <a:solidFill>
                                  <a:srgbClr val="0070C0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5400" b="1" i="1" smtClean="0">
                                <a:solidFill>
                                  <a:srgbClr val="0070C0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fr-FR" sz="5400" b="1" i="1" smtClean="0">
                                <a:solidFill>
                                  <a:srgbClr val="0070C0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  <m:t>𝟒</m:t>
                            </m:r>
                          </m:den>
                        </m:f>
                      </m:e>
                    </m:d>
                  </m:oMath>
                </a14:m>
                <a:endParaRPr lang="fr-FR" sz="5400" b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0" name="Arrondir un rectangle avec un coin diagonal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6714" y="5229200"/>
                <a:ext cx="3816814" cy="1402307"/>
              </a:xfrm>
              <a:prstGeom prst="round2DiagRect">
                <a:avLst/>
              </a:prstGeom>
              <a:blipFill rotWithShape="1">
                <a:blip r:embed="rId2"/>
                <a:stretch>
                  <a:fillRect b="-256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ZoneTexte 8"/>
          <p:cNvSpPr txBox="1"/>
          <p:nvPr/>
        </p:nvSpPr>
        <p:spPr>
          <a:xfrm>
            <a:off x="4080961" y="2068942"/>
            <a:ext cx="10383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/>
              <a:t>et</a:t>
            </a:r>
            <a:endParaRPr lang="fr-FR" sz="5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/>
              <p:cNvSpPr txBox="1"/>
              <p:nvPr/>
            </p:nvSpPr>
            <p:spPr>
              <a:xfrm>
                <a:off x="395536" y="1484784"/>
                <a:ext cx="3648242" cy="19595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5400" b="0" i="0" smtClean="0">
                          <a:latin typeface="Cambria Math"/>
                        </a:rPr>
                        <m:t>A</m:t>
                      </m:r>
                      <m:d>
                        <m:dPr>
                          <m:ctrlPr>
                            <a:rPr lang="fr-FR" sz="5400" b="0" i="1" smtClean="0"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fr-FR" sz="54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fr-FR" sz="5400" b="0" i="1" smtClean="0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fr-FR" sz="5400" b="0" i="1" smtClean="0">
                                  <a:latin typeface="Cambria Math"/>
                                </a:rPr>
                                <m:t>3</m:t>
                              </m:r>
                            </m:den>
                          </m:f>
                          <m:r>
                            <a:rPr lang="fr-FR" sz="5400" b="0" i="0" smtClean="0">
                              <a:latin typeface="Cambria Math"/>
                            </a:rPr>
                            <m:t> ;−</m:t>
                          </m:r>
                          <m:f>
                            <m:fPr>
                              <m:ctrlPr>
                                <a:rPr lang="fr-FR" sz="54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fr-FR" sz="5400" b="0" i="1" smtClean="0">
                                  <a:latin typeface="Cambria Math"/>
                                </a:rPr>
                                <m:t>3</m:t>
                              </m:r>
                            </m:num>
                            <m:den>
                              <m:r>
                                <a:rPr lang="fr-FR" sz="5400" b="0" i="1" smtClean="0">
                                  <a:latin typeface="Cambria Math"/>
                                </a:rPr>
                                <m:t>4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fr-FR" sz="5400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1" name="ZoneText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484784"/>
                <a:ext cx="3648242" cy="195951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ZoneTexte 11"/>
              <p:cNvSpPr txBox="1"/>
              <p:nvPr/>
            </p:nvSpPr>
            <p:spPr>
              <a:xfrm>
                <a:off x="5495736" y="1484784"/>
                <a:ext cx="3007041" cy="19595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5400" smtClean="0">
                          <a:latin typeface="Cambria Math"/>
                        </a:rPr>
                        <m:t>B</m:t>
                      </m:r>
                      <m:d>
                        <m:dPr>
                          <m:ctrlPr>
                            <a:rPr lang="fr-FR" sz="5400" b="0" i="1" smtClean="0"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fr-FR" sz="54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fr-FR" sz="5400" b="0" i="1" smtClean="0">
                                  <a:latin typeface="Cambria Math"/>
                                </a:rPr>
                                <m:t>2</m:t>
                              </m:r>
                            </m:num>
                            <m:den>
                              <m:r>
                                <a:rPr lang="fr-FR" sz="5400" b="0" i="1" smtClean="0">
                                  <a:latin typeface="Cambria Math"/>
                                </a:rPr>
                                <m:t>3</m:t>
                              </m:r>
                            </m:den>
                          </m:f>
                          <m:r>
                            <a:rPr lang="fr-FR" sz="5400" b="0" i="0" smtClean="0">
                              <a:latin typeface="Cambria Math"/>
                            </a:rPr>
                            <m:t> ;</m:t>
                          </m:r>
                          <m:f>
                            <m:fPr>
                              <m:ctrlPr>
                                <a:rPr lang="fr-FR" sz="54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fr-FR" sz="5400" b="0" i="1" smtClean="0">
                                  <a:latin typeface="Cambria Math"/>
                                </a:rPr>
                                <m:t>5</m:t>
                              </m:r>
                            </m:num>
                            <m:den>
                              <m:r>
                                <a:rPr lang="fr-FR" sz="5400" b="0" i="1" smtClean="0">
                                  <a:latin typeface="Cambria Math"/>
                                </a:rPr>
                                <m:t>4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fr-FR" sz="5400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2" name="ZoneText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95736" y="1484784"/>
                <a:ext cx="3007041" cy="1959511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ZoneTexte 17"/>
              <p:cNvSpPr txBox="1"/>
              <p:nvPr/>
            </p:nvSpPr>
            <p:spPr>
              <a:xfrm>
                <a:off x="703385" y="3269544"/>
                <a:ext cx="2670924" cy="18028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fr-FR" sz="440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fr-FR" sz="44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fr-FR" sz="44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3</m:t>
                              </m:r>
                            </m:den>
                          </m:f>
                          <m:r>
                            <a:rPr lang="fr-FR" sz="44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+</m:t>
                          </m:r>
                          <m:f>
                            <m:fPr>
                              <m:ctrlPr>
                                <a:rPr lang="fr-FR" sz="44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fr-FR" sz="44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2</m:t>
                              </m:r>
                            </m:num>
                            <m:den>
                              <m:r>
                                <a:rPr lang="fr-FR" sz="44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3</m:t>
                              </m:r>
                            </m:den>
                          </m:f>
                        </m:num>
                        <m:den>
                          <m:r>
                            <a:rPr lang="fr-FR" sz="44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fr-FR" sz="44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44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4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8" name="ZoneTexte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385" y="3269544"/>
                <a:ext cx="2670924" cy="180286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ZoneTexte 18"/>
              <p:cNvSpPr txBox="1"/>
              <p:nvPr/>
            </p:nvSpPr>
            <p:spPr>
              <a:xfrm>
                <a:off x="4631442" y="3260183"/>
                <a:ext cx="3186578" cy="18122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−</m:t>
                          </m:r>
                          <m:f>
                            <m:fPr>
                              <m:ctrlPr>
                                <a:rPr lang="fr-FR" sz="440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fr-FR" sz="44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3</m:t>
                              </m:r>
                            </m:num>
                            <m:den>
                              <m:r>
                                <a:rPr lang="fr-FR" sz="44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4</m:t>
                              </m:r>
                            </m:den>
                          </m:f>
                          <m:r>
                            <a:rPr lang="fr-FR" sz="44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+</m:t>
                          </m:r>
                          <m:f>
                            <m:fPr>
                              <m:ctrlPr>
                                <a:rPr lang="fr-FR" sz="44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fr-FR" sz="44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5</m:t>
                              </m:r>
                            </m:num>
                            <m:den>
                              <m:r>
                                <a:rPr lang="fr-FR" sz="44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4</m:t>
                              </m:r>
                            </m:den>
                          </m:f>
                        </m:num>
                        <m:den>
                          <m:r>
                            <a:rPr lang="fr-FR" sz="44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fr-FR" sz="44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44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4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9" name="ZoneTexte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1442" y="3260183"/>
                <a:ext cx="3186578" cy="1812227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0748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8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0" y="26359"/>
            <a:ext cx="9144000" cy="1470025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6000" dirty="0" smtClean="0">
                <a:solidFill>
                  <a:srgbClr val="0BD0D9">
                    <a:lumMod val="50000"/>
                  </a:srgbClr>
                </a:solidFill>
              </a:rPr>
              <a:t>N</a:t>
            </a:r>
            <a:r>
              <a:rPr lang="fr-FR" sz="6000" dirty="0" smtClean="0">
                <a:solidFill>
                  <a:srgbClr val="04617B"/>
                </a:solidFill>
              </a:rPr>
              <a:t>°8</a:t>
            </a:r>
            <a:endParaRPr lang="fr-FR" sz="6000" dirty="0">
              <a:solidFill>
                <a:srgbClr val="04617B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Arrondir un rectangle avec un coin diagonal 12"/>
              <p:cNvSpPr/>
              <p:nvPr/>
            </p:nvSpPr>
            <p:spPr>
              <a:xfrm>
                <a:off x="5508103" y="4792687"/>
                <a:ext cx="3402835" cy="1402307"/>
              </a:xfrm>
              <a:prstGeom prst="round2DiagRect">
                <a:avLst/>
              </a:prstGeom>
              <a:solidFill>
                <a:srgbClr val="00B0F0">
                  <a:alpha val="30000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4800" b="1" dirty="0" smtClean="0">
                    <a:solidFill>
                      <a:srgbClr val="0070C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I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𝟏</m:t>
                        </m:r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𝟎</m:t>
                        </m:r>
                      </m:e>
                    </m:d>
                  </m:oMath>
                </a14:m>
                <a:endParaRPr lang="fr-FR" sz="4800" b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3" name="Arrondir un rectangle avec un coin diagonal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8103" y="4792687"/>
                <a:ext cx="3402835" cy="1402307"/>
              </a:xfrm>
              <a:prstGeom prst="round2DiagRect">
                <a:avLst/>
              </a:prstGeom>
              <a:blipFill rotWithShape="1">
                <a:blip r:embed="rId2"/>
                <a:stretch>
                  <a:fillRect b="-170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Image 13" descr="C:\Users\auderi\AppData\Local\Temp\geogebra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939" y="1874514"/>
            <a:ext cx="5176165" cy="43204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803758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0" y="26359"/>
            <a:ext cx="9144000" cy="1470025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6000" dirty="0" smtClean="0">
                <a:solidFill>
                  <a:srgbClr val="0BD0D9">
                    <a:lumMod val="50000"/>
                  </a:srgbClr>
                </a:solidFill>
              </a:rPr>
              <a:t>N</a:t>
            </a:r>
            <a:r>
              <a:rPr lang="fr-FR" sz="6000" dirty="0" smtClean="0">
                <a:solidFill>
                  <a:srgbClr val="04617B"/>
                </a:solidFill>
              </a:rPr>
              <a:t>°9</a:t>
            </a:r>
            <a:endParaRPr lang="fr-FR" sz="6000" dirty="0">
              <a:solidFill>
                <a:srgbClr val="04617B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Arrondir un rectangle avec un coin diagonal 4"/>
              <p:cNvSpPr/>
              <p:nvPr/>
            </p:nvSpPr>
            <p:spPr>
              <a:xfrm>
                <a:off x="5391275" y="4786129"/>
                <a:ext cx="3402835" cy="1402307"/>
              </a:xfrm>
              <a:prstGeom prst="round2DiagRect">
                <a:avLst/>
              </a:prstGeom>
              <a:solidFill>
                <a:srgbClr val="00B0F0">
                  <a:alpha val="30000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4800" b="1" dirty="0" smtClean="0">
                    <a:solidFill>
                      <a:srgbClr val="0070C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I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𝟏</m:t>
                        </m:r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𝟓</m:t>
                        </m:r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;−</m:t>
                        </m:r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𝟏</m:t>
                        </m:r>
                      </m:e>
                    </m:d>
                  </m:oMath>
                </a14:m>
                <a:endParaRPr lang="fr-FR" sz="4800" b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Arrondir un rectangle avec un coin diagonal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1275" y="4786129"/>
                <a:ext cx="3402835" cy="1402307"/>
              </a:xfrm>
              <a:prstGeom prst="round2DiagRect">
                <a:avLst/>
              </a:prstGeom>
              <a:blipFill rotWithShape="1">
                <a:blip r:embed="rId2"/>
                <a:stretch>
                  <a:fillRect l="-888" b="-170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4" name="Picture 2" descr="geogebr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743" y="1576689"/>
            <a:ext cx="8404367" cy="429515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813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0" y="26359"/>
            <a:ext cx="9144000" cy="1470025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6000" dirty="0" smtClean="0">
                <a:solidFill>
                  <a:srgbClr val="0BD0D9">
                    <a:lumMod val="50000"/>
                  </a:srgbClr>
                </a:solidFill>
              </a:rPr>
              <a:t>N</a:t>
            </a:r>
            <a:r>
              <a:rPr lang="fr-FR" sz="6000" dirty="0" smtClean="0">
                <a:solidFill>
                  <a:srgbClr val="04617B"/>
                </a:solidFill>
              </a:rPr>
              <a:t>°10</a:t>
            </a:r>
            <a:endParaRPr lang="fr-FR" sz="6000" dirty="0">
              <a:solidFill>
                <a:srgbClr val="04617B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Arrondir un rectangle avec un coin diagonal 6"/>
              <p:cNvSpPr/>
              <p:nvPr/>
            </p:nvSpPr>
            <p:spPr>
              <a:xfrm>
                <a:off x="2940536" y="4725144"/>
                <a:ext cx="3542961" cy="1610866"/>
              </a:xfrm>
              <a:prstGeom prst="round2DiagRect">
                <a:avLst/>
              </a:prstGeom>
              <a:solidFill>
                <a:srgbClr val="00B0F0">
                  <a:alpha val="30000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4800" b="1" dirty="0" smtClean="0">
                    <a:solidFill>
                      <a:srgbClr val="0070C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I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𝟑</m:t>
                        </m:r>
                        <m:rad>
                          <m:radPr>
                            <m:degHide m:val="on"/>
                            <m:ctrlPr>
                              <a:rPr lang="fr-FR" sz="4800" b="1" i="1" smtClean="0">
                                <a:solidFill>
                                  <a:srgbClr val="0070C0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sz="4800" b="1" i="1" smtClean="0">
                                <a:solidFill>
                                  <a:srgbClr val="0070C0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  <m:t>𝟐</m:t>
                            </m:r>
                          </m:e>
                        </m:rad>
                        <m:r>
                          <a:rPr lang="fr-FR" sz="4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f>
                          <m:fPr>
                            <m:ctrlPr>
                              <a:rPr lang="fr-FR" sz="4800" b="1" i="1" smtClean="0">
                                <a:solidFill>
                                  <a:srgbClr val="0070C0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fr-FR" sz="4800" b="1" i="1" smtClean="0">
                                    <a:solidFill>
                                      <a:srgbClr val="0070C0"/>
                                    </a:solidFill>
                                    <a:latin typeface="Cambria Math"/>
                                    <a:ea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fr-FR" sz="4800" b="1" i="1" smtClean="0">
                                    <a:solidFill>
                                      <a:srgbClr val="0070C0"/>
                                    </a:solidFill>
                                    <a:latin typeface="Cambria Math"/>
                                    <a:ea typeface="Cambria Math" panose="02040503050406030204" pitchFamily="18" charset="0"/>
                                  </a:rPr>
                                  <m:t>𝟑</m:t>
                                </m:r>
                              </m:e>
                            </m:rad>
                          </m:num>
                          <m:den>
                            <m:r>
                              <a:rPr lang="fr-FR" sz="4800" b="1" i="1" smtClean="0">
                                <a:solidFill>
                                  <a:srgbClr val="0070C0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endParaRPr lang="fr-FR" sz="4800" b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Arrondir un rectangle avec un coin diagonal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0536" y="4725144"/>
                <a:ext cx="3542961" cy="1610866"/>
              </a:xfrm>
              <a:prstGeom prst="round2Diag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0" y="1774278"/>
                <a:ext cx="4039247" cy="10877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5400" b="0" i="0" smtClean="0">
                          <a:latin typeface="Cambria Math"/>
                        </a:rPr>
                        <m:t>A</m:t>
                      </m:r>
                      <m:d>
                        <m:dPr>
                          <m:ctrlPr>
                            <a:rPr lang="fr-FR" sz="5400" b="0" i="1" smtClean="0">
                              <a:latin typeface="Cambria Math"/>
                            </a:rPr>
                          </m:ctrlPr>
                        </m:dPr>
                        <m:e>
                          <m:rad>
                            <m:radPr>
                              <m:degHide m:val="on"/>
                              <m:ctrlPr>
                                <a:rPr lang="fr-FR" sz="54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5400" b="0" i="1" smtClean="0">
                                  <a:latin typeface="Cambria Math"/>
                                </a:rPr>
                                <m:t>2</m:t>
                              </m:r>
                            </m:e>
                          </m:rad>
                          <m:r>
                            <a:rPr lang="fr-FR" sz="5400" b="0" i="0" smtClean="0">
                              <a:latin typeface="Cambria Math"/>
                            </a:rPr>
                            <m:t> ;−</m:t>
                          </m:r>
                          <m:rad>
                            <m:radPr>
                              <m:degHide m:val="on"/>
                              <m:ctrlPr>
                                <a:rPr lang="fr-FR" sz="54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5400" b="0" i="1" smtClean="0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e>
                      </m:d>
                    </m:oMath>
                  </m:oMathPara>
                </a14:m>
                <a:endParaRPr lang="fr-FR" sz="5400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774278"/>
                <a:ext cx="4039247" cy="108773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ZoneTexte 8"/>
          <p:cNvSpPr txBox="1"/>
          <p:nvPr/>
        </p:nvSpPr>
        <p:spPr>
          <a:xfrm>
            <a:off x="3920469" y="1824527"/>
            <a:ext cx="10383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/>
              <a:t>et</a:t>
            </a:r>
            <a:endParaRPr lang="fr-FR" sz="5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/>
              <p:cNvSpPr txBox="1"/>
              <p:nvPr/>
            </p:nvSpPr>
            <p:spPr>
              <a:xfrm>
                <a:off x="4712017" y="1742325"/>
                <a:ext cx="4431983" cy="10877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5400" smtClean="0">
                          <a:latin typeface="Cambria Math"/>
                        </a:rPr>
                        <m:t>B</m:t>
                      </m:r>
                      <m:d>
                        <m:dPr>
                          <m:ctrlPr>
                            <a:rPr lang="fr-FR" sz="5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5400" b="0" i="0" smtClean="0">
                              <a:latin typeface="Cambria Math"/>
                            </a:rPr>
                            <m:t>5</m:t>
                          </m:r>
                          <m:rad>
                            <m:radPr>
                              <m:degHide m:val="on"/>
                              <m:ctrlPr>
                                <a:rPr lang="fr-FR" sz="54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5400" b="0" i="1" smtClean="0">
                                  <a:latin typeface="Cambria Math"/>
                                </a:rPr>
                                <m:t>2</m:t>
                              </m:r>
                            </m:e>
                          </m:rad>
                          <m:r>
                            <a:rPr lang="fr-FR" sz="5400" b="0" i="0" smtClean="0">
                              <a:latin typeface="Cambria Math"/>
                            </a:rPr>
                            <m:t> ;</m:t>
                          </m:r>
                          <m:r>
                            <a:rPr lang="fr-FR" sz="5400" b="0" i="1" smtClean="0">
                              <a:latin typeface="Cambria Math"/>
                            </a:rPr>
                            <m:t>2</m:t>
                          </m:r>
                          <m:rad>
                            <m:radPr>
                              <m:degHide m:val="on"/>
                              <m:ctrlPr>
                                <a:rPr lang="fr-FR" sz="54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5400" b="0" i="1" smtClean="0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  <m:r>
                            <a:rPr lang="fr-FR" sz="5400" b="0" i="1" smtClean="0">
                              <a:latin typeface="Cambria Math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lang="fr-FR" sz="5400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0" name="ZoneText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2017" y="1742325"/>
                <a:ext cx="4431983" cy="108773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/>
              <p:cNvSpPr txBox="1"/>
              <p:nvPr/>
            </p:nvSpPr>
            <p:spPr>
              <a:xfrm>
                <a:off x="-110953" y="3074842"/>
                <a:ext cx="4394921" cy="15144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fr-FR" sz="440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44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2</m:t>
                              </m:r>
                            </m:e>
                          </m:rad>
                          <m:r>
                            <a:rPr lang="fr-FR" sz="44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+5</m:t>
                          </m:r>
                          <m:rad>
                            <m:radPr>
                              <m:degHide m:val="on"/>
                              <m:ctrlPr>
                                <a:rPr lang="fr-FR" sz="44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44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2</m:t>
                              </m:r>
                            </m:e>
                          </m:rad>
                        </m:num>
                        <m:den>
                          <m:r>
                            <a:rPr lang="fr-FR" sz="44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fr-FR" sz="44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=3</m:t>
                      </m:r>
                      <m:rad>
                        <m:radPr>
                          <m:degHide m:val="on"/>
                          <m:ctrlPr>
                            <a:rPr lang="fr-FR" sz="44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fr-FR" sz="44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2</m:t>
                          </m:r>
                        </m:e>
                      </m:rad>
                    </m:oMath>
                  </m:oMathPara>
                </a14:m>
                <a:endParaRPr lang="fr-FR" sz="4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ZoneText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10953" y="3074842"/>
                <a:ext cx="4394921" cy="1514454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ZoneTexte 11"/>
              <p:cNvSpPr txBox="1"/>
              <p:nvPr/>
            </p:nvSpPr>
            <p:spPr>
              <a:xfrm>
                <a:off x="4640075" y="3074841"/>
                <a:ext cx="4503925" cy="15122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−</m:t>
                          </m:r>
                          <m:rad>
                            <m:radPr>
                              <m:degHide m:val="on"/>
                              <m:ctrlPr>
                                <a:rPr lang="fr-FR" sz="440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44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  <m:r>
                            <a:rPr lang="fr-FR" sz="44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+2</m:t>
                          </m:r>
                          <m:rad>
                            <m:radPr>
                              <m:degHide m:val="on"/>
                              <m:ctrlPr>
                                <a:rPr lang="fr-FR" sz="44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44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>
                            <a:rPr lang="fr-FR" sz="44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fr-FR" sz="44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44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fr-FR" sz="44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44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>
                            <a:rPr lang="fr-FR" sz="44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4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ZoneText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0075" y="3074841"/>
                <a:ext cx="4503925" cy="1512273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21487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700011" y="26359"/>
            <a:ext cx="7772400" cy="1470025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fr-FR" sz="6000" dirty="0">
              <a:solidFill>
                <a:srgbClr val="04617B"/>
              </a:solidFill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0" y="2420888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b="1" i="1" dirty="0" smtClean="0">
                <a:solidFill>
                  <a:schemeClr val="accent3">
                    <a:lumMod val="75000"/>
                  </a:schemeClr>
                </a:solidFill>
                <a:latin typeface="Constantia" panose="02030602050306030303" pitchFamily="18" charset="0"/>
              </a:rPr>
              <a:t>Fin</a:t>
            </a:r>
            <a:endParaRPr lang="fr-FR" sz="6600" b="1" i="1" dirty="0">
              <a:solidFill>
                <a:schemeClr val="accent3">
                  <a:lumMod val="75000"/>
                </a:schemeClr>
              </a:solidFill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541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0" y="404664"/>
            <a:ext cx="9144000" cy="1470025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6000" dirty="0" smtClean="0">
                <a:solidFill>
                  <a:schemeClr val="accent3">
                    <a:lumMod val="50000"/>
                  </a:schemeClr>
                </a:solidFill>
              </a:rPr>
              <a:t>N</a:t>
            </a:r>
            <a:r>
              <a:rPr lang="fr-FR" sz="6000" dirty="0" smtClean="0"/>
              <a:t>°1</a:t>
            </a:r>
            <a:endParaRPr lang="fr-FR" sz="6000" dirty="0"/>
          </a:p>
        </p:txBody>
      </p:sp>
      <p:pic>
        <p:nvPicPr>
          <p:cNvPr id="5" name="Image 4" descr="C:\Users\auderi\AppData\Local\Temp\geogebra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132856"/>
            <a:ext cx="7344816" cy="417646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16120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0" y="404664"/>
            <a:ext cx="9144000" cy="1470025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6000" dirty="0" smtClean="0">
                <a:solidFill>
                  <a:schemeClr val="accent3">
                    <a:lumMod val="50000"/>
                  </a:schemeClr>
                </a:solidFill>
              </a:rPr>
              <a:t>N</a:t>
            </a:r>
            <a:r>
              <a:rPr lang="fr-FR" sz="6000" dirty="0" smtClean="0"/>
              <a:t>°2</a:t>
            </a:r>
            <a:endParaRPr lang="fr-FR" sz="6000" dirty="0"/>
          </a:p>
        </p:txBody>
      </p:sp>
      <p:pic>
        <p:nvPicPr>
          <p:cNvPr id="6" name="Image 5" descr="C:\Users\auderi\AppData\Local\Temp\geogebra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132856"/>
            <a:ext cx="7632848" cy="439248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718869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0" y="404664"/>
            <a:ext cx="9144000" cy="1470025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6000" dirty="0" smtClean="0">
                <a:solidFill>
                  <a:schemeClr val="accent3">
                    <a:lumMod val="50000"/>
                  </a:schemeClr>
                </a:solidFill>
              </a:rPr>
              <a:t>N</a:t>
            </a:r>
            <a:r>
              <a:rPr lang="fr-FR" sz="6000" dirty="0" smtClean="0"/>
              <a:t>°3</a:t>
            </a:r>
            <a:endParaRPr lang="fr-FR" sz="6000" dirty="0"/>
          </a:p>
        </p:txBody>
      </p:sp>
      <p:pic>
        <p:nvPicPr>
          <p:cNvPr id="5" name="Image 4" descr="C:\Users\auderi\AppData\Local\Temp\geogebra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3903" y="1874689"/>
            <a:ext cx="5544616" cy="460851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544236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0" y="404664"/>
            <a:ext cx="9144000" cy="1470025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6000" dirty="0" smtClean="0">
                <a:solidFill>
                  <a:schemeClr val="accent3">
                    <a:lumMod val="50000"/>
                  </a:schemeClr>
                </a:solidFill>
              </a:rPr>
              <a:t>N</a:t>
            </a:r>
            <a:r>
              <a:rPr lang="fr-FR" sz="6000" dirty="0" smtClean="0"/>
              <a:t>°4</a:t>
            </a:r>
            <a:endParaRPr lang="fr-FR" sz="6000" dirty="0"/>
          </a:p>
        </p:txBody>
      </p:sp>
      <p:pic>
        <p:nvPicPr>
          <p:cNvPr id="6" name="Image 5" descr="C:\Users\auderi\AppData\Local\Temp\geogebra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74874"/>
            <a:ext cx="8712968" cy="427846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576516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0" y="404664"/>
            <a:ext cx="9144000" cy="1470025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6000" dirty="0" smtClean="0">
                <a:solidFill>
                  <a:schemeClr val="accent3">
                    <a:lumMod val="50000"/>
                  </a:schemeClr>
                </a:solidFill>
              </a:rPr>
              <a:t>N</a:t>
            </a:r>
            <a:r>
              <a:rPr lang="fr-FR" sz="6000" dirty="0" smtClean="0"/>
              <a:t>°5</a:t>
            </a:r>
            <a:endParaRPr lang="fr-FR" sz="6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/>
              <p:cNvSpPr txBox="1"/>
              <p:nvPr/>
            </p:nvSpPr>
            <p:spPr>
              <a:xfrm>
                <a:off x="1259632" y="2971800"/>
                <a:ext cx="2564420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5400" b="0" i="0" smtClean="0">
                          <a:latin typeface="Cambria Math"/>
                        </a:rPr>
                        <m:t>A</m:t>
                      </m:r>
                      <m:d>
                        <m:dPr>
                          <m:ctrlPr>
                            <a:rPr lang="fr-FR" sz="5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5400" b="0" i="0" smtClean="0">
                              <a:latin typeface="Cambria Math"/>
                            </a:rPr>
                            <m:t>3 ;4</m:t>
                          </m:r>
                        </m:e>
                      </m:d>
                    </m:oMath>
                  </m:oMathPara>
                </a14:m>
                <a:endParaRPr lang="fr-FR" sz="5400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2971800"/>
                <a:ext cx="2564420" cy="92333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ZoneTexte 7"/>
          <p:cNvSpPr txBox="1"/>
          <p:nvPr/>
        </p:nvSpPr>
        <p:spPr>
          <a:xfrm>
            <a:off x="4067944" y="2971800"/>
            <a:ext cx="10383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/>
              <a:t>et</a:t>
            </a:r>
            <a:endParaRPr lang="fr-FR" sz="5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/>
              <p:cNvSpPr txBox="1"/>
              <p:nvPr/>
            </p:nvSpPr>
            <p:spPr>
              <a:xfrm>
                <a:off x="5292080" y="2971800"/>
                <a:ext cx="2556405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5400" smtClean="0">
                          <a:latin typeface="Cambria Math"/>
                        </a:rPr>
                        <m:t>B</m:t>
                      </m:r>
                      <m:d>
                        <m:dPr>
                          <m:ctrlPr>
                            <a:rPr lang="fr-FR" sz="5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5400" b="0" i="0" smtClean="0">
                              <a:latin typeface="Cambria Math"/>
                            </a:rPr>
                            <m:t>4 ;5</m:t>
                          </m:r>
                        </m:e>
                      </m:d>
                    </m:oMath>
                  </m:oMathPara>
                </a14:m>
                <a:endParaRPr lang="fr-FR" sz="5400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9" name="ZoneTexte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2080" y="2971800"/>
                <a:ext cx="2556405" cy="92333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7334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0" y="404664"/>
            <a:ext cx="9144000" cy="1470025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6000" dirty="0" smtClean="0">
                <a:solidFill>
                  <a:schemeClr val="accent3">
                    <a:lumMod val="50000"/>
                  </a:schemeClr>
                </a:solidFill>
              </a:rPr>
              <a:t>N</a:t>
            </a:r>
            <a:r>
              <a:rPr lang="fr-FR" sz="6000" dirty="0" smtClean="0"/>
              <a:t>°6</a:t>
            </a:r>
            <a:endParaRPr lang="fr-FR" sz="6000" dirty="0"/>
          </a:p>
        </p:txBody>
      </p:sp>
      <p:sp>
        <p:nvSpPr>
          <p:cNvPr id="8" name="ZoneTexte 7"/>
          <p:cNvSpPr txBox="1"/>
          <p:nvPr/>
        </p:nvSpPr>
        <p:spPr>
          <a:xfrm>
            <a:off x="4067944" y="2971800"/>
            <a:ext cx="10383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/>
              <a:t>et</a:t>
            </a:r>
            <a:endParaRPr lang="fr-FR" sz="5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827584" y="2971800"/>
                <a:ext cx="3082189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5400" b="0" i="0" smtClean="0">
                          <a:latin typeface="Cambria Math"/>
                        </a:rPr>
                        <m:t>A</m:t>
                      </m:r>
                      <m:d>
                        <m:dPr>
                          <m:ctrlPr>
                            <a:rPr lang="fr-FR" sz="5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5400" b="0" i="0" smtClean="0">
                              <a:latin typeface="Cambria Math"/>
                            </a:rPr>
                            <m:t>−2 ;1</m:t>
                          </m:r>
                        </m:e>
                      </m:d>
                    </m:oMath>
                  </m:oMathPara>
                </a14:m>
                <a:endParaRPr lang="fr-FR" sz="5400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971800"/>
                <a:ext cx="3082189" cy="92333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/>
              <p:cNvSpPr txBox="1"/>
              <p:nvPr/>
            </p:nvSpPr>
            <p:spPr>
              <a:xfrm>
                <a:off x="5106322" y="2971800"/>
                <a:ext cx="3074175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5400" smtClean="0">
                          <a:latin typeface="Cambria Math"/>
                        </a:rPr>
                        <m:t>B</m:t>
                      </m:r>
                      <m:d>
                        <m:dPr>
                          <m:ctrlPr>
                            <a:rPr lang="fr-FR" sz="5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5400" b="0" i="0" smtClean="0">
                              <a:latin typeface="Cambria Math"/>
                            </a:rPr>
                            <m:t>1 ;−6</m:t>
                          </m:r>
                        </m:e>
                      </m:d>
                    </m:oMath>
                  </m:oMathPara>
                </a14:m>
                <a:endParaRPr lang="fr-FR" sz="5400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0" name="ZoneText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6322" y="2971800"/>
                <a:ext cx="3074175" cy="92333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1100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0" y="404664"/>
            <a:ext cx="9144000" cy="1470025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6000" dirty="0" smtClean="0">
                <a:solidFill>
                  <a:schemeClr val="accent3">
                    <a:lumMod val="50000"/>
                  </a:schemeClr>
                </a:solidFill>
              </a:rPr>
              <a:t>N</a:t>
            </a:r>
            <a:r>
              <a:rPr lang="fr-FR" sz="6000" dirty="0" smtClean="0"/>
              <a:t>°7</a:t>
            </a:r>
            <a:endParaRPr lang="fr-FR" sz="6000" dirty="0"/>
          </a:p>
        </p:txBody>
      </p:sp>
      <p:sp>
        <p:nvSpPr>
          <p:cNvPr id="8" name="ZoneTexte 7"/>
          <p:cNvSpPr txBox="1"/>
          <p:nvPr/>
        </p:nvSpPr>
        <p:spPr>
          <a:xfrm>
            <a:off x="4412425" y="2938978"/>
            <a:ext cx="10383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/>
              <a:t>et</a:t>
            </a:r>
            <a:endParaRPr lang="fr-FR" sz="5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/>
              <p:cNvSpPr txBox="1"/>
              <p:nvPr/>
            </p:nvSpPr>
            <p:spPr>
              <a:xfrm>
                <a:off x="395536" y="2420888"/>
                <a:ext cx="3648242" cy="19595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5400" b="0" i="0" smtClean="0">
                          <a:latin typeface="Cambria Math"/>
                        </a:rPr>
                        <m:t>A</m:t>
                      </m:r>
                      <m:d>
                        <m:dPr>
                          <m:ctrlPr>
                            <a:rPr lang="fr-FR" sz="5400" b="0" i="1" smtClean="0"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fr-FR" sz="54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fr-FR" sz="5400" b="0" i="1" smtClean="0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fr-FR" sz="5400" b="0" i="1" smtClean="0">
                                  <a:latin typeface="Cambria Math"/>
                                </a:rPr>
                                <m:t>3</m:t>
                              </m:r>
                            </m:den>
                          </m:f>
                          <m:r>
                            <a:rPr lang="fr-FR" sz="5400" b="0" i="0" smtClean="0">
                              <a:latin typeface="Cambria Math"/>
                            </a:rPr>
                            <m:t> ;−</m:t>
                          </m:r>
                          <m:f>
                            <m:fPr>
                              <m:ctrlPr>
                                <a:rPr lang="fr-FR" sz="54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fr-FR" sz="5400" b="0" i="1" smtClean="0">
                                  <a:latin typeface="Cambria Math"/>
                                </a:rPr>
                                <m:t>3</m:t>
                              </m:r>
                            </m:num>
                            <m:den>
                              <m:r>
                                <a:rPr lang="fr-FR" sz="5400" b="0" i="1" smtClean="0">
                                  <a:latin typeface="Cambria Math"/>
                                </a:rPr>
                                <m:t>4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fr-FR" sz="5400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2420888"/>
                <a:ext cx="3648242" cy="1959511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/>
              <p:cNvSpPr txBox="1"/>
              <p:nvPr/>
            </p:nvSpPr>
            <p:spPr>
              <a:xfrm>
                <a:off x="5450803" y="2420888"/>
                <a:ext cx="3007041" cy="19595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5400" smtClean="0">
                          <a:latin typeface="Cambria Math"/>
                        </a:rPr>
                        <m:t>B</m:t>
                      </m:r>
                      <m:d>
                        <m:dPr>
                          <m:ctrlPr>
                            <a:rPr lang="fr-FR" sz="5400" b="0" i="1" smtClean="0"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fr-FR" sz="54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fr-FR" sz="5400" b="0" i="1" smtClean="0">
                                  <a:latin typeface="Cambria Math"/>
                                </a:rPr>
                                <m:t>2</m:t>
                              </m:r>
                            </m:num>
                            <m:den>
                              <m:r>
                                <a:rPr lang="fr-FR" sz="5400" b="0" i="1" smtClean="0">
                                  <a:latin typeface="Cambria Math"/>
                                </a:rPr>
                                <m:t>3</m:t>
                              </m:r>
                            </m:den>
                          </m:f>
                          <m:r>
                            <a:rPr lang="fr-FR" sz="5400" b="0" i="0" smtClean="0">
                              <a:latin typeface="Cambria Math"/>
                            </a:rPr>
                            <m:t> ;</m:t>
                          </m:r>
                          <m:f>
                            <m:fPr>
                              <m:ctrlPr>
                                <a:rPr lang="fr-FR" sz="54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fr-FR" sz="5400" b="0" i="1" smtClean="0">
                                  <a:latin typeface="Cambria Math"/>
                                </a:rPr>
                                <m:t>5</m:t>
                              </m:r>
                            </m:num>
                            <m:den>
                              <m:r>
                                <a:rPr lang="fr-FR" sz="5400" b="0" i="1" smtClean="0">
                                  <a:latin typeface="Cambria Math"/>
                                </a:rPr>
                                <m:t>4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fr-FR" sz="5400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9" name="ZoneTexte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0803" y="2420888"/>
                <a:ext cx="3007041" cy="195951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42241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Débit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</TotalTime>
  <Words>428</Words>
  <Application>Microsoft Office PowerPoint</Application>
  <PresentationFormat>Affichage à l'écran (4:3)</PresentationFormat>
  <Paragraphs>72</Paragraphs>
  <Slides>24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24</vt:i4>
      </vt:variant>
    </vt:vector>
  </HeadingPairs>
  <TitlesOfParts>
    <vt:vector size="25" baseType="lpstr">
      <vt:lpstr>Débit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auderi</dc:creator>
  <cp:lastModifiedBy>auderi</cp:lastModifiedBy>
  <cp:revision>73</cp:revision>
  <dcterms:created xsi:type="dcterms:W3CDTF">2014-09-26T16:28:59Z</dcterms:created>
  <dcterms:modified xsi:type="dcterms:W3CDTF">2016-07-01T17:46:42Z</dcterms:modified>
</cp:coreProperties>
</file>