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71" r:id="rId4"/>
    <p:sldId id="260" r:id="rId5"/>
    <p:sldId id="294" r:id="rId6"/>
    <p:sldId id="295" r:id="rId7"/>
    <p:sldId id="307" r:id="rId8"/>
    <p:sldId id="264" r:id="rId9"/>
    <p:sldId id="278" r:id="rId10"/>
    <p:sldId id="280" r:id="rId11"/>
    <p:sldId id="288" r:id="rId12"/>
    <p:sldId id="299" r:id="rId13"/>
    <p:sldId id="303" r:id="rId14"/>
    <p:sldId id="269" r:id="rId15"/>
    <p:sldId id="315" r:id="rId16"/>
    <p:sldId id="277" r:id="rId17"/>
    <p:sldId id="281" r:id="rId18"/>
    <p:sldId id="283" r:id="rId19"/>
    <p:sldId id="291" r:id="rId20"/>
    <p:sldId id="296" r:id="rId21"/>
    <p:sldId id="297" r:id="rId22"/>
    <p:sldId id="298" r:id="rId23"/>
    <p:sldId id="311" r:id="rId24"/>
    <p:sldId id="308" r:id="rId25"/>
    <p:sldId id="310" r:id="rId26"/>
    <p:sldId id="314" r:id="rId27"/>
    <p:sldId id="284" r:id="rId28"/>
    <p:sldId id="287" r:id="rId29"/>
    <p:sldId id="312" r:id="rId30"/>
    <p:sldId id="290" r:id="rId31"/>
    <p:sldId id="289" r:id="rId32"/>
    <p:sldId id="300" r:id="rId33"/>
    <p:sldId id="302" r:id="rId34"/>
    <p:sldId id="305" r:id="rId35"/>
    <p:sldId id="306" r:id="rId36"/>
    <p:sldId id="275" r:id="rId3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660"/>
  </p:normalViewPr>
  <p:slideViewPr>
    <p:cSldViewPr>
      <p:cViewPr varScale="1">
        <p:scale>
          <a:sx n="69" d="100"/>
          <a:sy n="69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4E771-4A06-4748-B0A9-E62C281CF4F8}" type="datetimeFigureOut">
              <a:rPr lang="fr-FR" smtClean="0"/>
              <a:pPr/>
              <a:t>30/06/2016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F5998-9F6C-4FF2-89CE-E74D31BC103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2967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F5998-9F6C-4FF2-89CE-E74D31BC103A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5841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F5998-9F6C-4FF2-89CE-E74D31BC103A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713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30/06/2016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30/06/2016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30/06/2016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30/06/2016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30/06/2016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30/06/2016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30/06/2016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30/06/2016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30/06/2016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30/06/2016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30/06/2016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30/06/2016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9884" y="2132856"/>
            <a:ext cx="9114115" cy="1728192"/>
          </a:xfrm>
        </p:spPr>
        <p:txBody>
          <a:bodyPr>
            <a:noAutofit/>
          </a:bodyPr>
          <a:lstStyle/>
          <a:p>
            <a:r>
              <a:rPr lang="fr-FR" sz="6000" dirty="0"/>
              <a:t>Géométrie dans l’espace : solides et volumes</a:t>
            </a:r>
            <a:br>
              <a:rPr lang="fr-FR" sz="6000" dirty="0"/>
            </a:br>
            <a:r>
              <a:rPr lang="fr-FR" sz="6000" dirty="0"/>
              <a:t>Série 2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5219352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dirty="0"/>
              <a:t>Calcul mental et automatismes – IREM de Clermont-Ferrand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7</a:t>
            </a:r>
            <a:r>
              <a:rPr lang="fr-FR" sz="4800" dirty="0"/>
              <a:t>) Solide JABCD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55892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I milieu de [AB], J milieu de [EF]</a:t>
            </a:r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8</a:t>
            </a:r>
            <a:r>
              <a:rPr lang="fr-FR" sz="4800" dirty="0"/>
              <a:t>) Solide JEHIAD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0" y="55892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I milieu de [AB], J milieu de [EF]</a:t>
            </a:r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44" y="1143000"/>
            <a:ext cx="91125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9</a:t>
            </a:r>
            <a:r>
              <a:rPr lang="fr-FR" sz="4800" dirty="0"/>
              <a:t>) Solide JADI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0" y="55892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I milieu de [AB], J milieu de [EF]</a:t>
            </a:r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10</a:t>
            </a:r>
            <a:r>
              <a:rPr lang="fr-FR" sz="4800" dirty="0"/>
              <a:t>) Solide DIBCHJFG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0" y="55892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I milieu de [AB], J milieu de [EF]</a:t>
            </a:r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44" y="1143000"/>
            <a:ext cx="91125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298092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fr-FR" sz="6000" dirty="0"/>
          </a:p>
          <a:p>
            <a:pPr algn="ctr">
              <a:buNone/>
            </a:pPr>
            <a:r>
              <a:rPr lang="fr-FR" sz="6000" dirty="0"/>
              <a:t>Correction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88841"/>
            <a:ext cx="9144000" cy="2304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5400" dirty="0"/>
              <a:t>Donner le nom du solide </a:t>
            </a:r>
          </a:p>
          <a:p>
            <a:pPr algn="ctr">
              <a:buNone/>
            </a:pPr>
            <a:r>
              <a:rPr lang="fr-FR" sz="5400" dirty="0"/>
              <a:t>(ex : cube, pyramide, …)</a:t>
            </a:r>
          </a:p>
        </p:txBody>
      </p:sp>
    </p:spTree>
    <p:extLst>
      <p:ext uri="{BB962C8B-B14F-4D97-AF65-F5344CB8AC3E}">
        <p14:creationId xmlns:p14="http://schemas.microsoft.com/office/powerpoint/2010/main" val="623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44" y="1143000"/>
            <a:ext cx="91125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1</a:t>
            </a:r>
            <a:r>
              <a:rPr lang="fr-FR" sz="4800" dirty="0"/>
              <a:t>) Solide ABCDEFGH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I </a:t>
            </a:r>
            <a:r>
              <a:rPr lang="fr-FR" sz="3600" dirty="0"/>
              <a:t>milieu de [AB]    </a:t>
            </a:r>
            <a:r>
              <a:rPr lang="fr-FR" sz="3600" dirty="0" smtClean="0"/>
              <a:t>                        </a:t>
            </a:r>
            <a:r>
              <a:rPr lang="fr-FR" sz="3600" dirty="0"/>
              <a:t>J milieu de [EF]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486916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25000"/>
                  </a:schemeClr>
                </a:solidFill>
              </a:rPr>
              <a:t>Pavé droit </a:t>
            </a:r>
            <a:r>
              <a:rPr lang="fr-FR" sz="5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fr-FR" sz="5400" dirty="0">
                <a:solidFill>
                  <a:schemeClr val="bg2">
                    <a:lumMod val="25000"/>
                  </a:schemeClr>
                </a:solidFill>
              </a:rPr>
              <a:t>ou </a:t>
            </a:r>
          </a:p>
          <a:p>
            <a:pPr algn="ctr"/>
            <a:r>
              <a:rPr lang="fr-FR" sz="5400" dirty="0">
                <a:solidFill>
                  <a:schemeClr val="bg2">
                    <a:lumMod val="25000"/>
                  </a:schemeClr>
                </a:solidFill>
              </a:rPr>
              <a:t>parallélépipède rectangle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2</a:t>
            </a:r>
            <a:r>
              <a:rPr lang="fr-FR" sz="4800" dirty="0"/>
              <a:t>) Solide JABCD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 </a:t>
            </a:r>
            <a:r>
              <a:rPr lang="fr-FR" sz="3600" dirty="0" smtClean="0"/>
              <a:t>                        </a:t>
            </a:r>
            <a:r>
              <a:rPr lang="fr-FR" sz="3600" dirty="0"/>
              <a:t>J milieu de [EF]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2</a:t>
            </a:r>
            <a:r>
              <a:rPr lang="fr-FR" sz="4800" dirty="0"/>
              <a:t>) Solide JABCD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   </a:t>
            </a:r>
            <a:r>
              <a:rPr lang="fr-FR" sz="3600" dirty="0" smtClean="0"/>
              <a:t>                      </a:t>
            </a:r>
            <a:r>
              <a:rPr lang="fr-FR" sz="3600" dirty="0"/>
              <a:t>J milieu de [EF]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486916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25000"/>
                  </a:schemeClr>
                </a:solidFill>
              </a:rPr>
              <a:t>Pyramide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3</a:t>
            </a:r>
            <a:r>
              <a:rPr lang="fr-FR" sz="4800" dirty="0"/>
              <a:t>) Solide JEHIAD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</a:t>
            </a:r>
            <a:r>
              <a:rPr lang="fr-FR" sz="3600" dirty="0" smtClean="0"/>
              <a:t>                         </a:t>
            </a:r>
            <a:r>
              <a:rPr lang="fr-FR" sz="3600" dirty="0"/>
              <a:t>J milieu de [EF]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88841"/>
            <a:ext cx="9144000" cy="2304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5400" dirty="0"/>
              <a:t>Donner le nom du solide </a:t>
            </a:r>
          </a:p>
          <a:p>
            <a:pPr algn="ctr">
              <a:buNone/>
            </a:pPr>
            <a:r>
              <a:rPr lang="fr-FR" sz="5400" dirty="0"/>
              <a:t>(ex : cube, pyramide, 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3</a:t>
            </a:r>
            <a:r>
              <a:rPr lang="fr-FR" sz="4800" dirty="0"/>
              <a:t>) Solide JEHIAD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     </a:t>
            </a:r>
            <a:r>
              <a:rPr lang="fr-FR" sz="3600" dirty="0" smtClean="0"/>
              <a:t>                    </a:t>
            </a:r>
            <a:r>
              <a:rPr lang="fr-FR" sz="3600" dirty="0"/>
              <a:t>J milieu de [EF]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486916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25000"/>
                  </a:schemeClr>
                </a:solidFill>
              </a:rPr>
              <a:t>Prisme droit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4</a:t>
            </a:r>
            <a:r>
              <a:rPr lang="fr-FR" sz="4800" dirty="0"/>
              <a:t>) Solide JADI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   </a:t>
            </a:r>
            <a:r>
              <a:rPr lang="fr-FR" sz="3600" dirty="0" smtClean="0"/>
              <a:t>                      </a:t>
            </a:r>
            <a:r>
              <a:rPr lang="fr-FR" sz="3600" dirty="0"/>
              <a:t>J milieu de [EF]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4</a:t>
            </a:r>
            <a:r>
              <a:rPr lang="fr-FR" sz="4800" dirty="0"/>
              <a:t>) Solide JADI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   </a:t>
            </a:r>
            <a:r>
              <a:rPr lang="fr-FR" sz="3600" dirty="0" smtClean="0"/>
              <a:t>                      </a:t>
            </a:r>
            <a:r>
              <a:rPr lang="fr-FR" sz="3600" dirty="0"/>
              <a:t>J milieu de [EF]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0" y="1143457"/>
            <a:ext cx="9000000" cy="4571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</a:t>
            </a:r>
            <a:r>
              <a:rPr lang="fr-FR" sz="3600" dirty="0" smtClean="0"/>
              <a:t>                          </a:t>
            </a:r>
            <a:r>
              <a:rPr lang="fr-FR" sz="3600" dirty="0"/>
              <a:t>J milieu de [EF]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486916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25000"/>
                  </a:schemeClr>
                </a:solidFill>
              </a:rPr>
              <a:t>Tétraèdre</a:t>
            </a: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4</a:t>
            </a:r>
            <a:r>
              <a:rPr lang="fr-FR" sz="4800" dirty="0"/>
              <a:t>) Solide JADI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5</a:t>
            </a:r>
            <a:r>
              <a:rPr lang="fr-FR" sz="4800" dirty="0"/>
              <a:t>) Solide DIBCHJFG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 </a:t>
            </a:r>
            <a:r>
              <a:rPr lang="fr-FR" sz="3600" dirty="0" smtClean="0"/>
              <a:t>                        </a:t>
            </a:r>
            <a:r>
              <a:rPr lang="fr-FR" sz="3600" dirty="0"/>
              <a:t>J milieu de [EF]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5</a:t>
            </a:r>
            <a:r>
              <a:rPr lang="fr-FR" sz="4800" dirty="0"/>
              <a:t>) Solide DIBCHJFG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 </a:t>
            </a:r>
            <a:r>
              <a:rPr lang="fr-FR" sz="3600" dirty="0" smtClean="0"/>
              <a:t>                        </a:t>
            </a:r>
            <a:r>
              <a:rPr lang="fr-FR" sz="3600" dirty="0"/>
              <a:t>J milieu de [EF]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486916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2">
                    <a:lumMod val="25000"/>
                  </a:schemeClr>
                </a:solidFill>
              </a:rPr>
              <a:t>Prisme droit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60241"/>
            <a:ext cx="9144000" cy="262088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000" dirty="0"/>
              <a:t>Calculer le volume</a:t>
            </a:r>
          </a:p>
          <a:p>
            <a:pPr algn="ctr">
              <a:buNone/>
            </a:pPr>
            <a:r>
              <a:rPr lang="fr-FR" sz="6000" dirty="0"/>
              <a:t>du solide </a:t>
            </a:r>
          </a:p>
        </p:txBody>
      </p:sp>
    </p:spTree>
    <p:extLst>
      <p:ext uri="{BB962C8B-B14F-4D97-AF65-F5344CB8AC3E}">
        <p14:creationId xmlns:p14="http://schemas.microsoft.com/office/powerpoint/2010/main" val="378809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6</a:t>
            </a:r>
            <a:r>
              <a:rPr lang="fr-FR" sz="4800" dirty="0"/>
              <a:t>) Solide ABCDEFGH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    </a:t>
            </a:r>
            <a:r>
              <a:rPr lang="fr-FR" sz="3600" dirty="0" smtClean="0"/>
              <a:t>                     </a:t>
            </a:r>
            <a:r>
              <a:rPr lang="fr-FR" sz="3600" dirty="0"/>
              <a:t>J milieu de [EF]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486916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chemeClr val="bg2">
                    <a:lumMod val="25000"/>
                  </a:schemeClr>
                </a:solidFill>
              </a:rPr>
              <a:t>                               </a:t>
            </a:r>
            <a:r>
              <a:rPr lang="fr-FR" sz="6600" dirty="0">
                <a:solidFill>
                  <a:schemeClr val="bg2">
                    <a:lumMod val="25000"/>
                  </a:schemeClr>
                </a:solidFill>
              </a:rPr>
              <a:t>120</a:t>
            </a:r>
          </a:p>
        </p:txBody>
      </p:sp>
      <p:sp>
        <p:nvSpPr>
          <p:cNvPr id="11" name="Pensées 10"/>
          <p:cNvSpPr/>
          <p:nvPr/>
        </p:nvSpPr>
        <p:spPr>
          <a:xfrm>
            <a:off x="0" y="4005064"/>
            <a:ext cx="3851920" cy="2304256"/>
          </a:xfrm>
          <a:prstGeom prst="cloudCallout">
            <a:avLst>
              <a:gd name="adj1" fmla="val 77699"/>
              <a:gd name="adj2" fmla="val 5525"/>
            </a:avLst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Pavé </a:t>
            </a:r>
            <a:r>
              <a:rPr lang="fr-FR" sz="4000" dirty="0" smtClean="0">
                <a:solidFill>
                  <a:schemeClr val="tx1"/>
                </a:solidFill>
              </a:rPr>
              <a:t>droit :</a:t>
            </a:r>
            <a:endParaRPr lang="fr-FR" sz="4000" dirty="0">
              <a:solidFill>
                <a:schemeClr val="tx1"/>
              </a:solidFill>
            </a:endParaRPr>
          </a:p>
          <a:p>
            <a:pPr algn="ctr"/>
            <a:r>
              <a:rPr lang="fr-FR" sz="4000" dirty="0">
                <a:solidFill>
                  <a:schemeClr val="tx1"/>
                </a:solidFill>
              </a:rPr>
              <a:t>L </a:t>
            </a:r>
            <a:r>
              <a:rPr lang="fr-FR" sz="3200" dirty="0">
                <a:solidFill>
                  <a:schemeClr val="tx1"/>
                </a:solidFill>
              </a:rPr>
              <a:t>x </a:t>
            </a:r>
            <a:r>
              <a:rPr lang="fr-FR" sz="4000" dirty="0">
                <a:solidFill>
                  <a:schemeClr val="tx1"/>
                </a:solidFill>
              </a:rPr>
              <a:t>l </a:t>
            </a:r>
            <a:r>
              <a:rPr lang="fr-FR" sz="3200" dirty="0">
                <a:solidFill>
                  <a:schemeClr val="tx1"/>
                </a:solidFill>
              </a:rPr>
              <a:t>x </a:t>
            </a:r>
            <a:r>
              <a:rPr lang="fr-FR" sz="4000" dirty="0">
                <a:solidFill>
                  <a:schemeClr val="tx1"/>
                </a:solidFill>
              </a:rPr>
              <a:t>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7</a:t>
            </a:r>
            <a:r>
              <a:rPr lang="fr-FR" sz="4800" dirty="0"/>
              <a:t>) Solide JABCD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</a:t>
            </a:r>
            <a:r>
              <a:rPr lang="fr-FR" sz="3600" dirty="0" smtClean="0"/>
              <a:t>                         </a:t>
            </a:r>
            <a:r>
              <a:rPr lang="fr-FR" sz="3600" dirty="0"/>
              <a:t>J milieu de [EF]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   </a:t>
            </a:r>
            <a:r>
              <a:rPr lang="fr-FR" sz="3600" dirty="0" smtClean="0"/>
              <a:t>                      </a:t>
            </a:r>
            <a:r>
              <a:rPr lang="fr-FR" sz="3600" dirty="0"/>
              <a:t>J milieu de [EF]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486916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chemeClr val="bg2">
                    <a:lumMod val="25000"/>
                  </a:schemeClr>
                </a:solidFill>
              </a:rPr>
              <a:t>                               </a:t>
            </a:r>
            <a:r>
              <a:rPr lang="fr-FR" sz="6600" dirty="0">
                <a:solidFill>
                  <a:schemeClr val="bg2">
                    <a:lumMod val="25000"/>
                  </a:schemeClr>
                </a:solidFill>
              </a:rPr>
              <a:t>40</a:t>
            </a:r>
          </a:p>
        </p:txBody>
      </p:sp>
      <p:sp>
        <p:nvSpPr>
          <p:cNvPr id="11" name="Pensées 10"/>
          <p:cNvSpPr/>
          <p:nvPr/>
        </p:nvSpPr>
        <p:spPr>
          <a:xfrm>
            <a:off x="0" y="4005064"/>
            <a:ext cx="3707904" cy="2304256"/>
          </a:xfrm>
          <a:prstGeom prst="cloudCallout">
            <a:avLst>
              <a:gd name="adj1" fmla="val 77699"/>
              <a:gd name="adj2" fmla="val 5525"/>
            </a:avLst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Pyramide :</a:t>
            </a:r>
          </a:p>
          <a:p>
            <a:pPr algn="ctr"/>
            <a:r>
              <a:rPr lang="fr-FR" sz="4000" dirty="0">
                <a:solidFill>
                  <a:schemeClr val="tx1"/>
                </a:solidFill>
              </a:rPr>
              <a:t>(B </a:t>
            </a:r>
            <a:r>
              <a:rPr lang="fr-FR" sz="3200" dirty="0">
                <a:solidFill>
                  <a:schemeClr val="tx1"/>
                </a:solidFill>
              </a:rPr>
              <a:t>x </a:t>
            </a:r>
            <a:r>
              <a:rPr lang="fr-FR" sz="4000" dirty="0">
                <a:solidFill>
                  <a:schemeClr val="tx1"/>
                </a:solidFill>
              </a:rPr>
              <a:t>H)/3</a:t>
            </a: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7</a:t>
            </a:r>
            <a:r>
              <a:rPr lang="fr-FR" sz="4800" dirty="0"/>
              <a:t>) Solide JABCD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1</a:t>
            </a:r>
            <a:r>
              <a:rPr lang="fr-FR" sz="4800" dirty="0"/>
              <a:t>) Solide ABCDEFGH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55892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I milieu de [AB], J milieu de [EF]</a:t>
            </a:r>
          </a:p>
        </p:txBody>
      </p:sp>
      <p:pic>
        <p:nvPicPr>
          <p:cNvPr id="20" name="Image 1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44" y="1143000"/>
            <a:ext cx="91125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44" y="1143000"/>
            <a:ext cx="91125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8</a:t>
            </a:r>
            <a:r>
              <a:rPr lang="fr-FR" sz="4800" dirty="0"/>
              <a:t>) Solide JEHIAD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      </a:t>
            </a:r>
            <a:r>
              <a:rPr lang="fr-FR" sz="3600" dirty="0" smtClean="0"/>
              <a:t>                   </a:t>
            </a:r>
            <a:r>
              <a:rPr lang="fr-FR" sz="3600" dirty="0"/>
              <a:t>J milieu de [EF]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8</a:t>
            </a:r>
            <a:r>
              <a:rPr lang="fr-FR" sz="4800" dirty="0"/>
              <a:t>) Solide JEHIAD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 </a:t>
            </a:r>
            <a:r>
              <a:rPr lang="fr-FR" sz="3600" dirty="0" smtClean="0"/>
              <a:t>                        </a:t>
            </a:r>
            <a:r>
              <a:rPr lang="fr-FR" sz="3600" dirty="0"/>
              <a:t>J milieu de [EF]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486916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chemeClr val="bg2">
                    <a:lumMod val="25000"/>
                  </a:schemeClr>
                </a:solidFill>
              </a:rPr>
              <a:t>                               </a:t>
            </a:r>
            <a:r>
              <a:rPr lang="fr-FR" sz="6600" dirty="0">
                <a:solidFill>
                  <a:schemeClr val="bg2">
                    <a:lumMod val="25000"/>
                  </a:schemeClr>
                </a:solidFill>
              </a:rPr>
              <a:t>30  </a:t>
            </a:r>
            <a:r>
              <a:rPr lang="fr-FR" sz="3600" dirty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fr-FR" sz="3600" dirty="0" smtClean="0">
                <a:solidFill>
                  <a:schemeClr val="bg2">
                    <a:lumMod val="25000"/>
                  </a:schemeClr>
                </a:solidFill>
              </a:rPr>
              <a:t> B </a:t>
            </a:r>
            <a:r>
              <a:rPr lang="fr-FR" sz="3600" dirty="0">
                <a:solidFill>
                  <a:schemeClr val="bg2">
                    <a:lumMod val="25000"/>
                  </a:schemeClr>
                </a:solidFill>
              </a:rPr>
              <a:t>= (4</a:t>
            </a:r>
            <a:r>
              <a:rPr lang="fr-FR" sz="2800" dirty="0">
                <a:solidFill>
                  <a:schemeClr val="bg2">
                    <a:lumMod val="25000"/>
                  </a:schemeClr>
                </a:solidFill>
              </a:rPr>
              <a:t>x</a:t>
            </a:r>
            <a:r>
              <a:rPr lang="fr-FR" sz="3600" dirty="0">
                <a:solidFill>
                  <a:schemeClr val="bg2">
                    <a:lumMod val="25000"/>
                  </a:schemeClr>
                </a:solidFill>
              </a:rPr>
              <a:t>3)/2</a:t>
            </a:r>
          </a:p>
        </p:txBody>
      </p:sp>
      <p:sp>
        <p:nvSpPr>
          <p:cNvPr id="11" name="Pensées 10"/>
          <p:cNvSpPr/>
          <p:nvPr/>
        </p:nvSpPr>
        <p:spPr>
          <a:xfrm>
            <a:off x="0" y="4005064"/>
            <a:ext cx="3707904" cy="2304256"/>
          </a:xfrm>
          <a:prstGeom prst="cloudCallout">
            <a:avLst>
              <a:gd name="adj1" fmla="val 77699"/>
              <a:gd name="adj2" fmla="val 5525"/>
            </a:avLst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Prisme :</a:t>
            </a:r>
          </a:p>
          <a:p>
            <a:pPr algn="ctr"/>
            <a:r>
              <a:rPr lang="fr-FR" sz="4000" dirty="0">
                <a:solidFill>
                  <a:schemeClr val="tx1"/>
                </a:solidFill>
              </a:rPr>
              <a:t>  B </a:t>
            </a:r>
            <a:r>
              <a:rPr lang="fr-FR" sz="3200" dirty="0">
                <a:solidFill>
                  <a:schemeClr val="tx1"/>
                </a:solidFill>
              </a:rPr>
              <a:t>x </a:t>
            </a:r>
            <a:r>
              <a:rPr lang="fr-FR" sz="4000" dirty="0">
                <a:solidFill>
                  <a:schemeClr val="tx1"/>
                </a:solidFill>
              </a:rPr>
              <a:t>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9</a:t>
            </a:r>
            <a:r>
              <a:rPr lang="fr-FR" sz="4800" dirty="0"/>
              <a:t>) Solide JADI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  </a:t>
            </a:r>
            <a:r>
              <a:rPr lang="fr-FR" sz="3600" dirty="0" smtClean="0"/>
              <a:t>                       </a:t>
            </a:r>
            <a:r>
              <a:rPr lang="fr-FR" sz="3600" dirty="0"/>
              <a:t>J milieu de [EF]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9</a:t>
            </a:r>
            <a:r>
              <a:rPr lang="fr-FR" sz="4800" dirty="0"/>
              <a:t>) Solide JADI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     </a:t>
            </a:r>
            <a:r>
              <a:rPr lang="fr-FR" sz="3600" dirty="0" smtClean="0"/>
              <a:t>                    </a:t>
            </a:r>
            <a:r>
              <a:rPr lang="fr-FR" sz="3600" dirty="0"/>
              <a:t>J milieu de [EF]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486916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chemeClr val="bg2">
                    <a:lumMod val="25000"/>
                  </a:schemeClr>
                </a:solidFill>
              </a:rPr>
              <a:t>                               </a:t>
            </a:r>
            <a:r>
              <a:rPr lang="fr-FR" sz="6600" dirty="0">
                <a:solidFill>
                  <a:schemeClr val="bg2">
                    <a:lumMod val="25000"/>
                  </a:schemeClr>
                </a:solidFill>
              </a:rPr>
              <a:t>10    </a:t>
            </a:r>
            <a:r>
              <a:rPr lang="fr-FR" sz="4000" dirty="0" smtClean="0">
                <a:solidFill>
                  <a:schemeClr val="bg2">
                    <a:lumMod val="25000"/>
                  </a:schemeClr>
                </a:solidFill>
              </a:rPr>
              <a:t>B </a:t>
            </a:r>
            <a:r>
              <a:rPr lang="fr-FR" sz="4000" dirty="0">
                <a:solidFill>
                  <a:schemeClr val="bg2">
                    <a:lumMod val="25000"/>
                  </a:schemeClr>
                </a:solidFill>
              </a:rPr>
              <a:t>= (4</a:t>
            </a:r>
            <a:r>
              <a:rPr lang="fr-FR" sz="2800" dirty="0">
                <a:solidFill>
                  <a:schemeClr val="bg2">
                    <a:lumMod val="25000"/>
                  </a:schemeClr>
                </a:solidFill>
              </a:rPr>
              <a:t>x</a:t>
            </a:r>
            <a:r>
              <a:rPr lang="fr-FR" sz="4000" dirty="0">
                <a:solidFill>
                  <a:schemeClr val="bg2">
                    <a:lumMod val="25000"/>
                  </a:schemeClr>
                </a:solidFill>
              </a:rPr>
              <a:t>3)/2</a:t>
            </a:r>
          </a:p>
        </p:txBody>
      </p:sp>
      <p:sp>
        <p:nvSpPr>
          <p:cNvPr id="11" name="Pensées 10"/>
          <p:cNvSpPr/>
          <p:nvPr/>
        </p:nvSpPr>
        <p:spPr>
          <a:xfrm>
            <a:off x="0" y="4005064"/>
            <a:ext cx="3707904" cy="2304256"/>
          </a:xfrm>
          <a:prstGeom prst="cloudCallout">
            <a:avLst>
              <a:gd name="adj1" fmla="val 77699"/>
              <a:gd name="adj2" fmla="val 5525"/>
            </a:avLst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Tétraèdre :</a:t>
            </a:r>
          </a:p>
          <a:p>
            <a:pPr algn="ctr"/>
            <a:r>
              <a:rPr lang="fr-FR" sz="4000" dirty="0">
                <a:solidFill>
                  <a:schemeClr val="tx1"/>
                </a:solidFill>
              </a:rPr>
              <a:t>(B </a:t>
            </a:r>
            <a:r>
              <a:rPr lang="fr-FR" sz="3200" dirty="0">
                <a:solidFill>
                  <a:schemeClr val="tx1"/>
                </a:solidFill>
              </a:rPr>
              <a:t>x </a:t>
            </a:r>
            <a:r>
              <a:rPr lang="fr-FR" sz="4000" dirty="0">
                <a:solidFill>
                  <a:schemeClr val="tx1"/>
                </a:solidFill>
              </a:rPr>
              <a:t>H)/3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44" y="1143000"/>
            <a:ext cx="91125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10</a:t>
            </a:r>
            <a:r>
              <a:rPr lang="fr-FR" sz="4800" dirty="0"/>
              <a:t>) Solide DIBCHJFD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     </a:t>
            </a:r>
            <a:r>
              <a:rPr lang="fr-FR" sz="3600" dirty="0" smtClean="0"/>
              <a:t>                    </a:t>
            </a:r>
            <a:r>
              <a:rPr lang="fr-FR" sz="3600" dirty="0"/>
              <a:t>J milieu de [EF]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10</a:t>
            </a:r>
            <a:r>
              <a:rPr lang="fr-FR" sz="4800" dirty="0"/>
              <a:t>) Solide DIBCHJFD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11967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I milieu de [AB]        </a:t>
            </a:r>
            <a:r>
              <a:rPr lang="fr-FR" sz="3600" dirty="0" smtClean="0"/>
              <a:t>                    </a:t>
            </a:r>
            <a:r>
              <a:rPr lang="fr-FR" sz="3600" dirty="0"/>
              <a:t>J milieu de [EF]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486916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chemeClr val="bg2">
                    <a:lumMod val="25000"/>
                  </a:schemeClr>
                </a:solidFill>
              </a:rPr>
              <a:t>                               </a:t>
            </a:r>
            <a:r>
              <a:rPr lang="fr-FR" sz="6600" dirty="0">
                <a:solidFill>
                  <a:schemeClr val="bg2">
                    <a:lumMod val="25000"/>
                  </a:schemeClr>
                </a:solidFill>
              </a:rPr>
              <a:t>90     </a:t>
            </a:r>
            <a:r>
              <a:rPr lang="fr-FR" sz="4000" dirty="0">
                <a:solidFill>
                  <a:schemeClr val="bg2">
                    <a:lumMod val="25000"/>
                  </a:schemeClr>
                </a:solidFill>
              </a:rPr>
              <a:t>(120 − 30)</a:t>
            </a:r>
          </a:p>
        </p:txBody>
      </p:sp>
      <p:sp>
        <p:nvSpPr>
          <p:cNvPr id="11" name="Pensées 10"/>
          <p:cNvSpPr/>
          <p:nvPr/>
        </p:nvSpPr>
        <p:spPr>
          <a:xfrm>
            <a:off x="0" y="4653136"/>
            <a:ext cx="3635896" cy="1944216"/>
          </a:xfrm>
          <a:prstGeom prst="cloudCallout">
            <a:avLst>
              <a:gd name="adj1" fmla="val 77699"/>
              <a:gd name="adj2" fmla="val -3881"/>
            </a:avLst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3600" dirty="0">
                <a:solidFill>
                  <a:schemeClr val="tx1"/>
                </a:solidFill>
              </a:rPr>
              <a:t>V(pavé) − V(JEHIAD)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879" y="1556793"/>
            <a:ext cx="9144000" cy="273630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fr-FR" sz="6000" dirty="0"/>
          </a:p>
          <a:p>
            <a:pPr algn="ctr">
              <a:buNone/>
            </a:pPr>
            <a:r>
              <a:rPr lang="fr-FR" sz="6000" dirty="0"/>
              <a:t>Fin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2</a:t>
            </a:r>
            <a:r>
              <a:rPr lang="fr-FR" sz="4800" dirty="0"/>
              <a:t>) Solide JABCD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55892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I milieu de [AB], J milieu de [EF]</a:t>
            </a:r>
          </a:p>
        </p:txBody>
      </p:sp>
      <p:pic>
        <p:nvPicPr>
          <p:cNvPr id="8" name="Imag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3</a:t>
            </a:r>
            <a:r>
              <a:rPr lang="fr-FR" sz="4800" dirty="0"/>
              <a:t>) Solide JEHIAD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0" y="55892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I milieu de [AB], J milieu de [EF]</a:t>
            </a:r>
          </a:p>
        </p:txBody>
      </p:sp>
      <p:pic>
        <p:nvPicPr>
          <p:cNvPr id="8" name="Imag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4</a:t>
            </a:r>
            <a:r>
              <a:rPr lang="fr-FR" sz="4800" dirty="0"/>
              <a:t>) Solide JADI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55892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I milieu de [AB], J milieu de [EF]</a:t>
            </a:r>
          </a:p>
        </p:txBody>
      </p:sp>
      <p:pic>
        <p:nvPicPr>
          <p:cNvPr id="8" name="Imag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5</a:t>
            </a:r>
            <a:r>
              <a:rPr lang="fr-FR" sz="4800" dirty="0"/>
              <a:t>) Solide DIBCHJFG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55892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I milieu de [AB], J milieu de [EF]</a:t>
            </a:r>
          </a:p>
        </p:txBody>
      </p:sp>
      <p:pic>
        <p:nvPicPr>
          <p:cNvPr id="8" name="Imag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60241"/>
            <a:ext cx="9144000" cy="262088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000" dirty="0"/>
              <a:t>Calculer le volume</a:t>
            </a:r>
          </a:p>
          <a:p>
            <a:pPr algn="ctr">
              <a:buNone/>
            </a:pPr>
            <a:r>
              <a:rPr lang="fr-FR" sz="6000" dirty="0"/>
              <a:t>du solide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fr-FR" sz="4800" dirty="0" smtClean="0"/>
              <a:t> 6</a:t>
            </a:r>
            <a:r>
              <a:rPr lang="fr-FR" sz="4800" dirty="0"/>
              <a:t>) Solide ABCDEFGH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558924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I milieu de [AB], J milieu de [EF]</a:t>
            </a:r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7" y="1143000"/>
            <a:ext cx="911646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621</Words>
  <Application>Microsoft Office PowerPoint</Application>
  <PresentationFormat>Affichage à l'écran (4:3)</PresentationFormat>
  <Paragraphs>94</Paragraphs>
  <Slides>36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37" baseType="lpstr">
      <vt:lpstr>Thème Office</vt:lpstr>
      <vt:lpstr>Géométrie dans l’espace : solides et volumes Série 2</vt:lpstr>
      <vt:lpstr>Présentation PowerPoint</vt:lpstr>
      <vt:lpstr> 1) Solide ABCDEFGH</vt:lpstr>
      <vt:lpstr> 2) Solide JABCD</vt:lpstr>
      <vt:lpstr> 3) Solide JEHIAD</vt:lpstr>
      <vt:lpstr> 4) Solide JADI</vt:lpstr>
      <vt:lpstr> 5) Solide DIBCHJFG</vt:lpstr>
      <vt:lpstr>Présentation PowerPoint</vt:lpstr>
      <vt:lpstr> 6) Solide ABCDEFGH</vt:lpstr>
      <vt:lpstr> 7) Solide JABCD</vt:lpstr>
      <vt:lpstr> 8) Solide JEHIAD</vt:lpstr>
      <vt:lpstr> 9) Solide JADI</vt:lpstr>
      <vt:lpstr> 10) Solide DIBCHJFG</vt:lpstr>
      <vt:lpstr>Présentation PowerPoint</vt:lpstr>
      <vt:lpstr>Présentation PowerPoint</vt:lpstr>
      <vt:lpstr> 1) Solide ABCDEFGH</vt:lpstr>
      <vt:lpstr> 2) Solide JABCD</vt:lpstr>
      <vt:lpstr> 2) Solide JABCD</vt:lpstr>
      <vt:lpstr> 3) Solide JEHIAD</vt:lpstr>
      <vt:lpstr> 3) Solide JEHIAD</vt:lpstr>
      <vt:lpstr> 4) Solide JADI</vt:lpstr>
      <vt:lpstr> 4) Solide JADI</vt:lpstr>
      <vt:lpstr> 4) Solide JADI</vt:lpstr>
      <vt:lpstr> 5) Solide DIBCHJFG</vt:lpstr>
      <vt:lpstr> 5) Solide DIBCHJFG</vt:lpstr>
      <vt:lpstr>Présentation PowerPoint</vt:lpstr>
      <vt:lpstr> 6) Solide ABCDEFGH</vt:lpstr>
      <vt:lpstr> 7) Solide JABCD</vt:lpstr>
      <vt:lpstr> 7) Solide JABCD</vt:lpstr>
      <vt:lpstr> 8) Solide JEHIAD</vt:lpstr>
      <vt:lpstr> 8) Solide JEHIAD</vt:lpstr>
      <vt:lpstr> 9) Solide JADI</vt:lpstr>
      <vt:lpstr> 9) Solide JADI</vt:lpstr>
      <vt:lpstr> 10) Solide DIBCHJFD</vt:lpstr>
      <vt:lpstr> 10) Solide DIBCHJFD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Espace: solides et volumes</dc:title>
  <dc:creator>Rigaux</dc:creator>
  <cp:lastModifiedBy>auderi</cp:lastModifiedBy>
  <cp:revision>107</cp:revision>
  <dcterms:modified xsi:type="dcterms:W3CDTF">2016-06-30T08:29:15Z</dcterms:modified>
</cp:coreProperties>
</file>