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301" r:id="rId4"/>
    <p:sldId id="302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86" r:id="rId15"/>
    <p:sldId id="270" r:id="rId16"/>
    <p:sldId id="287" r:id="rId17"/>
    <p:sldId id="290" r:id="rId18"/>
    <p:sldId id="272" r:id="rId19"/>
    <p:sldId id="289" r:id="rId20"/>
    <p:sldId id="274" r:id="rId21"/>
    <p:sldId id="309" r:id="rId22"/>
    <p:sldId id="291" r:id="rId23"/>
    <p:sldId id="275" r:id="rId24"/>
    <p:sldId id="292" r:id="rId25"/>
    <p:sldId id="303" r:id="rId26"/>
    <p:sldId id="307" r:id="rId27"/>
    <p:sldId id="293" r:id="rId28"/>
    <p:sldId id="277" r:id="rId29"/>
    <p:sldId id="294" r:id="rId30"/>
    <p:sldId id="278" r:id="rId31"/>
    <p:sldId id="295" r:id="rId32"/>
    <p:sldId id="279" r:id="rId33"/>
    <p:sldId id="296" r:id="rId34"/>
    <p:sldId id="304" r:id="rId35"/>
    <p:sldId id="308" r:id="rId36"/>
    <p:sldId id="268" r:id="rId3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1C88B-E33F-4566-A3AF-CD2CB2E667B8}" type="datetimeFigureOut">
              <a:rPr lang="fr-FR" smtClean="0"/>
              <a:pPr/>
              <a:t>01/07/2016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8DB79-54C4-48CF-90F0-5C368AFE4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.bin"/><Relationship Id="rId4" Type="http://schemas.openxmlformats.org/officeDocument/2006/relationships/slide" Target="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1052736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Géométrie dans l’espace :</a:t>
            </a:r>
          </a:p>
          <a:p>
            <a:pPr algn="ctr"/>
            <a:r>
              <a:rPr lang="fr-FR" sz="6000" dirty="0"/>
              <a:t>positions relatives </a:t>
            </a:r>
          </a:p>
          <a:p>
            <a:pPr algn="ctr"/>
            <a:r>
              <a:rPr lang="fr-FR" sz="6000" dirty="0"/>
              <a:t>de droites et plans</a:t>
            </a:r>
          </a:p>
          <a:p>
            <a:pPr algn="ctr"/>
            <a:r>
              <a:rPr lang="fr-FR" sz="6000" dirty="0"/>
              <a:t>Série 4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5579392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dirty="0"/>
              <a:t>Calcul mental et automatismes – IREM de Clermont-Ferrand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8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ABC) et (IJK)</a:t>
            </a: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9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ABC) et (DEL)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10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ABH) et (DCI)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9809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fr-FR" sz="6000" dirty="0"/>
          </a:p>
          <a:p>
            <a:pPr algn="ctr">
              <a:buNone/>
            </a:pPr>
            <a:r>
              <a:rPr lang="fr-FR" sz="6000" dirty="0"/>
              <a:t>Correction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1</a:t>
            </a:r>
            <a:r>
              <a:rPr lang="fr-FR" sz="4800" dirty="0"/>
              <a:t>) des droites (AF) et (ED)</a:t>
            </a: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63894"/>
            <a:ext cx="5760720" cy="39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760720" cy="39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1</a:t>
            </a:r>
            <a:r>
              <a:rPr lang="fr-FR" sz="4800" dirty="0"/>
              <a:t>) des droites (AF) et (ED)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0" y="5157192"/>
            <a:ext cx="92095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/>
              <a:t>coplanaires  dans (ABC) et sécantes.</a:t>
            </a:r>
          </a:p>
        </p:txBody>
      </p:sp>
      <p:sp>
        <p:nvSpPr>
          <p:cNvPr id="10" name="Organigramme : Connecteur 9"/>
          <p:cNvSpPr/>
          <p:nvPr/>
        </p:nvSpPr>
        <p:spPr>
          <a:xfrm>
            <a:off x="4932040" y="1628800"/>
            <a:ext cx="72008" cy="7200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3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2</a:t>
            </a:r>
            <a:r>
              <a:rPr lang="fr-FR" sz="4800" dirty="0"/>
              <a:t>) des droites (AF) et (KJ)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63894"/>
            <a:ext cx="5760720" cy="39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0688" y="404664"/>
            <a:ext cx="12393451" cy="6120000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2</a:t>
            </a:r>
            <a:r>
              <a:rPr lang="fr-FR" sz="4800" dirty="0"/>
              <a:t>) des droites (AF) et (KJ)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160597" y="5445224"/>
            <a:ext cx="4150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non coplanaires</a:t>
            </a:r>
          </a:p>
        </p:txBody>
      </p:sp>
      <p:cxnSp>
        <p:nvCxnSpPr>
          <p:cNvPr id="9" name="Connecteur droit 8"/>
          <p:cNvCxnSpPr/>
          <p:nvPr/>
        </p:nvCxnSpPr>
        <p:spPr>
          <a:xfrm rot="10800000">
            <a:off x="5796136" y="3573016"/>
            <a:ext cx="1440160" cy="100811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5220072" y="3140968"/>
            <a:ext cx="792088" cy="57606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3</a:t>
            </a:r>
            <a:r>
              <a:rPr lang="fr-FR" sz="4800" dirty="0"/>
              <a:t>) des droites (FE) et (HI)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2195736" y="2564904"/>
            <a:ext cx="4536504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187624" y="5589240"/>
            <a:ext cx="69410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/>
              <a:t>parallèles donc coplanaires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2771800" y="1844824"/>
            <a:ext cx="4536504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2699792" y="4077072"/>
            <a:ext cx="4536504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4</a:t>
            </a:r>
            <a:r>
              <a:rPr lang="fr-FR" sz="4800" dirty="0"/>
              <a:t>) des droites (FJ) et (GD)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188640"/>
            <a:ext cx="933101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/>
              <a:t>On considère le prisme droit ci-dessous.</a:t>
            </a:r>
          </a:p>
          <a:p>
            <a:r>
              <a:rPr lang="fr-FR" sz="4400" dirty="0"/>
              <a:t>La base est un hexagone régulier.</a:t>
            </a:r>
          </a:p>
          <a:p>
            <a:r>
              <a:rPr lang="fr-FR" sz="4400" dirty="0"/>
              <a:t>Déterminer la position relative : </a:t>
            </a: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48880"/>
            <a:ext cx="5760720" cy="39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692696"/>
            <a:ext cx="10009112" cy="55013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4</a:t>
            </a:r>
            <a:r>
              <a:rPr lang="fr-FR" sz="4800" dirty="0"/>
              <a:t>) des droites (FJ) et (GD)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160597" y="5445224"/>
            <a:ext cx="4150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non coplanaires</a:t>
            </a:r>
          </a:p>
        </p:txBody>
      </p:sp>
      <p:cxnSp>
        <p:nvCxnSpPr>
          <p:cNvPr id="6" name="Connecteur droit 5"/>
          <p:cNvCxnSpPr/>
          <p:nvPr/>
        </p:nvCxnSpPr>
        <p:spPr>
          <a:xfrm flipH="1">
            <a:off x="2843808" y="2060848"/>
            <a:ext cx="3600400" cy="22322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4 </a:t>
            </a:r>
            <a:r>
              <a:rPr lang="fr-FR" sz="4000" dirty="0"/>
              <a:t>bis</a:t>
            </a:r>
            <a:r>
              <a:rPr lang="fr-FR" sz="4800" dirty="0"/>
              <a:t>) des droites (FJ) et (GD)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160597" y="5445224"/>
            <a:ext cx="4150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non coplanaires</a:t>
            </a:r>
          </a:p>
        </p:txBody>
      </p:sp>
      <p:pic>
        <p:nvPicPr>
          <p:cNvPr id="5" name="Imag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564" y="1163653"/>
            <a:ext cx="10153128" cy="443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6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5</a:t>
            </a:r>
            <a:r>
              <a:rPr lang="fr-FR" sz="4800" dirty="0"/>
              <a:t>) de la droite (GB) et du plan (EDJ)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5</a:t>
            </a:r>
            <a:r>
              <a:rPr lang="fr-FR" sz="4800" dirty="0"/>
              <a:t>) de la droite (GB) et du plan (EDJ)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434922" y="5733256"/>
            <a:ext cx="5601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strictement parallèles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6</a:t>
            </a:r>
            <a:r>
              <a:rPr lang="fr-FR" sz="4800" dirty="0"/>
              <a:t>) de la droite (AF) et du plan (BCI)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72816" y="548680"/>
            <a:ext cx="13897544" cy="679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6</a:t>
            </a:r>
            <a:r>
              <a:rPr lang="fr-FR" sz="4800" dirty="0"/>
              <a:t>) de la droite (AF) et du plan (BCI)</a:t>
            </a:r>
          </a:p>
        </p:txBody>
      </p:sp>
      <p:sp>
        <p:nvSpPr>
          <p:cNvPr id="10" name="Parallélogramme 9"/>
          <p:cNvSpPr/>
          <p:nvPr/>
        </p:nvSpPr>
        <p:spPr>
          <a:xfrm rot="5400000">
            <a:off x="2447764" y="728700"/>
            <a:ext cx="3096344" cy="7056784"/>
          </a:xfrm>
          <a:prstGeom prst="parallelogram">
            <a:avLst>
              <a:gd name="adj" fmla="val 11736"/>
            </a:avLst>
          </a:prstGeom>
          <a:solidFill>
            <a:srgbClr val="7030A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928542" y="5517232"/>
            <a:ext cx="5057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sécants en un 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396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6</a:t>
            </a:r>
            <a:r>
              <a:rPr lang="fr-FR" sz="3600" dirty="0" smtClean="0"/>
              <a:t>bis</a:t>
            </a:r>
            <a:r>
              <a:rPr lang="fr-FR" sz="4800" dirty="0"/>
              <a:t>) de la droite (AF) et du plan (BCI)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928542" y="5517232"/>
            <a:ext cx="5057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sécants en un point</a:t>
            </a: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5554" y="1123970"/>
            <a:ext cx="6832892" cy="461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7</a:t>
            </a:r>
            <a:r>
              <a:rPr lang="fr-FR" sz="4800" dirty="0"/>
              <a:t>) de la droite (AF) et du plan (BCD)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7</a:t>
            </a:r>
            <a:r>
              <a:rPr lang="fr-FR" sz="4800" dirty="0"/>
              <a:t>) de la droite (AF) et du plan (BCD)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-53106" y="5589240"/>
            <a:ext cx="9233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parallèles, (AF) contenue dans (BCD)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8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ABC) et (IJK)</a:t>
            </a: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1</a:t>
            </a:r>
            <a:r>
              <a:rPr lang="fr-FR" sz="4800" dirty="0"/>
              <a:t>) des droites (AF) et (ED)</a:t>
            </a: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63894"/>
            <a:ext cx="5760720" cy="39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8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ABC) et (IJK)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65192" y="5733256"/>
            <a:ext cx="5740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strictement parallèles 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9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ABC) et (DEL)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9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ABC) et (DEL)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650590" y="5445224"/>
            <a:ext cx="51700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sécants suivant (DE)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>
          <a:xfrm>
            <a:off x="5076056" y="1556792"/>
            <a:ext cx="1728192" cy="15121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10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ABH) et (DCI)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612576" y="0"/>
            <a:ext cx="11558874" cy="5760000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10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ABH) et (DCI)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567084" y="5517232"/>
            <a:ext cx="778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sécants suivant la droite rouge</a:t>
            </a:r>
          </a:p>
        </p:txBody>
      </p:sp>
      <p:sp>
        <p:nvSpPr>
          <p:cNvPr id="7" name="ZoneTexte 6">
            <a:hlinkClick r:id="rId3" action="ppaction://hlinksldjump"/>
          </p:cNvPr>
          <p:cNvSpPr txBox="1"/>
          <p:nvPr/>
        </p:nvSpPr>
        <p:spPr>
          <a:xfrm>
            <a:off x="0" y="27089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cxnSp>
        <p:nvCxnSpPr>
          <p:cNvPr id="15" name="Connecteur droit 14"/>
          <p:cNvCxnSpPr/>
          <p:nvPr/>
        </p:nvCxnSpPr>
        <p:spPr>
          <a:xfrm rot="5400000">
            <a:off x="3059832" y="3429000"/>
            <a:ext cx="27363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10</a:t>
            </a:r>
            <a:r>
              <a:rPr lang="fr-FR" sz="4000" dirty="0" smtClean="0"/>
              <a:t>bis</a:t>
            </a:r>
            <a:r>
              <a:rPr lang="fr-FR" sz="4800" dirty="0"/>
              <a:t>) des </a:t>
            </a:r>
            <a:r>
              <a:rPr lang="fr-FR" sz="4800" dirty="0" smtClean="0"/>
              <a:t>plans (</a:t>
            </a:r>
            <a:r>
              <a:rPr lang="fr-FR" sz="4800" dirty="0"/>
              <a:t>ABH) et (DCI)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567084" y="5517232"/>
            <a:ext cx="778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800" dirty="0"/>
              <a:t>sécants suivant la droite rouge</a:t>
            </a:r>
          </a:p>
        </p:txBody>
      </p:sp>
      <p:sp>
        <p:nvSpPr>
          <p:cNvPr id="7" name="ZoneTexte 6">
            <a:hlinkClick r:id="rId4" action="ppaction://hlinksldjump"/>
          </p:cNvPr>
          <p:cNvSpPr txBox="1"/>
          <p:nvPr/>
        </p:nvSpPr>
        <p:spPr>
          <a:xfrm>
            <a:off x="0" y="27089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799034"/>
              </p:ext>
            </p:extLst>
          </p:nvPr>
        </p:nvGraphicFramePr>
        <p:xfrm>
          <a:off x="0" y="4293096"/>
          <a:ext cx="3059832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9" name="Objet d’environnement du Gestionnaire de liaisons" showAsIcon="1" r:id="rId5" imgW="2157840" imgH="863640" progId="Package">
                  <p:embed/>
                </p:oleObj>
              </mc:Choice>
              <mc:Fallback>
                <p:oleObj name="Objet d’environnement du Gestionnaire de liaisons" showAsIcon="1" r:id="rId5" imgW="2157840" imgH="863640" progId="Package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293096"/>
                        <a:ext cx="3059832" cy="13681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9879" y="1556793"/>
            <a:ext cx="9144000" cy="273630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fr-FR" sz="6000" dirty="0"/>
          </a:p>
          <a:p>
            <a:pPr algn="ctr">
              <a:buNone/>
            </a:pPr>
            <a:r>
              <a:rPr lang="fr-FR" sz="6000" dirty="0"/>
              <a:t>Fin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2</a:t>
            </a:r>
            <a:r>
              <a:rPr lang="fr-FR" sz="4800" dirty="0"/>
              <a:t>) des droites (AF) et (KJ)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63894"/>
            <a:ext cx="5760720" cy="393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3</a:t>
            </a:r>
            <a:r>
              <a:rPr lang="fr-FR" sz="4800" dirty="0"/>
              <a:t>) des droites (FE) et (HI)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4</a:t>
            </a:r>
            <a:r>
              <a:rPr lang="fr-FR" sz="4800" dirty="0"/>
              <a:t>) des droites (FJ) et (GD)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5</a:t>
            </a:r>
            <a:r>
              <a:rPr lang="fr-FR" sz="4800" dirty="0"/>
              <a:t>) de la droite (GB) et du plan (EDJ)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6</a:t>
            </a:r>
            <a:r>
              <a:rPr lang="fr-FR" sz="4800" dirty="0"/>
              <a:t>) de la droite (AF) et du plan (BCI)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 7</a:t>
            </a:r>
            <a:r>
              <a:rPr lang="fr-FR" sz="4800" dirty="0"/>
              <a:t>) de la droite (AF) et du plan (BCD)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487015"/>
            <a:ext cx="5760720" cy="388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509</Words>
  <Application>Microsoft Office PowerPoint</Application>
  <PresentationFormat>Affichage à l'écran (4:3)</PresentationFormat>
  <Paragraphs>57</Paragraphs>
  <Slides>36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0" baseType="lpstr">
      <vt:lpstr>Arial</vt:lpstr>
      <vt:lpstr>Calibri</vt:lpstr>
      <vt:lpstr>Thème Office</vt:lpstr>
      <vt:lpstr>Package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RIGAUX</dc:creator>
  <cp:lastModifiedBy>rigaux</cp:lastModifiedBy>
  <cp:revision>174</cp:revision>
  <dcterms:created xsi:type="dcterms:W3CDTF">2015-02-10T12:36:06Z</dcterms:created>
  <dcterms:modified xsi:type="dcterms:W3CDTF">2016-07-01T09:52:22Z</dcterms:modified>
</cp:coreProperties>
</file>