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10" r:id="rId2"/>
    <p:sldId id="273" r:id="rId3"/>
    <p:sldId id="274" r:id="rId4"/>
    <p:sldId id="258" r:id="rId5"/>
    <p:sldId id="261" r:id="rId6"/>
    <p:sldId id="293" r:id="rId7"/>
    <p:sldId id="311" r:id="rId8"/>
    <p:sldId id="276" r:id="rId9"/>
    <p:sldId id="294" r:id="rId10"/>
    <p:sldId id="278" r:id="rId11"/>
    <p:sldId id="279" r:id="rId12"/>
    <p:sldId id="280" r:id="rId13"/>
    <p:sldId id="291" r:id="rId14"/>
    <p:sldId id="305" r:id="rId15"/>
    <p:sldId id="295" r:id="rId16"/>
    <p:sldId id="306" r:id="rId17"/>
    <p:sldId id="299" r:id="rId18"/>
    <p:sldId id="312" r:id="rId19"/>
    <p:sldId id="300" r:id="rId20"/>
    <p:sldId id="301" r:id="rId21"/>
    <p:sldId id="308" r:id="rId22"/>
    <p:sldId id="303" r:id="rId23"/>
    <p:sldId id="304" r:id="rId24"/>
    <p:sldId id="309" r:id="rId25"/>
  </p:sldIdLst>
  <p:sldSz cx="9144000" cy="6858000" type="screen4x3"/>
  <p:notesSz cx="9926638" cy="67976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6" autoAdjust="0"/>
    <p:restoredTop sz="94624" autoAdjust="0"/>
  </p:normalViewPr>
  <p:slideViewPr>
    <p:cSldViewPr>
      <p:cViewPr varScale="1">
        <p:scale>
          <a:sx n="67" d="100"/>
          <a:sy n="67" d="100"/>
        </p:scale>
        <p:origin x="8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79FF2-5A6C-4C69-A1B5-9087C93B2B13}" type="datetimeFigureOut">
              <a:rPr lang="fr-FR" smtClean="0"/>
              <a:t>30/06/2016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F4763-8DE2-4842-907B-BFC95526C2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061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DE73B-9281-45B7-9034-36596202E2C6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4D12-DB94-4249-BD91-7F27DD4F89C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575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4D12-DB94-4249-BD91-7F27DD4F89C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3667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44CA-33B2-4E24-8F6A-48D33141DA39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23997-6C39-4124-A3BA-487EFB4767D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9884" y="2132856"/>
            <a:ext cx="9114115" cy="1728192"/>
          </a:xfrm>
        </p:spPr>
        <p:txBody>
          <a:bodyPr>
            <a:noAutofit/>
          </a:bodyPr>
          <a:lstStyle/>
          <a:p>
            <a:r>
              <a:rPr lang="fr-FR" sz="6000" dirty="0" smtClean="0"/>
              <a:t>Géométrie dans l’espace :</a:t>
            </a:r>
            <a:br>
              <a:rPr lang="fr-FR" sz="6000" dirty="0" smtClean="0"/>
            </a:br>
            <a:r>
              <a:rPr lang="fr-FR" sz="6000" dirty="0" smtClean="0"/>
              <a:t>Perspective Cavalière</a:t>
            </a:r>
            <a:br>
              <a:rPr lang="fr-FR" sz="6000" dirty="0" smtClean="0"/>
            </a:br>
            <a:r>
              <a:rPr lang="fr-FR" sz="6000" dirty="0" smtClean="0"/>
              <a:t>Série 3</a:t>
            </a:r>
            <a:endParaRPr lang="fr-FR" sz="6000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219352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dirty="0"/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12945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1152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 smtClean="0"/>
              <a:t>ABCD est un tétraèdre. E</a:t>
            </a:r>
            <a:r>
              <a:rPr lang="fr-FR" sz="3600" dirty="0" smtClean="0">
                <a:sym typeface="Symbol"/>
              </a:rPr>
              <a:t>[BD], </a:t>
            </a:r>
            <a:r>
              <a:rPr lang="fr-FR" sz="3600" dirty="0" smtClean="0"/>
              <a:t>F</a:t>
            </a:r>
            <a:r>
              <a:rPr lang="fr-FR" sz="3600" dirty="0" smtClean="0">
                <a:sym typeface="Symbol"/>
              </a:rPr>
              <a:t>[AB] et  G[DC].</a:t>
            </a:r>
            <a:r>
              <a:rPr lang="fr-FR" sz="3600" dirty="0" smtClean="0"/>
              <a:t> </a:t>
            </a:r>
          </a:p>
          <a:p>
            <a:pPr marL="514350" indent="-514350">
              <a:buNone/>
            </a:pPr>
            <a:endParaRPr lang="fr-FR" sz="3600" b="1" dirty="0" smtClean="0"/>
          </a:p>
          <a:p>
            <a:pPr marL="514350" indent="-514350">
              <a:buNone/>
            </a:pPr>
            <a:endParaRPr lang="fr-FR" sz="36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719572" y="558924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(EF) et (GA) sont sécantes</a:t>
            </a:r>
            <a:endParaRPr lang="fr-FR" sz="3600" b="1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14060" t="15559" r="11581"/>
          <a:stretch/>
        </p:blipFill>
        <p:spPr>
          <a:xfrm>
            <a:off x="2267744" y="1459206"/>
            <a:ext cx="4968552" cy="40605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760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 smtClean="0"/>
              <a:t>ABCDE est une pyramide régulière.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83568" y="486916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ABCD est un losange</a:t>
            </a:r>
            <a:endParaRPr lang="fr-FR" sz="3600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733" y="1578324"/>
            <a:ext cx="5126534" cy="3098832"/>
          </a:xfrm>
          <a:prstGeom prst="rect">
            <a:avLst/>
          </a:prstGeo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971600" y="558924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(IJ) et  (FB) sont sécantes</a:t>
            </a:r>
            <a:endParaRPr lang="fr-FR" sz="3600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079724"/>
            <a:ext cx="5086350" cy="348615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Espace réservé du contenu 2"/>
              <p:cNvSpPr txBox="1">
                <a:spLocks/>
              </p:cNvSpPr>
              <p:nvPr/>
            </p:nvSpPr>
            <p:spPr>
              <a:xfrm>
                <a:off x="0" y="764704"/>
                <a:ext cx="9144000" cy="1728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fr-FR" sz="5100" dirty="0" smtClean="0"/>
                  <a:t>ABCDEFGH est un parallélépipède rectangle. </a:t>
                </a:r>
              </a:p>
              <a:p>
                <a:pPr marL="0" indent="0">
                  <a:buFont typeface="Arial" pitchFamily="34" charset="0"/>
                  <a:buNone/>
                </a:pPr>
                <a:r>
                  <a:rPr lang="fr-FR" sz="5100" dirty="0" smtClean="0"/>
                  <a:t>    I est le milieu de [AB] et FJ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1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510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510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5100" dirty="0" smtClean="0"/>
                  <a:t> FE. </a:t>
                </a:r>
                <a:endParaRPr lang="fr-FR" sz="5100" b="1" dirty="0" smtClean="0"/>
              </a:p>
              <a:p>
                <a:pPr marL="514350" indent="-514350">
                  <a:buFont typeface="Arial" pitchFamily="34" charset="0"/>
                  <a:buNone/>
                </a:pPr>
                <a:endParaRPr lang="fr-FR" dirty="0" smtClean="0"/>
              </a:p>
            </p:txBody>
          </p:sp>
        </mc:Choice>
        <mc:Fallback xmlns="">
          <p:sp>
            <p:nvSpPr>
              <p:cNvPr id="9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64704"/>
                <a:ext cx="9144000" cy="1728192"/>
              </a:xfrm>
              <a:prstGeom prst="rect">
                <a:avLst/>
              </a:prstGeom>
              <a:blipFill rotWithShape="0">
                <a:blip r:embed="rId3"/>
                <a:stretch>
                  <a:fillRect t="-109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fr-FR" sz="7200" dirty="0" smtClean="0"/>
              <a:t>C</a:t>
            </a:r>
            <a:r>
              <a:rPr lang="fr-FR" sz="7200" cap="small" dirty="0" smtClean="0"/>
              <a:t>orrection</a:t>
            </a:r>
            <a:endParaRPr lang="fr-FR" sz="7200" cap="sm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34192" y="5229200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fr-FR" sz="3600" b="1" dirty="0" smtClean="0"/>
              <a:t>E, F et G sont alignés.</a:t>
            </a:r>
            <a:endParaRPr lang="fr-FR" sz="3600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l="19623"/>
          <a:stretch/>
        </p:blipFill>
        <p:spPr>
          <a:xfrm>
            <a:off x="3367421" y="2483654"/>
            <a:ext cx="2448272" cy="2098841"/>
          </a:xfrm>
          <a:prstGeom prst="rect">
            <a:avLst/>
          </a:prstGeom>
        </p:spPr>
      </p:pic>
      <p:sp>
        <p:nvSpPr>
          <p:cNvPr id="8" name="Rectangle à coins arrondis 7"/>
          <p:cNvSpPr/>
          <p:nvPr/>
        </p:nvSpPr>
        <p:spPr>
          <a:xfrm rot="20255215">
            <a:off x="6320913" y="5246453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FAUX</a:t>
            </a:r>
            <a:endParaRPr lang="fr-FR" sz="5400" b="1" dirty="0">
              <a:solidFill>
                <a:srgbClr val="FF000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8974" y="2604145"/>
            <a:ext cx="2857154" cy="186781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2483654"/>
            <a:ext cx="2895659" cy="210879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79512" y="764704"/>
            <a:ext cx="878497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ABCD est un tétraèdre. </a:t>
            </a:r>
          </a:p>
          <a:p>
            <a:r>
              <a:rPr lang="fr-FR" sz="3600" dirty="0">
                <a:sym typeface="Symbol"/>
              </a:rPr>
              <a:t>E</a:t>
            </a:r>
            <a:r>
              <a:rPr lang="fr-FR" sz="3600" dirty="0" smtClean="0">
                <a:sym typeface="Symbol"/>
              </a:rPr>
              <a:t>[BD], </a:t>
            </a:r>
            <a:r>
              <a:rPr lang="fr-FR" sz="3600" dirty="0" smtClean="0"/>
              <a:t>F</a:t>
            </a:r>
            <a:r>
              <a:rPr lang="fr-FR" sz="3600" dirty="0" smtClean="0">
                <a:sym typeface="Symbol"/>
              </a:rPr>
              <a:t>[AD] et G[AC].</a:t>
            </a:r>
            <a:r>
              <a:rPr lang="fr-FR" sz="4000" dirty="0" smtClean="0"/>
              <a:t> </a:t>
            </a:r>
            <a:endParaRPr lang="fr-FR" sz="4000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745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79512" y="764704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ABCD est un tétraèdre. F</a:t>
            </a:r>
            <a:r>
              <a:rPr lang="fr-FR" sz="3600" dirty="0" smtClean="0">
                <a:sym typeface="Symbol"/>
              </a:rPr>
              <a:t>[AD] et G[CA].</a:t>
            </a:r>
            <a:r>
              <a:rPr lang="fr-FR" sz="4000" dirty="0" smtClean="0"/>
              <a:t> </a:t>
            </a:r>
            <a:endParaRPr lang="fr-FR" sz="4000" dirty="0"/>
          </a:p>
        </p:txBody>
      </p:sp>
      <p:sp>
        <p:nvSpPr>
          <p:cNvPr id="8" name="ZoneTexte 7"/>
          <p:cNvSpPr txBox="1"/>
          <p:nvPr/>
        </p:nvSpPr>
        <p:spPr>
          <a:xfrm>
            <a:off x="251520" y="5085184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fr-FR" sz="3600" b="1" dirty="0" smtClean="0"/>
              <a:t>(FG) et (BA) sont parallèles.</a:t>
            </a:r>
            <a:endParaRPr lang="fr-FR" sz="3600" b="1" dirty="0"/>
          </a:p>
        </p:txBody>
      </p:sp>
      <p:sp>
        <p:nvSpPr>
          <p:cNvPr id="6" name="Rectangle à coins arrondis 5"/>
          <p:cNvSpPr/>
          <p:nvPr/>
        </p:nvSpPr>
        <p:spPr>
          <a:xfrm rot="20593302">
            <a:off x="6156176" y="5085184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FAUX</a:t>
            </a:r>
            <a:endParaRPr lang="fr-FR" sz="5400" b="1" dirty="0">
              <a:solidFill>
                <a:srgbClr val="FF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10013"/>
          <a:stretch/>
        </p:blipFill>
        <p:spPr>
          <a:xfrm>
            <a:off x="2930886" y="2534644"/>
            <a:ext cx="2879284" cy="206954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437" y="2374028"/>
            <a:ext cx="3067050" cy="239077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019" y="2300517"/>
            <a:ext cx="2514600" cy="2238375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7200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3600" dirty="0" smtClean="0"/>
              <a:t>ABCDEFGH est un cube, </a:t>
            </a:r>
            <a:endParaRPr lang="fr-FR" b="1" dirty="0" smtClean="0"/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7" name="Rectangle 6"/>
          <p:cNvSpPr/>
          <p:nvPr/>
        </p:nvSpPr>
        <p:spPr>
          <a:xfrm>
            <a:off x="611560" y="545657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fr-FR" sz="3600" b="1" dirty="0" smtClean="0"/>
              <a:t>AD = BD</a:t>
            </a:r>
            <a:endParaRPr lang="fr-FR" sz="3600" b="1" dirty="0"/>
          </a:p>
        </p:txBody>
      </p:sp>
      <p:sp>
        <p:nvSpPr>
          <p:cNvPr id="6" name="Rectangle à coins arrondis 5"/>
          <p:cNvSpPr/>
          <p:nvPr/>
        </p:nvSpPr>
        <p:spPr>
          <a:xfrm rot="21005201">
            <a:off x="6084168" y="5229200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FAUX</a:t>
            </a:r>
            <a:endParaRPr lang="fr-FR" sz="5400" b="1" dirty="0">
              <a:solidFill>
                <a:srgbClr val="FF00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826057"/>
            <a:ext cx="3178696" cy="31138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35895" y="836712"/>
            <a:ext cx="144016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3600" b="1" u="sng" dirty="0" smtClean="0">
                <a:solidFill>
                  <a:srgbClr val="FF0000"/>
                </a:solidFill>
              </a:rPr>
              <a:t>cube</a:t>
            </a:r>
            <a:r>
              <a:rPr lang="fr-FR" sz="3600" dirty="0" smtClean="0"/>
              <a:t>.</a:t>
            </a:r>
            <a:endParaRPr lang="fr-FR" sz="3600" u="sng" dirty="0"/>
          </a:p>
        </p:txBody>
      </p:sp>
      <p:sp>
        <p:nvSpPr>
          <p:cNvPr id="10" name="Bulle ronde 9"/>
          <p:cNvSpPr/>
          <p:nvPr/>
        </p:nvSpPr>
        <p:spPr>
          <a:xfrm>
            <a:off x="5579765" y="554529"/>
            <a:ext cx="2520627" cy="1168375"/>
          </a:xfrm>
          <a:prstGeom prst="wedgeEllipseCallout">
            <a:avLst>
              <a:gd name="adj1" fmla="val -74524"/>
              <a:gd name="adj2" fmla="val 806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950496" y="661662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ABCD est un carré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920487"/>
            <a:ext cx="3516847" cy="327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1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7200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ABCD est un tétraèdre régulier. </a:t>
            </a:r>
          </a:p>
          <a:p>
            <a:pPr algn="just">
              <a:buNone/>
            </a:pPr>
            <a:endParaRPr lang="fr-FR" b="1" dirty="0" smtClean="0"/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7" name="Rectangle 6"/>
          <p:cNvSpPr/>
          <p:nvPr/>
        </p:nvSpPr>
        <p:spPr>
          <a:xfrm>
            <a:off x="179512" y="5229200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fr-FR" sz="3600" b="1" dirty="0" smtClean="0"/>
              <a:t>ABC est un triangle équilatéral.</a:t>
            </a:r>
            <a:endParaRPr lang="fr-FR" sz="3600" b="1" dirty="0"/>
          </a:p>
        </p:txBody>
      </p:sp>
      <p:sp>
        <p:nvSpPr>
          <p:cNvPr id="9" name="Rectangle à coins arrondis 8"/>
          <p:cNvSpPr/>
          <p:nvPr/>
        </p:nvSpPr>
        <p:spPr>
          <a:xfrm rot="20019615">
            <a:off x="6641522" y="5157192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VRAI</a:t>
            </a:r>
            <a:endParaRPr lang="fr-FR" sz="5400" b="1" dirty="0">
              <a:solidFill>
                <a:srgbClr val="00B05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272" y="1932687"/>
            <a:ext cx="3324225" cy="29622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32687"/>
            <a:ext cx="3228975" cy="32480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995936" y="836712"/>
            <a:ext cx="1573829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sz="3200" b="1" u="sng" dirty="0">
                <a:solidFill>
                  <a:srgbClr val="FF0000"/>
                </a:solidFill>
              </a:rPr>
              <a:t>r</a:t>
            </a:r>
            <a:r>
              <a:rPr lang="fr-FR" sz="3200" b="1" u="sng" dirty="0" smtClean="0">
                <a:solidFill>
                  <a:srgbClr val="FF0000"/>
                </a:solidFill>
              </a:rPr>
              <a:t>égulier</a:t>
            </a:r>
            <a:r>
              <a:rPr lang="fr-FR" sz="3200" b="1" dirty="0" smtClean="0"/>
              <a:t>.</a:t>
            </a:r>
            <a:endParaRPr lang="fr-FR" sz="3200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11521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 smtClean="0"/>
              <a:t>ABCD est un tétraèdre régulier. I est le milieu de [AB] et J est le milieu de [BC].</a:t>
            </a:r>
          </a:p>
          <a:p>
            <a:pPr algn="just">
              <a:buNone/>
            </a:pPr>
            <a:endParaRPr lang="fr-FR" b="1" dirty="0" smtClean="0"/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7" name="Rectangle 6"/>
          <p:cNvSpPr/>
          <p:nvPr/>
        </p:nvSpPr>
        <p:spPr>
          <a:xfrm>
            <a:off x="731086" y="5589240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fr-FR" sz="3600" b="1" dirty="0" smtClean="0"/>
              <a:t>BI = BJ</a:t>
            </a:r>
            <a:endParaRPr lang="fr-FR" sz="3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358062"/>
            <a:ext cx="2982765" cy="2800147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 rot="20494215">
            <a:off x="6204508" y="5258129"/>
            <a:ext cx="2160240" cy="95578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VRAI</a:t>
            </a:r>
            <a:endParaRPr lang="fr-FR" sz="5400" b="1" dirty="0">
              <a:solidFill>
                <a:srgbClr val="00B050"/>
              </a:solidFill>
            </a:endParaRPr>
          </a:p>
        </p:txBody>
      </p:sp>
      <p:sp>
        <p:nvSpPr>
          <p:cNvPr id="4" name="Bulle ronde 3"/>
          <p:cNvSpPr/>
          <p:nvPr/>
        </p:nvSpPr>
        <p:spPr>
          <a:xfrm>
            <a:off x="5388578" y="1412776"/>
            <a:ext cx="3071854" cy="1484585"/>
          </a:xfrm>
          <a:prstGeom prst="wedgeEllipseCallout">
            <a:avLst>
              <a:gd name="adj1" fmla="val -50156"/>
              <a:gd name="adj2" fmla="val -4851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815388" y="1512366"/>
            <a:ext cx="21602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rgbClr val="FF0000"/>
                </a:solidFill>
              </a:rPr>
              <a:t>ABC est un triangle équilatéral</a:t>
            </a:r>
            <a:endParaRPr lang="fr-FR" sz="2800" dirty="0">
              <a:solidFill>
                <a:srgbClr val="FF0000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033" y="2838946"/>
            <a:ext cx="2875593" cy="25962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11960" y="842184"/>
            <a:ext cx="1573829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sz="3200" b="1" u="sng" dirty="0" smtClean="0">
                <a:solidFill>
                  <a:srgbClr val="FF0000"/>
                </a:solidFill>
              </a:rPr>
              <a:t>régulier</a:t>
            </a:r>
            <a:r>
              <a:rPr lang="fr-FR" sz="3200" b="1" dirty="0" smtClean="0"/>
              <a:t>.</a:t>
            </a:r>
            <a:endParaRPr lang="fr-FR" sz="3200" b="1" u="sng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18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11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040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sz="3600" dirty="0" smtClean="0"/>
              <a:t>ABCDEFGH est un cube.</a:t>
            </a:r>
            <a:endParaRPr lang="fr-FR" sz="3600" b="1" dirty="0" smtClean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611560" y="5373216"/>
                <a:ext cx="5472608" cy="646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3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fr-FR" sz="36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fr-FR" sz="3600" b="1" i="0" smtClean="0">
                            <a:latin typeface="Calibri" panose="020F0502020204030204" pitchFamily="34" charset="0"/>
                          </a:rPr>
                          <m:t>DAE</m:t>
                        </m:r>
                        <m:r>
                          <m:rPr>
                            <m:nor/>
                          </m:rPr>
                          <a:rPr lang="fr-FR" sz="3600" b="0" i="0" smtClean="0">
                            <a:latin typeface="Calibri" panose="020F0502020204030204" pitchFamily="34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fr-FR" sz="3600" b="1" dirty="0" smtClean="0"/>
                  <a:t>est un angle droit</a:t>
                </a:r>
                <a:r>
                  <a:rPr lang="fr-FR" sz="3600" dirty="0" smtClean="0"/>
                  <a:t>.</a:t>
                </a:r>
                <a:endParaRPr lang="fr-FR" sz="36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373216"/>
                <a:ext cx="5472608" cy="646716"/>
              </a:xfrm>
              <a:prstGeom prst="rect">
                <a:avLst/>
              </a:prstGeom>
              <a:blipFill rotWithShape="0">
                <a:blip r:embed="rId2"/>
                <a:stretch>
                  <a:fillRect t="-13084" b="-345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à coins arrondis 10"/>
          <p:cNvSpPr/>
          <p:nvPr/>
        </p:nvSpPr>
        <p:spPr>
          <a:xfrm rot="20019615">
            <a:off x="6641522" y="5157192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VRAI</a:t>
            </a:r>
            <a:endParaRPr lang="fr-FR" sz="5400" b="1" dirty="0">
              <a:solidFill>
                <a:srgbClr val="00B05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493" y="1820233"/>
            <a:ext cx="2735957" cy="2821123"/>
          </a:xfrm>
          <a:prstGeom prst="rect">
            <a:avLst/>
          </a:prstGeom>
        </p:spPr>
      </p:pic>
      <p:sp>
        <p:nvSpPr>
          <p:cNvPr id="12" name="Bulle ronde 11"/>
          <p:cNvSpPr/>
          <p:nvPr/>
        </p:nvSpPr>
        <p:spPr>
          <a:xfrm>
            <a:off x="5579765" y="554529"/>
            <a:ext cx="2520627" cy="1168375"/>
          </a:xfrm>
          <a:prstGeom prst="wedgeEllipseCallout">
            <a:avLst>
              <a:gd name="adj1" fmla="val -74524"/>
              <a:gd name="adj2" fmla="val 8068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5950496" y="661662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ADHE est un carré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35896" y="836712"/>
            <a:ext cx="129614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3600" b="1" u="sng" dirty="0" smtClean="0">
                <a:solidFill>
                  <a:srgbClr val="FF0000"/>
                </a:solidFill>
              </a:rPr>
              <a:t>cube</a:t>
            </a:r>
            <a:r>
              <a:rPr lang="fr-FR" sz="3600" dirty="0" smtClean="0"/>
              <a:t>.</a:t>
            </a:r>
            <a:endParaRPr lang="fr-FR" sz="3600" b="1" u="sng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285" y="1893259"/>
            <a:ext cx="3492635" cy="3255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7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319015"/>
            <a:ext cx="9144000" cy="1470025"/>
          </a:xfrm>
        </p:spPr>
        <p:txBody>
          <a:bodyPr>
            <a:normAutofit/>
          </a:bodyPr>
          <a:lstStyle/>
          <a:p>
            <a:r>
              <a:rPr lang="fr-FR" sz="8800" dirty="0" smtClean="0"/>
              <a:t>Vrai ou Faux ?</a:t>
            </a:r>
            <a:endParaRPr lang="fr-FR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040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sz="3600" dirty="0" smtClean="0"/>
              <a:t>ABCDEFGH est un cube. </a:t>
            </a:r>
            <a:r>
              <a:rPr lang="fr-FR" sz="3600" dirty="0">
                <a:sym typeface="Symbol"/>
              </a:rPr>
              <a:t>M[GC].</a:t>
            </a:r>
            <a:r>
              <a:rPr lang="fr-FR" sz="4000" dirty="0"/>
              <a:t> </a:t>
            </a:r>
            <a:r>
              <a:rPr lang="fr-FR" sz="4000" dirty="0" smtClean="0"/>
              <a:t> </a:t>
            </a:r>
            <a:endParaRPr lang="fr-FR" sz="3600" b="1" dirty="0" smtClean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115616" y="5297840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est un angle droit</a:t>
            </a:r>
            <a:r>
              <a:rPr lang="fr-FR" sz="3600" dirty="0" smtClean="0"/>
              <a:t>.</a:t>
            </a:r>
            <a:endParaRPr lang="fr-FR" sz="3600" dirty="0"/>
          </a:p>
        </p:txBody>
      </p:sp>
      <p:sp>
        <p:nvSpPr>
          <p:cNvPr id="9" name="Rectangle à coins arrondis 8"/>
          <p:cNvSpPr/>
          <p:nvPr/>
        </p:nvSpPr>
        <p:spPr>
          <a:xfrm rot="21005201">
            <a:off x="6506792" y="5418331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FAUX</a:t>
            </a:r>
            <a:endParaRPr lang="fr-FR" sz="5400" b="1" dirty="0">
              <a:solidFill>
                <a:srgbClr val="FF000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845" y="1742137"/>
            <a:ext cx="3838761" cy="34122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115616" y="5366481"/>
                <a:ext cx="930387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fr-FR" sz="3200" b="1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m:t>FMG</m:t>
                          </m:r>
                        </m:e>
                      </m:acc>
                    </m:oMath>
                  </m:oMathPara>
                </a14:m>
                <a:endParaRPr lang="fr-FR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5366481"/>
                <a:ext cx="930387" cy="50905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1742137"/>
            <a:ext cx="3704739" cy="3522198"/>
          </a:xfrm>
          <a:prstGeom prst="rect">
            <a:avLst/>
          </a:prstGeom>
        </p:spPr>
      </p:pic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2650" y="1385887"/>
            <a:ext cx="4838700" cy="408622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000" y="1404000"/>
            <a:ext cx="5248275" cy="398145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1152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 smtClean="0"/>
              <a:t>ABCD est un tétraèdre. E</a:t>
            </a:r>
            <a:r>
              <a:rPr lang="fr-FR" sz="3600" dirty="0" smtClean="0">
                <a:sym typeface="Symbol"/>
              </a:rPr>
              <a:t>[BD], </a:t>
            </a:r>
            <a:r>
              <a:rPr lang="fr-FR" sz="3600" dirty="0" smtClean="0"/>
              <a:t>F</a:t>
            </a:r>
            <a:r>
              <a:rPr lang="fr-FR" sz="3600" dirty="0" smtClean="0">
                <a:sym typeface="Symbol"/>
              </a:rPr>
              <a:t>[AB] et  G[DC].</a:t>
            </a:r>
            <a:r>
              <a:rPr lang="fr-FR" sz="3600" dirty="0" smtClean="0"/>
              <a:t> </a:t>
            </a:r>
          </a:p>
          <a:p>
            <a:pPr marL="514350" indent="-514350">
              <a:buNone/>
            </a:pPr>
            <a:endParaRPr lang="fr-FR" sz="3600" b="1" dirty="0" smtClean="0"/>
          </a:p>
          <a:p>
            <a:pPr marL="514350" indent="-514350">
              <a:buNone/>
            </a:pPr>
            <a:endParaRPr lang="fr-FR" sz="36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270368" y="5664219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(EF) et (GA) sont sécantes</a:t>
            </a:r>
            <a:endParaRPr lang="fr-FR" sz="3600" b="1" dirty="0"/>
          </a:p>
        </p:txBody>
      </p:sp>
      <p:sp>
        <p:nvSpPr>
          <p:cNvPr id="7" name="Rectangle à coins arrondis 6"/>
          <p:cNvSpPr/>
          <p:nvPr/>
        </p:nvSpPr>
        <p:spPr>
          <a:xfrm rot="21005201">
            <a:off x="6374933" y="5295028"/>
            <a:ext cx="216024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FF0000"/>
                </a:solidFill>
              </a:rPr>
              <a:t>FAUX</a:t>
            </a:r>
            <a:endParaRPr lang="fr-FR" sz="5400" b="1" dirty="0">
              <a:solidFill>
                <a:srgbClr val="FF0000"/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N°8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7092280" y="2393999"/>
                <a:ext cx="1800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800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fr-FR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∉(</m:t>
                      </m:r>
                      <m:r>
                        <m:rPr>
                          <m:sty m:val="p"/>
                        </m:rPr>
                        <a:rPr lang="fr-FR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ABD</m:t>
                      </m:r>
                      <m:r>
                        <a:rPr lang="fr-FR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2393999"/>
                <a:ext cx="1800200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cteur droit avec flèche 11"/>
          <p:cNvCxnSpPr/>
          <p:nvPr/>
        </p:nvCxnSpPr>
        <p:spPr>
          <a:xfrm flipH="1">
            <a:off x="6084168" y="2655609"/>
            <a:ext cx="1008112" cy="7733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9" idx="1"/>
          </p:cNvCxnSpPr>
          <p:nvPr/>
        </p:nvCxnSpPr>
        <p:spPr>
          <a:xfrm flipH="1">
            <a:off x="4788024" y="2655609"/>
            <a:ext cx="2304256" cy="7733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50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7606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sz="3600" dirty="0" smtClean="0"/>
              <a:t>ABCDE est une pyramide régulière.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83568" y="4869160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ABCD est un losange</a:t>
            </a:r>
            <a:endParaRPr lang="fr-FR" sz="3600" b="1" dirty="0"/>
          </a:p>
        </p:txBody>
      </p:sp>
      <p:sp>
        <p:nvSpPr>
          <p:cNvPr id="7" name="Rectangle à coins arrondis 6"/>
          <p:cNvSpPr/>
          <p:nvPr/>
        </p:nvSpPr>
        <p:spPr>
          <a:xfrm rot="20809779">
            <a:off x="6312147" y="5247251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VRAI</a:t>
            </a:r>
            <a:endParaRPr lang="fr-FR" sz="5400" b="1" dirty="0">
              <a:solidFill>
                <a:srgbClr val="00B05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77" y="2065710"/>
            <a:ext cx="3902398" cy="23588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20993" y="764704"/>
            <a:ext cx="2011320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sz="3600" b="1" u="sng" dirty="0" smtClean="0">
                <a:solidFill>
                  <a:srgbClr val="FF0000"/>
                </a:solidFill>
              </a:rPr>
              <a:t>régulière</a:t>
            </a:r>
            <a:r>
              <a:rPr lang="fr-FR" sz="3600" dirty="0" smtClean="0"/>
              <a:t>.</a:t>
            </a:r>
            <a:endParaRPr lang="fr-FR" sz="3600" dirty="0"/>
          </a:p>
        </p:txBody>
      </p:sp>
      <p:sp>
        <p:nvSpPr>
          <p:cNvPr id="9" name="Bulle ronde 8"/>
          <p:cNvSpPr/>
          <p:nvPr/>
        </p:nvSpPr>
        <p:spPr>
          <a:xfrm>
            <a:off x="7020273" y="764704"/>
            <a:ext cx="1872208" cy="1045352"/>
          </a:xfrm>
          <a:prstGeom prst="wedgeEllipseCallout">
            <a:avLst>
              <a:gd name="adj1" fmla="val -59297"/>
              <a:gd name="adj2" fmla="val -1301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7204718" y="764704"/>
            <a:ext cx="18066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ABCD est </a:t>
            </a:r>
          </a:p>
          <a:p>
            <a:r>
              <a:rPr lang="fr-FR" sz="2800" dirty="0" smtClean="0">
                <a:solidFill>
                  <a:srgbClr val="FF0000"/>
                </a:solidFill>
              </a:rPr>
              <a:t>un carré</a:t>
            </a:r>
            <a:endParaRPr lang="fr-FR" sz="2800" dirty="0">
              <a:solidFill>
                <a:srgbClr val="FF0000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21" y="1829295"/>
            <a:ext cx="2876550" cy="2809875"/>
          </a:xfrm>
          <a:prstGeom prst="rect">
            <a:avLst/>
          </a:prstGeom>
        </p:spPr>
      </p:pic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2677" y="2174552"/>
            <a:ext cx="3609975" cy="3228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764704"/>
                <a:ext cx="9144000" cy="1728192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 algn="ctr">
                  <a:buNone/>
                </a:pPr>
                <a:r>
                  <a:rPr lang="fr-FR" sz="5100" dirty="0" smtClean="0"/>
                  <a:t>ABCDEFGH est un parallélépipède rectangle. </a:t>
                </a:r>
              </a:p>
              <a:p>
                <a:pPr marL="0" indent="0">
                  <a:buNone/>
                </a:pPr>
                <a:r>
                  <a:rPr lang="fr-FR" sz="5100" dirty="0" smtClean="0"/>
                  <a:t>    I est le milieu de [AB] et FJ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1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51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51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5100" dirty="0" smtClean="0"/>
                  <a:t> FE. </a:t>
                </a:r>
                <a:endParaRPr lang="fr-FR" sz="5100" b="1" dirty="0" smtClean="0"/>
              </a:p>
              <a:p>
                <a:pPr marL="514350" indent="-514350">
                  <a:buNone/>
                </a:pPr>
                <a:endParaRPr lang="fr-FR" dirty="0" smtClean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64704"/>
                <a:ext cx="9144000" cy="1728192"/>
              </a:xfrm>
              <a:blipFill rotWithShape="0">
                <a:blip r:embed="rId3"/>
                <a:stretch>
                  <a:fillRect t="-109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539552" y="580526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(IJ) et  (FB) sont sécantes</a:t>
            </a:r>
            <a:endParaRPr lang="fr-FR" sz="3600" b="1" dirty="0"/>
          </a:p>
        </p:txBody>
      </p:sp>
      <p:sp>
        <p:nvSpPr>
          <p:cNvPr id="7" name="Rectangle à coins arrondis 6"/>
          <p:cNvSpPr/>
          <p:nvPr/>
        </p:nvSpPr>
        <p:spPr>
          <a:xfrm rot="20809779">
            <a:off x="6447963" y="5319260"/>
            <a:ext cx="2160240" cy="914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b="1" dirty="0" smtClean="0">
                <a:solidFill>
                  <a:srgbClr val="00B050"/>
                </a:solidFill>
              </a:rPr>
              <a:t>VRAI</a:t>
            </a:r>
            <a:endParaRPr lang="fr-FR" sz="5400" b="1" dirty="0">
              <a:solidFill>
                <a:srgbClr val="00B05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570" y="2348880"/>
            <a:ext cx="3814762" cy="261461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915" y="2031150"/>
            <a:ext cx="3678072" cy="3353228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N°10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319015"/>
            <a:ext cx="9144000" cy="1470025"/>
          </a:xfrm>
        </p:spPr>
        <p:txBody>
          <a:bodyPr>
            <a:normAutofit/>
          </a:bodyPr>
          <a:lstStyle/>
          <a:p>
            <a:r>
              <a:rPr lang="fr-FR" sz="8800" dirty="0" smtClean="0"/>
              <a:t>Fin</a:t>
            </a:r>
            <a:endParaRPr lang="fr-FR" sz="8800" dirty="0"/>
          </a:p>
        </p:txBody>
      </p:sp>
    </p:spTree>
    <p:extLst>
      <p:ext uri="{BB962C8B-B14F-4D97-AF65-F5344CB8AC3E}">
        <p14:creationId xmlns:p14="http://schemas.microsoft.com/office/powerpoint/2010/main" val="329110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9512" y="764704"/>
            <a:ext cx="878497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ABCD est un tétraèdre. </a:t>
            </a:r>
          </a:p>
          <a:p>
            <a:r>
              <a:rPr lang="fr-FR" sz="3600" dirty="0">
                <a:sym typeface="Symbol"/>
              </a:rPr>
              <a:t>E</a:t>
            </a:r>
            <a:r>
              <a:rPr lang="fr-FR" sz="3600" dirty="0" smtClean="0">
                <a:sym typeface="Symbol"/>
              </a:rPr>
              <a:t>[BD], </a:t>
            </a:r>
            <a:r>
              <a:rPr lang="fr-FR" sz="3600" dirty="0" smtClean="0"/>
              <a:t>F</a:t>
            </a:r>
            <a:r>
              <a:rPr lang="fr-FR" sz="3600" dirty="0" smtClean="0">
                <a:sym typeface="Symbol"/>
              </a:rPr>
              <a:t>[AD] et G[AC].</a:t>
            </a:r>
            <a:r>
              <a:rPr lang="fr-FR" sz="4000" dirty="0" smtClean="0"/>
              <a:t> </a:t>
            </a:r>
            <a:endParaRPr lang="fr-FR" sz="4000" dirty="0"/>
          </a:p>
        </p:txBody>
      </p:sp>
      <p:sp>
        <p:nvSpPr>
          <p:cNvPr id="6" name="Rectangle 5"/>
          <p:cNvSpPr/>
          <p:nvPr/>
        </p:nvSpPr>
        <p:spPr>
          <a:xfrm>
            <a:off x="1331640" y="5158933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fr-FR" sz="3600" b="1" dirty="0" smtClean="0"/>
              <a:t>E, F et G sont alignés.</a:t>
            </a:r>
            <a:endParaRPr lang="fr-FR" sz="3600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411" y="2109787"/>
            <a:ext cx="4425114" cy="3049146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N°2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79512" y="764704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ABCD est un tétraèdre. F</a:t>
            </a:r>
            <a:r>
              <a:rPr lang="fr-FR" sz="3600" dirty="0" smtClean="0">
                <a:sym typeface="Symbol"/>
              </a:rPr>
              <a:t>[AD] et G[CA].</a:t>
            </a:r>
            <a:r>
              <a:rPr lang="fr-FR" sz="4000" dirty="0" smtClean="0"/>
              <a:t> </a:t>
            </a:r>
            <a:endParaRPr lang="fr-FR" sz="4000" dirty="0"/>
          </a:p>
        </p:txBody>
      </p:sp>
      <p:sp>
        <p:nvSpPr>
          <p:cNvPr id="8" name="ZoneTexte 7"/>
          <p:cNvSpPr txBox="1"/>
          <p:nvPr/>
        </p:nvSpPr>
        <p:spPr>
          <a:xfrm>
            <a:off x="251520" y="5086925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fr-FR" sz="3600" b="1" dirty="0" smtClean="0"/>
              <a:t>(FG) et (BA) sont parallèles.</a:t>
            </a:r>
            <a:endParaRPr lang="fr-FR" sz="36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87" y="2033587"/>
            <a:ext cx="4314825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7200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3600" dirty="0" smtClean="0"/>
              <a:t>ABCDEFGH est un cube. </a:t>
            </a:r>
            <a:endParaRPr lang="fr-FR" b="1" dirty="0" smtClean="0"/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7" name="Rectangle 6"/>
          <p:cNvSpPr/>
          <p:nvPr/>
        </p:nvSpPr>
        <p:spPr>
          <a:xfrm>
            <a:off x="611560" y="545657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fr-FR" sz="3600" b="1" dirty="0" smtClean="0"/>
              <a:t>AD = BD</a:t>
            </a:r>
            <a:endParaRPr lang="fr-FR" sz="3600" b="1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N°3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412776"/>
            <a:ext cx="4154413" cy="3871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6480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3600" dirty="0" smtClean="0"/>
              <a:t>ABCD est un tétraèdre régulier. </a:t>
            </a:r>
          </a:p>
          <a:p>
            <a:pPr algn="just">
              <a:buNone/>
            </a:pPr>
            <a:endParaRPr lang="fr-FR" b="1" dirty="0" smtClean="0"/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7" name="Rectangle 6"/>
          <p:cNvSpPr/>
          <p:nvPr/>
        </p:nvSpPr>
        <p:spPr>
          <a:xfrm>
            <a:off x="611560" y="508518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fr-FR" sz="3600" b="1" dirty="0" smtClean="0"/>
              <a:t>ABC est un triangle équilatéral.</a:t>
            </a:r>
            <a:endParaRPr lang="fr-FR" sz="3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512" y="1804987"/>
            <a:ext cx="3228975" cy="324802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N°4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11521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3600" dirty="0" smtClean="0"/>
              <a:t>ABCD est un tétraèdre régulier. I est le milieu de [AB] et J est le milieu de [BC].</a:t>
            </a:r>
          </a:p>
          <a:p>
            <a:pPr algn="just">
              <a:buNone/>
            </a:pPr>
            <a:endParaRPr lang="fr-FR" b="1" dirty="0" smtClean="0"/>
          </a:p>
          <a:p>
            <a:pPr algn="just">
              <a:buNone/>
            </a:pPr>
            <a:endParaRPr lang="fr-FR" dirty="0" smtClean="0"/>
          </a:p>
        </p:txBody>
      </p:sp>
      <p:sp>
        <p:nvSpPr>
          <p:cNvPr id="7" name="Rectangle 6"/>
          <p:cNvSpPr/>
          <p:nvPr/>
        </p:nvSpPr>
        <p:spPr>
          <a:xfrm>
            <a:off x="731086" y="5589240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fr-FR" sz="3600" b="1" dirty="0" smtClean="0"/>
              <a:t>BI = BJ</a:t>
            </a:r>
            <a:endParaRPr lang="fr-FR" sz="3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5813" y="1933292"/>
            <a:ext cx="3894379" cy="3655948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886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040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sz="3600" dirty="0" smtClean="0"/>
              <a:t>ABCDEFGH est un cube.</a:t>
            </a:r>
            <a:endParaRPr lang="fr-FR" sz="3600" b="1" dirty="0" smtClean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27584" y="5158933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                    </a:t>
            </a:r>
            <a:r>
              <a:rPr lang="fr-FR" sz="3600" b="1" dirty="0" smtClean="0"/>
              <a:t>est un angle droit</a:t>
            </a:r>
            <a:r>
              <a:rPr lang="fr-FR" sz="3600" dirty="0" smtClean="0"/>
              <a:t>.</a:t>
            </a:r>
            <a:endParaRPr lang="fr-FR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417477" y="5229200"/>
                <a:ext cx="930387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fr-FR" sz="32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fr-FR" sz="3200" b="1" i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m:t>DAE</m:t>
                          </m:r>
                          <m:r>
                            <m:rPr>
                              <m:nor/>
                            </m:rPr>
                            <a:rPr lang="fr-FR" sz="3200" b="1" i="0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fr-FR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477" y="5229200"/>
                <a:ext cx="930387" cy="50905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N°6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0917" y="1389219"/>
            <a:ext cx="4082405" cy="3804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040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r-FR" sz="3600" dirty="0" smtClean="0"/>
              <a:t>ABCDEFGH est un cube. </a:t>
            </a:r>
            <a:r>
              <a:rPr lang="fr-FR" sz="3600" dirty="0" smtClean="0">
                <a:sym typeface="Symbol"/>
              </a:rPr>
              <a:t>M[GC].</a:t>
            </a:r>
            <a:r>
              <a:rPr lang="fr-FR" sz="4000" dirty="0" smtClean="0"/>
              <a:t> </a:t>
            </a:r>
            <a:endParaRPr lang="fr-FR" sz="3600" b="1" dirty="0" smtClean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99592" y="5158933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                    </a:t>
            </a:r>
            <a:r>
              <a:rPr lang="fr-FR" sz="3600" b="1" dirty="0" smtClean="0"/>
              <a:t>est un angle droit</a:t>
            </a:r>
            <a:r>
              <a:rPr lang="fr-FR" sz="3600" dirty="0" smtClean="0"/>
              <a:t>.</a:t>
            </a:r>
            <a:endParaRPr lang="fr-FR" sz="36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180" y="1388588"/>
            <a:ext cx="4241639" cy="37703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417477" y="5229200"/>
                <a:ext cx="930387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fr-FR" sz="3200" b="1" smtClean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m:t>FMG</m:t>
                          </m:r>
                        </m:e>
                      </m:acc>
                    </m:oMath>
                  </m:oMathPara>
                </a14:m>
                <a:endParaRPr lang="fr-FR" sz="32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477" y="5229200"/>
                <a:ext cx="930387" cy="50905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fr-FR" dirty="0" smtClean="0"/>
              <a:t>N°7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464</Words>
  <Application>Microsoft Office PowerPoint</Application>
  <PresentationFormat>Affichage à l'écran (4:3)</PresentationFormat>
  <Paragraphs>94</Paragraphs>
  <Slides>24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 Math</vt:lpstr>
      <vt:lpstr>Symbol</vt:lpstr>
      <vt:lpstr>Thème Office</vt:lpstr>
      <vt:lpstr>Géométrie dans l’espace : Perspective Cavalière Série 3</vt:lpstr>
      <vt:lpstr>Vrai ou Faux ?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Fin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ESPACE</dc:title>
  <dc:creator>BASTIDE Christine</dc:creator>
  <cp:lastModifiedBy>Christine BASTIDE</cp:lastModifiedBy>
  <cp:revision>122</cp:revision>
  <cp:lastPrinted>2015-09-15T11:10:18Z</cp:lastPrinted>
  <dcterms:created xsi:type="dcterms:W3CDTF">2014-04-12T08:02:15Z</dcterms:created>
  <dcterms:modified xsi:type="dcterms:W3CDTF">2016-06-30T13:03:56Z</dcterms:modified>
</cp:coreProperties>
</file>