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6" r:id="rId5"/>
    <p:sldId id="260" r:id="rId6"/>
    <p:sldId id="261" r:id="rId7"/>
    <p:sldId id="262" r:id="rId8"/>
    <p:sldId id="263" r:id="rId9"/>
    <p:sldId id="264" r:id="rId10"/>
    <p:sldId id="265" r:id="rId11"/>
    <p:sldId id="274" r:id="rId12"/>
    <p:sldId id="267" r:id="rId13"/>
    <p:sldId id="271" r:id="rId14"/>
    <p:sldId id="272" r:id="rId15"/>
    <p:sldId id="273" r:id="rId16"/>
    <p:sldId id="276" r:id="rId17"/>
    <p:sldId id="277" r:id="rId18"/>
    <p:sldId id="278" r:id="rId19"/>
    <p:sldId id="279" r:id="rId20"/>
    <p:sldId id="280" r:id="rId21"/>
    <p:sldId id="281" r:id="rId22"/>
    <p:sldId id="282" r:id="rId23"/>
    <p:sldId id="283" r:id="rId24"/>
    <p:sldId id="284" r:id="rId25"/>
    <p:sldId id="285" r:id="rId26"/>
    <p:sldId id="286" r:id="rId27"/>
    <p:sldId id="287" r:id="rId28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0" d="100"/>
          <a:sy n="80" d="100"/>
        </p:scale>
        <p:origin x="-1074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7E4800-AB50-45BB-8A6E-76DEE70C1E89}" type="datetimeFigureOut">
              <a:rPr lang="fr-FR" smtClean="0"/>
              <a:t>02/07/2016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12481C-857F-414F-B0CB-3240C79D382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06157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7E4800-AB50-45BB-8A6E-76DEE70C1E89}" type="datetimeFigureOut">
              <a:rPr lang="fr-FR" smtClean="0"/>
              <a:t>02/07/2016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12481C-857F-414F-B0CB-3240C79D382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373482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7E4800-AB50-45BB-8A6E-76DEE70C1E89}" type="datetimeFigureOut">
              <a:rPr lang="fr-FR" smtClean="0"/>
              <a:t>02/07/2016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12481C-857F-414F-B0CB-3240C79D382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221379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7E4800-AB50-45BB-8A6E-76DEE70C1E89}" type="datetimeFigureOut">
              <a:rPr lang="fr-FR" smtClean="0"/>
              <a:t>02/07/2016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12481C-857F-414F-B0CB-3240C79D382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630833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7E4800-AB50-45BB-8A6E-76DEE70C1E89}" type="datetimeFigureOut">
              <a:rPr lang="fr-FR" smtClean="0"/>
              <a:t>02/07/2016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12481C-857F-414F-B0CB-3240C79D382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016368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7E4800-AB50-45BB-8A6E-76DEE70C1E89}" type="datetimeFigureOut">
              <a:rPr lang="fr-FR" smtClean="0"/>
              <a:t>02/07/2016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12481C-857F-414F-B0CB-3240C79D382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739697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7E4800-AB50-45BB-8A6E-76DEE70C1E89}" type="datetimeFigureOut">
              <a:rPr lang="fr-FR" smtClean="0"/>
              <a:t>02/07/2016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12481C-857F-414F-B0CB-3240C79D382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393133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7E4800-AB50-45BB-8A6E-76DEE70C1E89}" type="datetimeFigureOut">
              <a:rPr lang="fr-FR" smtClean="0"/>
              <a:t>02/07/2016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12481C-857F-414F-B0CB-3240C79D382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278000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7E4800-AB50-45BB-8A6E-76DEE70C1E89}" type="datetimeFigureOut">
              <a:rPr lang="fr-FR" smtClean="0"/>
              <a:t>02/07/2016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12481C-857F-414F-B0CB-3240C79D382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28302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7E4800-AB50-45BB-8A6E-76DEE70C1E89}" type="datetimeFigureOut">
              <a:rPr lang="fr-FR" smtClean="0"/>
              <a:t>02/07/2016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12481C-857F-414F-B0CB-3240C79D382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526625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7E4800-AB50-45BB-8A6E-76DEE70C1E89}" type="datetimeFigureOut">
              <a:rPr lang="fr-FR" smtClean="0"/>
              <a:t>02/07/2016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12481C-857F-414F-B0CB-3240C79D382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81920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7E4800-AB50-45BB-8A6E-76DEE70C1E89}" type="datetimeFigureOut">
              <a:rPr lang="fr-FR" smtClean="0"/>
              <a:t>02/07/2016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12481C-857F-414F-B0CB-3240C79D382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277833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0.png"/><Relationship Id="rId4" Type="http://schemas.openxmlformats.org/officeDocument/2006/relationships/image" Target="../media/image240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8.png"/><Relationship Id="rId4" Type="http://schemas.openxmlformats.org/officeDocument/2006/relationships/image" Target="../media/image270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35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png"/><Relationship Id="rId4" Type="http://schemas.openxmlformats.org/officeDocument/2006/relationships/image" Target="../media/image38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png"/><Relationship Id="rId4" Type="http://schemas.openxmlformats.org/officeDocument/2006/relationships/image" Target="../media/image44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7.png"/><Relationship Id="rId4" Type="http://schemas.openxmlformats.org/officeDocument/2006/relationships/image" Target="../media/image46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png"/><Relationship Id="rId4" Type="http://schemas.openxmlformats.org/officeDocument/2006/relationships/image" Target="../media/image51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4.png"/><Relationship Id="rId4" Type="http://schemas.openxmlformats.org/officeDocument/2006/relationships/image" Target="../media/image53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0" y="1844824"/>
            <a:ext cx="9144000" cy="1872208"/>
          </a:xfrm>
        </p:spPr>
        <p:txBody>
          <a:bodyPr>
            <a:noAutofit/>
          </a:bodyPr>
          <a:lstStyle/>
          <a:p>
            <a:r>
              <a:rPr lang="fr-FR" sz="6600" b="1" cap="small" dirty="0" smtClean="0">
                <a:solidFill>
                  <a:srgbClr val="FF6600"/>
                </a:solidFill>
                <a:latin typeface="Georgia" pitchFamily="18" charset="0"/>
                <a:cs typeface="Arial" pitchFamily="34" charset="0"/>
              </a:rPr>
              <a:t>Trigonométrie</a:t>
            </a:r>
            <a:br>
              <a:rPr lang="fr-FR" sz="6600" b="1" cap="small" dirty="0" smtClean="0">
                <a:solidFill>
                  <a:srgbClr val="FF6600"/>
                </a:solidFill>
                <a:latin typeface="Georgia" pitchFamily="18" charset="0"/>
                <a:cs typeface="Arial" pitchFamily="34" charset="0"/>
              </a:rPr>
            </a:br>
            <a:r>
              <a:rPr lang="fr-FR" sz="6600" b="1" cap="small" dirty="0" smtClean="0">
                <a:solidFill>
                  <a:srgbClr val="FF6600"/>
                </a:solidFill>
                <a:latin typeface="Georgia" pitchFamily="18" charset="0"/>
                <a:cs typeface="Arial" pitchFamily="34" charset="0"/>
              </a:rPr>
              <a:t>Série 4</a:t>
            </a:r>
            <a:endParaRPr lang="fr-FR" sz="6600" dirty="0">
              <a:solidFill>
                <a:srgbClr val="FF6600"/>
              </a:solidFill>
            </a:endParaRPr>
          </a:p>
        </p:txBody>
      </p:sp>
      <p:sp>
        <p:nvSpPr>
          <p:cNvPr id="3" name="Titre 1"/>
          <p:cNvSpPr txBox="1">
            <a:spLocks/>
          </p:cNvSpPr>
          <p:nvPr/>
        </p:nvSpPr>
        <p:spPr bwMode="auto">
          <a:xfrm>
            <a:off x="-5735" y="4521272"/>
            <a:ext cx="9144000" cy="1341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fr-FR" sz="2400" dirty="0">
                <a:solidFill>
                  <a:srgbClr val="FF6600"/>
                </a:solidFill>
                <a:latin typeface="Arial" pitchFamily="34" charset="0"/>
                <a:ea typeface="+mj-ea"/>
                <a:cs typeface="Arial" pitchFamily="34" charset="0"/>
              </a:rPr>
              <a:t>Calcul mental et automatismes – IREM de Clermont-Ferrand</a:t>
            </a:r>
          </a:p>
        </p:txBody>
      </p:sp>
    </p:spTree>
    <p:extLst>
      <p:ext uri="{BB962C8B-B14F-4D97-AF65-F5344CB8AC3E}">
        <p14:creationId xmlns:p14="http://schemas.microsoft.com/office/powerpoint/2010/main" val="1182047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fr-FR" sz="6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N°6</a:t>
            </a:r>
            <a:endParaRPr lang="fr-FR" sz="6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>
              <a:xfrm>
                <a:off x="6588224" y="1556792"/>
                <a:ext cx="2304256" cy="4536504"/>
              </a:xfrm>
              <a:ln w="31750">
                <a:solidFill>
                  <a:schemeClr val="bg1">
                    <a:lumMod val="65000"/>
                  </a:schemeClr>
                </a:solidFill>
              </a:ln>
            </p:spPr>
            <p:txBody>
              <a:bodyPr>
                <a:normAutofit fontScale="92500"/>
              </a:bodyPr>
              <a:lstStyle/>
              <a:p>
                <a:pPr marL="0" indent="0">
                  <a:buNone/>
                </a:pPr>
                <a:endParaRPr lang="fr-FR" dirty="0" smtClean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fr-FR" sz="6500" b="0" i="0" smtClean="0">
                          <a:solidFill>
                            <a:srgbClr val="669900"/>
                          </a:solidFill>
                          <a:latin typeface="Cambria Math"/>
                        </a:rPr>
                        <m:t>cos</m:t>
                      </m:r>
                      <m:r>
                        <a:rPr lang="fr-FR" sz="6500" b="0" i="1" smtClean="0">
                          <a:solidFill>
                            <a:srgbClr val="669900"/>
                          </a:solidFill>
                          <a:latin typeface="Cambria Math"/>
                          <a:ea typeface="Cambria Math"/>
                        </a:rPr>
                        <m:t>𝜇</m:t>
                      </m:r>
                      <m:r>
                        <a:rPr lang="fr-FR" sz="6500" b="0" i="1" smtClean="0">
                          <a:solidFill>
                            <a:srgbClr val="669900"/>
                          </a:solidFill>
                          <a:latin typeface="Cambria Math"/>
                          <a:ea typeface="Cambria Math"/>
                        </a:rPr>
                        <m:t> ?</m:t>
                      </m:r>
                    </m:oMath>
                  </m:oMathPara>
                </a14:m>
                <a:endParaRPr lang="fr-FR" sz="6500" b="0" dirty="0" smtClean="0">
                  <a:solidFill>
                    <a:srgbClr val="669900"/>
                  </a:solidFill>
                  <a:ea typeface="Cambria Math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fr-FR" sz="6500" b="0" i="0" smtClean="0">
                          <a:solidFill>
                            <a:srgbClr val="FF0000"/>
                          </a:solidFill>
                          <a:latin typeface="Cambria Math"/>
                        </a:rPr>
                        <m:t>sin</m:t>
                      </m:r>
                      <m:r>
                        <a:rPr lang="fr-FR" sz="6500" b="0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𝜇</m:t>
                      </m:r>
                      <m:r>
                        <a:rPr lang="fr-FR" sz="6500" b="0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 ?</m:t>
                      </m:r>
                    </m:oMath>
                  </m:oMathPara>
                </a14:m>
                <a:endParaRPr lang="fr-FR" sz="65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588224" y="1556792"/>
                <a:ext cx="2304256" cy="4536504"/>
              </a:xfrm>
              <a:blipFill rotWithShape="1">
                <a:blip r:embed="rId2"/>
                <a:stretch>
                  <a:fillRect/>
                </a:stretch>
              </a:blipFill>
              <a:ln w="31750">
                <a:solidFill>
                  <a:schemeClr val="bg1">
                    <a:lumMod val="65000"/>
                  </a:schemeClr>
                </a:solidFill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26" name="Picture 2" descr="geogebra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462658"/>
            <a:ext cx="6192688" cy="6120258"/>
          </a:xfrm>
          <a:prstGeom prst="rect">
            <a:avLst/>
          </a:prstGeom>
          <a:noFill/>
          <a:ln w="9525">
            <a:solidFill>
              <a:schemeClr val="bg1">
                <a:lumMod val="65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459924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0" y="1456184"/>
            <a:ext cx="9144000" cy="3989040"/>
          </a:xfrm>
        </p:spPr>
        <p:txBody>
          <a:bodyPr>
            <a:normAutofit/>
          </a:bodyPr>
          <a:lstStyle/>
          <a:p>
            <a:pPr marL="0" indent="0" algn="ctr">
              <a:spcBef>
                <a:spcPts val="0"/>
              </a:spcBef>
              <a:buNone/>
            </a:pPr>
            <a:r>
              <a:rPr lang="fr-FR" sz="6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Donner les valeurs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fr-FR" sz="6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exactes des sinus et cosinus des mesures d’angles suivantes</a:t>
            </a:r>
            <a:r>
              <a:rPr lang="fr-FR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6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fr-FR" sz="6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33504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fr-FR" sz="6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N°7</a:t>
            </a:r>
            <a:endParaRPr lang="fr-FR" sz="6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>
              <a:xfrm>
                <a:off x="5868144" y="1628800"/>
                <a:ext cx="3132856" cy="4536504"/>
              </a:xfrm>
              <a:ln w="31750">
                <a:solidFill>
                  <a:schemeClr val="bg1">
                    <a:lumMod val="65000"/>
                  </a:schemeClr>
                </a:solidFill>
              </a:ln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endParaRPr lang="fr-FR" dirty="0" smtClean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fr-FR" sz="6000" b="0" i="0" smtClean="0">
                          <a:solidFill>
                            <a:srgbClr val="669900"/>
                          </a:solidFill>
                          <a:latin typeface="Cambria Math"/>
                        </a:rPr>
                        <m:t>cos</m:t>
                      </m:r>
                      <m:r>
                        <a:rPr lang="fr-FR" sz="6000" b="0" i="1" smtClean="0">
                          <a:solidFill>
                            <a:srgbClr val="669900"/>
                          </a:solidFill>
                          <a:latin typeface="Cambria Math"/>
                        </a:rPr>
                        <m:t>0° ?</m:t>
                      </m:r>
                    </m:oMath>
                  </m:oMathPara>
                </a14:m>
                <a:endParaRPr lang="fr-FR" sz="6000" b="0" dirty="0" smtClean="0">
                  <a:solidFill>
                    <a:srgbClr val="669900"/>
                  </a:solidFill>
                  <a:ea typeface="Cambria Math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fr-FR" sz="6000" b="0" i="0" smtClean="0">
                          <a:solidFill>
                            <a:srgbClr val="FF0000"/>
                          </a:solidFill>
                          <a:latin typeface="Cambria Math"/>
                        </a:rPr>
                        <m:t>sin</m:t>
                      </m:r>
                      <m:r>
                        <a:rPr lang="fr-FR" sz="6000" b="0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0° ?</m:t>
                      </m:r>
                    </m:oMath>
                  </m:oMathPara>
                </a14:m>
                <a:endParaRPr lang="fr-FR" sz="60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868144" y="1628800"/>
                <a:ext cx="3132856" cy="4536504"/>
              </a:xfrm>
              <a:blipFill rotWithShape="1">
                <a:blip r:embed="rId2"/>
                <a:stretch>
                  <a:fillRect/>
                </a:stretch>
              </a:blipFill>
              <a:ln w="31750">
                <a:solidFill>
                  <a:schemeClr val="bg1">
                    <a:lumMod val="65000"/>
                  </a:schemeClr>
                </a:solidFill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050" name="Picture 2" descr="geogebra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863" y="920322"/>
            <a:ext cx="5478257" cy="5462215"/>
          </a:xfrm>
          <a:prstGeom prst="rect">
            <a:avLst/>
          </a:prstGeom>
          <a:noFill/>
          <a:ln w="9525">
            <a:solidFill>
              <a:schemeClr val="bg1">
                <a:lumMod val="65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61215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fr-FR" sz="6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N°8</a:t>
            </a:r>
            <a:endParaRPr lang="fr-FR" sz="6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>
              <a:xfrm>
                <a:off x="5868144" y="1628800"/>
                <a:ext cx="3132856" cy="4536504"/>
              </a:xfrm>
              <a:ln w="31750">
                <a:solidFill>
                  <a:schemeClr val="bg1">
                    <a:lumMod val="65000"/>
                  </a:schemeClr>
                </a:solidFill>
              </a:ln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endParaRPr lang="fr-FR" dirty="0" smtClean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fr-FR" sz="6000" b="0" i="0" smtClean="0">
                          <a:solidFill>
                            <a:srgbClr val="669900"/>
                          </a:solidFill>
                          <a:latin typeface="Cambria Math"/>
                        </a:rPr>
                        <m:t>cos</m:t>
                      </m:r>
                      <m:r>
                        <a:rPr lang="fr-FR" sz="6000" b="0" i="1" smtClean="0">
                          <a:solidFill>
                            <a:srgbClr val="669900"/>
                          </a:solidFill>
                          <a:latin typeface="Cambria Math"/>
                        </a:rPr>
                        <m:t>30° ?</m:t>
                      </m:r>
                    </m:oMath>
                  </m:oMathPara>
                </a14:m>
                <a:endParaRPr lang="fr-FR" sz="6000" b="0" dirty="0" smtClean="0">
                  <a:solidFill>
                    <a:srgbClr val="669900"/>
                  </a:solidFill>
                  <a:ea typeface="Cambria Math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fr-FR" sz="6000" b="0" i="0" smtClean="0">
                          <a:solidFill>
                            <a:srgbClr val="FF0000"/>
                          </a:solidFill>
                          <a:latin typeface="Cambria Math"/>
                        </a:rPr>
                        <m:t>sin</m:t>
                      </m:r>
                      <m:r>
                        <a:rPr lang="fr-FR" sz="6000" b="0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30° ?</m:t>
                      </m:r>
                    </m:oMath>
                  </m:oMathPara>
                </a14:m>
                <a:endParaRPr lang="fr-FR" sz="60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868144" y="1628800"/>
                <a:ext cx="3132856" cy="4536504"/>
              </a:xfrm>
              <a:blipFill rotWithShape="1">
                <a:blip r:embed="rId2"/>
                <a:stretch>
                  <a:fillRect/>
                </a:stretch>
              </a:blipFill>
              <a:ln w="31750">
                <a:solidFill>
                  <a:schemeClr val="bg1">
                    <a:lumMod val="65000"/>
                  </a:schemeClr>
                </a:solidFill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074" name="Picture 2" descr="geogebra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052736"/>
            <a:ext cx="5436096" cy="5349672"/>
          </a:xfrm>
          <a:prstGeom prst="rect">
            <a:avLst/>
          </a:prstGeom>
          <a:noFill/>
          <a:ln w="9525">
            <a:solidFill>
              <a:schemeClr val="bg1">
                <a:lumMod val="65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98686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fr-FR" sz="6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N°9</a:t>
            </a:r>
            <a:endParaRPr lang="fr-FR" sz="6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>
              <a:xfrm>
                <a:off x="5868144" y="1628800"/>
                <a:ext cx="3132856" cy="4536504"/>
              </a:xfrm>
              <a:ln w="31750">
                <a:solidFill>
                  <a:schemeClr val="bg1">
                    <a:lumMod val="65000"/>
                  </a:schemeClr>
                </a:solidFill>
              </a:ln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endParaRPr lang="fr-FR" dirty="0" smtClean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fr-FR" sz="6000" b="0" i="0" smtClean="0">
                          <a:solidFill>
                            <a:srgbClr val="669900"/>
                          </a:solidFill>
                          <a:latin typeface="Cambria Math"/>
                        </a:rPr>
                        <m:t>cos</m:t>
                      </m:r>
                      <m:r>
                        <a:rPr lang="fr-FR" sz="6000" b="0" i="1" smtClean="0">
                          <a:solidFill>
                            <a:srgbClr val="669900"/>
                          </a:solidFill>
                          <a:latin typeface="Cambria Math"/>
                        </a:rPr>
                        <m:t>45° ?</m:t>
                      </m:r>
                    </m:oMath>
                  </m:oMathPara>
                </a14:m>
                <a:endParaRPr lang="fr-FR" sz="6000" b="0" dirty="0" smtClean="0">
                  <a:solidFill>
                    <a:srgbClr val="669900"/>
                  </a:solidFill>
                  <a:ea typeface="Cambria Math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fr-FR" sz="6000" b="0" i="0" smtClean="0">
                          <a:solidFill>
                            <a:srgbClr val="FF0000"/>
                          </a:solidFill>
                          <a:latin typeface="Cambria Math"/>
                        </a:rPr>
                        <m:t>sin</m:t>
                      </m:r>
                      <m:r>
                        <a:rPr lang="fr-FR" sz="6000" b="0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45° ?</m:t>
                      </m:r>
                    </m:oMath>
                  </m:oMathPara>
                </a14:m>
                <a:endParaRPr lang="fr-FR" sz="60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868144" y="1628800"/>
                <a:ext cx="3132856" cy="4536504"/>
              </a:xfrm>
              <a:blipFill rotWithShape="1">
                <a:blip r:embed="rId2"/>
                <a:stretch>
                  <a:fillRect/>
                </a:stretch>
              </a:blipFill>
              <a:ln w="31750">
                <a:solidFill>
                  <a:schemeClr val="bg1">
                    <a:lumMod val="65000"/>
                  </a:schemeClr>
                </a:solidFill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098" name="Picture 2" descr="geogebra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052736"/>
            <a:ext cx="5486382" cy="5409828"/>
          </a:xfrm>
          <a:prstGeom prst="rect">
            <a:avLst/>
          </a:prstGeom>
          <a:noFill/>
          <a:ln w="9525">
            <a:solidFill>
              <a:schemeClr val="bg1">
                <a:lumMod val="65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67933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fr-FR" sz="6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N°10</a:t>
            </a:r>
            <a:endParaRPr lang="fr-FR" sz="6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>
              <a:xfrm>
                <a:off x="5868144" y="1628800"/>
                <a:ext cx="3132856" cy="4536504"/>
              </a:xfrm>
              <a:ln w="31750">
                <a:solidFill>
                  <a:schemeClr val="bg1">
                    <a:lumMod val="65000"/>
                  </a:schemeClr>
                </a:solidFill>
              </a:ln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endParaRPr lang="fr-FR" dirty="0" smtClean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fr-FR" sz="6000" b="0" i="0" smtClean="0">
                          <a:solidFill>
                            <a:srgbClr val="669900"/>
                          </a:solidFill>
                          <a:latin typeface="Cambria Math"/>
                        </a:rPr>
                        <m:t>cos</m:t>
                      </m:r>
                      <m:r>
                        <a:rPr lang="fr-FR" sz="6000" b="0" i="1" smtClean="0">
                          <a:solidFill>
                            <a:srgbClr val="669900"/>
                          </a:solidFill>
                          <a:latin typeface="Cambria Math"/>
                        </a:rPr>
                        <m:t>60° ?</m:t>
                      </m:r>
                    </m:oMath>
                  </m:oMathPara>
                </a14:m>
                <a:endParaRPr lang="fr-FR" sz="6000" b="0" dirty="0" smtClean="0">
                  <a:solidFill>
                    <a:srgbClr val="669900"/>
                  </a:solidFill>
                  <a:ea typeface="Cambria Math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fr-FR" sz="6000" b="0" i="0" smtClean="0">
                          <a:solidFill>
                            <a:srgbClr val="FF0000"/>
                          </a:solidFill>
                          <a:latin typeface="Cambria Math"/>
                        </a:rPr>
                        <m:t>sin</m:t>
                      </m:r>
                      <m:r>
                        <a:rPr lang="fr-FR" sz="6000" b="0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60° ?</m:t>
                      </m:r>
                    </m:oMath>
                  </m:oMathPara>
                </a14:m>
                <a:endParaRPr lang="fr-FR" sz="60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868144" y="1628800"/>
                <a:ext cx="3132856" cy="4536504"/>
              </a:xfrm>
              <a:blipFill rotWithShape="1">
                <a:blip r:embed="rId2"/>
                <a:stretch>
                  <a:fillRect/>
                </a:stretch>
              </a:blipFill>
              <a:ln w="31750">
                <a:solidFill>
                  <a:schemeClr val="bg1">
                    <a:lumMod val="65000"/>
                  </a:schemeClr>
                </a:solidFill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122" name="Picture 2" descr="geogebra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741" y="1052736"/>
            <a:ext cx="5429250" cy="5343525"/>
          </a:xfrm>
          <a:prstGeom prst="rect">
            <a:avLst/>
          </a:prstGeom>
          <a:noFill/>
          <a:ln w="9525">
            <a:solidFill>
              <a:schemeClr val="bg1">
                <a:lumMod val="65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5814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0" y="1844824"/>
            <a:ext cx="9144000" cy="1872208"/>
          </a:xfrm>
        </p:spPr>
        <p:txBody>
          <a:bodyPr>
            <a:noAutofit/>
          </a:bodyPr>
          <a:lstStyle/>
          <a:p>
            <a:r>
              <a:rPr lang="fr-FR" sz="6600" b="1" cap="small" dirty="0" smtClean="0">
                <a:solidFill>
                  <a:srgbClr val="FF6600"/>
                </a:solidFill>
                <a:latin typeface="Georgia" pitchFamily="18" charset="0"/>
                <a:cs typeface="Arial" pitchFamily="34" charset="0"/>
              </a:rPr>
              <a:t>Correction</a:t>
            </a:r>
          </a:p>
        </p:txBody>
      </p:sp>
    </p:spTree>
    <p:extLst>
      <p:ext uri="{BB962C8B-B14F-4D97-AF65-F5344CB8AC3E}">
        <p14:creationId xmlns:p14="http://schemas.microsoft.com/office/powerpoint/2010/main" val="1728626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fr-FR" sz="6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N°1</a:t>
            </a:r>
            <a:endParaRPr lang="fr-FR" sz="6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>
              <a:xfrm>
                <a:off x="6300192" y="1556792"/>
                <a:ext cx="2592288" cy="4536504"/>
              </a:xfrm>
              <a:ln w="31750">
                <a:solidFill>
                  <a:schemeClr val="bg1">
                    <a:lumMod val="65000"/>
                  </a:schemeClr>
                </a:solidFill>
              </a:ln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endParaRPr lang="fr-FR" dirty="0" smtClean="0"/>
              </a:p>
              <a:p>
                <a:pPr marL="0" indent="0">
                  <a:buNone/>
                </a:pPr>
                <a:endParaRPr lang="fr-FR" dirty="0" smtClean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b="1" i="0" smtClean="0">
                          <a:solidFill>
                            <a:srgbClr val="669900"/>
                          </a:solidFill>
                          <a:latin typeface="Cambria Math"/>
                        </a:rPr>
                        <m:t>𝐜𝐨𝐬</m:t>
                      </m:r>
                      <m:r>
                        <a:rPr lang="fr-FR" b="1" i="1" smtClean="0">
                          <a:solidFill>
                            <a:srgbClr val="669900"/>
                          </a:solidFill>
                          <a:latin typeface="Cambria Math"/>
                          <a:ea typeface="Cambria Math"/>
                        </a:rPr>
                        <m:t>𝜷</m:t>
                      </m:r>
                      <m:r>
                        <a:rPr lang="fr-FR" b="1" i="1" smtClean="0">
                          <a:solidFill>
                            <a:srgbClr val="669900"/>
                          </a:solidFill>
                          <a:latin typeface="Cambria Math"/>
                          <a:ea typeface="Cambria Math"/>
                        </a:rPr>
                        <m:t>=</m:t>
                      </m:r>
                      <m:r>
                        <a:rPr lang="fr-FR" b="1" i="1" smtClean="0">
                          <a:solidFill>
                            <a:srgbClr val="669900"/>
                          </a:solidFill>
                          <a:latin typeface="Cambria Math"/>
                          <a:ea typeface="Cambria Math"/>
                        </a:rPr>
                        <m:t>𝟎</m:t>
                      </m:r>
                    </m:oMath>
                  </m:oMathPara>
                </a14:m>
                <a:endParaRPr lang="fr-FR" b="1" dirty="0" smtClean="0">
                  <a:solidFill>
                    <a:srgbClr val="669900"/>
                  </a:solidFill>
                  <a:ea typeface="Cambria Math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b="1" i="0" smtClean="0">
                          <a:solidFill>
                            <a:srgbClr val="FF0000"/>
                          </a:solidFill>
                          <a:latin typeface="Cambria Math"/>
                        </a:rPr>
                        <m:t>𝐬𝐢𝐧</m:t>
                      </m:r>
                      <m:r>
                        <a:rPr lang="fr-FR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𝜷</m:t>
                      </m:r>
                      <m:r>
                        <a:rPr lang="fr-FR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=</m:t>
                      </m:r>
                      <m:r>
                        <a:rPr lang="fr-FR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𝟏</m:t>
                      </m:r>
                    </m:oMath>
                  </m:oMathPara>
                </a14:m>
                <a:endParaRPr lang="fr-FR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300192" y="1556792"/>
                <a:ext cx="2592288" cy="4536504"/>
              </a:xfrm>
              <a:blipFill rotWithShape="1">
                <a:blip r:embed="rId2"/>
                <a:stretch>
                  <a:fillRect/>
                </a:stretch>
              </a:blipFill>
              <a:ln w="31750">
                <a:solidFill>
                  <a:schemeClr val="bg1">
                    <a:lumMod val="65000"/>
                  </a:schemeClr>
                </a:solidFill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050" name="Picture 2" descr="geogebra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757629"/>
            <a:ext cx="5952702" cy="5899235"/>
          </a:xfrm>
          <a:prstGeom prst="rect">
            <a:avLst/>
          </a:prstGeom>
          <a:noFill/>
          <a:ln w="9525">
            <a:solidFill>
              <a:schemeClr val="bg1">
                <a:lumMod val="65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ZoneTexte 4"/>
              <p:cNvSpPr txBox="1"/>
              <p:nvPr/>
            </p:nvSpPr>
            <p:spPr>
              <a:xfrm>
                <a:off x="2583237" y="757629"/>
                <a:ext cx="864096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32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𝟏</m:t>
                      </m:r>
                    </m:oMath>
                  </m:oMathPara>
                </a14:m>
                <a:endParaRPr lang="fr-FR" sz="32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5" name="ZoneTexte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83237" y="757629"/>
                <a:ext cx="864096" cy="584775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ZoneTexte 5"/>
              <p:cNvSpPr txBox="1"/>
              <p:nvPr/>
            </p:nvSpPr>
            <p:spPr>
              <a:xfrm>
                <a:off x="2929471" y="3626974"/>
                <a:ext cx="720080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3200" b="1" i="1" smtClean="0">
                          <a:solidFill>
                            <a:srgbClr val="669900"/>
                          </a:solidFill>
                          <a:latin typeface="Cambria Math"/>
                        </a:rPr>
                        <m:t>𝟎</m:t>
                      </m:r>
                    </m:oMath>
                  </m:oMathPara>
                </a14:m>
                <a:endParaRPr lang="fr-FR" sz="3200" b="1" dirty="0">
                  <a:solidFill>
                    <a:srgbClr val="669900"/>
                  </a:solidFill>
                </a:endParaRPr>
              </a:p>
            </p:txBody>
          </p:sp>
        </mc:Choice>
        <mc:Fallback xmlns="">
          <p:sp>
            <p:nvSpPr>
              <p:cNvPr id="6" name="ZoneTexte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29471" y="3626974"/>
                <a:ext cx="720080" cy="584775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075650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fr-FR" sz="6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N°2</a:t>
            </a:r>
            <a:endParaRPr lang="fr-FR" sz="6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>
              <a:xfrm>
                <a:off x="6372200" y="1556792"/>
                <a:ext cx="2592288" cy="4536504"/>
              </a:xfrm>
              <a:ln w="31750">
                <a:solidFill>
                  <a:schemeClr val="bg1">
                    <a:lumMod val="65000"/>
                  </a:schemeClr>
                </a:solidFill>
              </a:ln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endParaRPr lang="fr-FR" dirty="0" smtClean="0"/>
              </a:p>
              <a:p>
                <a:pPr marL="0" indent="0">
                  <a:buNone/>
                </a:pPr>
                <a:endParaRPr lang="fr-FR" dirty="0" smtClean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b="1" i="0" smtClean="0">
                          <a:solidFill>
                            <a:srgbClr val="669900"/>
                          </a:solidFill>
                          <a:latin typeface="Cambria Math"/>
                        </a:rPr>
                        <m:t>𝐜𝐨𝐬</m:t>
                      </m:r>
                      <m:r>
                        <a:rPr lang="fr-FR" b="1" i="1" smtClean="0">
                          <a:solidFill>
                            <a:srgbClr val="669900"/>
                          </a:solidFill>
                          <a:latin typeface="Cambria Math"/>
                          <a:ea typeface="Cambria Math"/>
                        </a:rPr>
                        <m:t>𝜸</m:t>
                      </m:r>
                      <m:r>
                        <a:rPr lang="fr-FR" b="1" i="1" smtClean="0">
                          <a:solidFill>
                            <a:srgbClr val="669900"/>
                          </a:solidFill>
                          <a:latin typeface="Cambria Math"/>
                          <a:ea typeface="Cambria Math"/>
                        </a:rPr>
                        <m:t>≈−</m:t>
                      </m:r>
                      <m:r>
                        <a:rPr lang="fr-FR" b="1" i="1" smtClean="0">
                          <a:solidFill>
                            <a:srgbClr val="669900"/>
                          </a:solidFill>
                          <a:latin typeface="Cambria Math"/>
                          <a:ea typeface="Cambria Math"/>
                        </a:rPr>
                        <m:t>𝟎</m:t>
                      </m:r>
                      <m:r>
                        <a:rPr lang="fr-FR" b="1" i="1" smtClean="0">
                          <a:solidFill>
                            <a:srgbClr val="669900"/>
                          </a:solidFill>
                          <a:latin typeface="Cambria Math"/>
                          <a:ea typeface="Cambria Math"/>
                        </a:rPr>
                        <m:t>,</m:t>
                      </m:r>
                      <m:r>
                        <a:rPr lang="fr-FR" b="1" i="1" smtClean="0">
                          <a:solidFill>
                            <a:srgbClr val="669900"/>
                          </a:solidFill>
                          <a:latin typeface="Cambria Math"/>
                          <a:ea typeface="Cambria Math"/>
                        </a:rPr>
                        <m:t>𝟔</m:t>
                      </m:r>
                    </m:oMath>
                  </m:oMathPara>
                </a14:m>
                <a:endParaRPr lang="fr-FR" b="1" dirty="0" smtClean="0">
                  <a:solidFill>
                    <a:srgbClr val="669900"/>
                  </a:solidFill>
                  <a:ea typeface="Cambria Math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b="1" i="0" smtClean="0">
                          <a:solidFill>
                            <a:srgbClr val="FF0000"/>
                          </a:solidFill>
                          <a:latin typeface="Cambria Math"/>
                        </a:rPr>
                        <m:t>𝐬𝐢𝐧</m:t>
                      </m:r>
                      <m:r>
                        <a:rPr lang="fr-FR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𝜸</m:t>
                      </m:r>
                      <m:r>
                        <a:rPr lang="fr-FR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≈</m:t>
                      </m:r>
                      <m:r>
                        <a:rPr lang="fr-FR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𝟎</m:t>
                      </m:r>
                      <m:r>
                        <a:rPr lang="fr-FR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,</m:t>
                      </m:r>
                      <m:r>
                        <a:rPr lang="fr-FR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𝟖</m:t>
                      </m:r>
                    </m:oMath>
                  </m:oMathPara>
                </a14:m>
                <a:endParaRPr lang="fr-FR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372200" y="1556792"/>
                <a:ext cx="2592288" cy="4536504"/>
              </a:xfrm>
              <a:blipFill rotWithShape="1">
                <a:blip r:embed="rId2"/>
                <a:stretch>
                  <a:fillRect/>
                </a:stretch>
              </a:blipFill>
              <a:ln w="31750">
                <a:solidFill>
                  <a:schemeClr val="bg1">
                    <a:lumMod val="65000"/>
                  </a:schemeClr>
                </a:solidFill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074" name="Picture 2" descr="geogebra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759" y="779147"/>
            <a:ext cx="5976664" cy="5890420"/>
          </a:xfrm>
          <a:prstGeom prst="rect">
            <a:avLst/>
          </a:prstGeom>
          <a:noFill/>
          <a:ln w="9525">
            <a:solidFill>
              <a:schemeClr val="bg1">
                <a:lumMod val="65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5" name="Connecteur droit 4"/>
          <p:cNvCxnSpPr/>
          <p:nvPr/>
        </p:nvCxnSpPr>
        <p:spPr>
          <a:xfrm>
            <a:off x="1651181" y="1777169"/>
            <a:ext cx="0" cy="1975669"/>
          </a:xfrm>
          <a:prstGeom prst="line">
            <a:avLst/>
          </a:prstGeom>
          <a:ln w="38100">
            <a:solidFill>
              <a:srgbClr val="6699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Connecteur droit 6"/>
          <p:cNvCxnSpPr/>
          <p:nvPr/>
        </p:nvCxnSpPr>
        <p:spPr>
          <a:xfrm flipH="1">
            <a:off x="1632217" y="1767104"/>
            <a:ext cx="1512450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ZoneTexte 8"/>
              <p:cNvSpPr txBox="1"/>
              <p:nvPr/>
            </p:nvSpPr>
            <p:spPr>
              <a:xfrm>
                <a:off x="1059669" y="3752839"/>
                <a:ext cx="1145096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3200" b="1" i="1" smtClean="0">
                          <a:solidFill>
                            <a:srgbClr val="669900"/>
                          </a:solidFill>
                          <a:latin typeface="Cambria Math"/>
                        </a:rPr>
                        <m:t>−</m:t>
                      </m:r>
                      <m:r>
                        <a:rPr lang="fr-FR" sz="3200" b="1" i="1" smtClean="0">
                          <a:solidFill>
                            <a:srgbClr val="669900"/>
                          </a:solidFill>
                          <a:latin typeface="Cambria Math"/>
                        </a:rPr>
                        <m:t>𝟎</m:t>
                      </m:r>
                      <m:r>
                        <a:rPr lang="fr-FR" sz="3200" b="1" i="1" smtClean="0">
                          <a:solidFill>
                            <a:srgbClr val="669900"/>
                          </a:solidFill>
                          <a:latin typeface="Cambria Math"/>
                        </a:rPr>
                        <m:t>,</m:t>
                      </m:r>
                      <m:r>
                        <a:rPr lang="fr-FR" sz="3200" b="1" i="1" smtClean="0">
                          <a:solidFill>
                            <a:srgbClr val="669900"/>
                          </a:solidFill>
                          <a:latin typeface="Cambria Math"/>
                        </a:rPr>
                        <m:t>𝟔</m:t>
                      </m:r>
                    </m:oMath>
                  </m:oMathPara>
                </a14:m>
                <a:endParaRPr lang="fr-FR" sz="3200" b="1" dirty="0">
                  <a:solidFill>
                    <a:srgbClr val="669900"/>
                  </a:solidFill>
                </a:endParaRPr>
              </a:p>
            </p:txBody>
          </p:sp>
        </mc:Choice>
        <mc:Fallback xmlns="">
          <p:sp>
            <p:nvSpPr>
              <p:cNvPr id="9" name="ZoneTexte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59669" y="3752839"/>
                <a:ext cx="1145096" cy="584775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ZoneTexte 9"/>
              <p:cNvSpPr txBox="1"/>
              <p:nvPr/>
            </p:nvSpPr>
            <p:spPr>
              <a:xfrm>
                <a:off x="3169091" y="1484782"/>
                <a:ext cx="864096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32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𝟎</m:t>
                      </m:r>
                      <m:r>
                        <a:rPr lang="fr-FR" sz="32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,</m:t>
                      </m:r>
                      <m:r>
                        <a:rPr lang="fr-FR" sz="32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𝟖</m:t>
                      </m:r>
                    </m:oMath>
                  </m:oMathPara>
                </a14:m>
                <a:endParaRPr lang="fr-FR" sz="32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0" name="ZoneTexte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69091" y="1484782"/>
                <a:ext cx="864096" cy="584775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7173621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 descr="geogebra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692696"/>
            <a:ext cx="5976664" cy="5897561"/>
          </a:xfrm>
          <a:prstGeom prst="rect">
            <a:avLst/>
          </a:prstGeom>
          <a:noFill/>
          <a:ln w="9525">
            <a:solidFill>
              <a:schemeClr val="bg1">
                <a:lumMod val="65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fr-FR" sz="6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N°3</a:t>
            </a:r>
            <a:endParaRPr lang="fr-FR" sz="6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>
              <a:xfrm>
                <a:off x="6372200" y="1556792"/>
                <a:ext cx="2592288" cy="4536504"/>
              </a:xfrm>
              <a:ln w="31750">
                <a:solidFill>
                  <a:schemeClr val="bg1">
                    <a:lumMod val="65000"/>
                  </a:schemeClr>
                </a:solidFill>
              </a:ln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endParaRPr lang="fr-FR" dirty="0" smtClean="0"/>
              </a:p>
              <a:p>
                <a:pPr marL="0" indent="0">
                  <a:buNone/>
                </a:pPr>
                <a:endParaRPr lang="fr-FR" dirty="0" smtClean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b="1" i="0" smtClean="0">
                          <a:solidFill>
                            <a:srgbClr val="669900"/>
                          </a:solidFill>
                          <a:latin typeface="Cambria Math"/>
                        </a:rPr>
                        <m:t>𝐜𝐨𝐬</m:t>
                      </m:r>
                      <m:r>
                        <a:rPr lang="fr-FR" b="1" i="1" smtClean="0">
                          <a:solidFill>
                            <a:srgbClr val="669900"/>
                          </a:solidFill>
                          <a:latin typeface="Cambria Math"/>
                          <a:ea typeface="Cambria Math"/>
                        </a:rPr>
                        <m:t>𝜹</m:t>
                      </m:r>
                      <m:r>
                        <a:rPr lang="fr-FR" b="1" i="1" smtClean="0">
                          <a:solidFill>
                            <a:srgbClr val="669900"/>
                          </a:solidFill>
                          <a:latin typeface="Cambria Math"/>
                          <a:ea typeface="Cambria Math"/>
                        </a:rPr>
                        <m:t>=−</m:t>
                      </m:r>
                      <m:r>
                        <a:rPr lang="fr-FR" b="1" i="1" smtClean="0">
                          <a:solidFill>
                            <a:srgbClr val="669900"/>
                          </a:solidFill>
                          <a:latin typeface="Cambria Math"/>
                          <a:ea typeface="Cambria Math"/>
                        </a:rPr>
                        <m:t>𝟏</m:t>
                      </m:r>
                    </m:oMath>
                  </m:oMathPara>
                </a14:m>
                <a:endParaRPr lang="fr-FR" b="1" dirty="0" smtClean="0">
                  <a:solidFill>
                    <a:srgbClr val="669900"/>
                  </a:solidFill>
                  <a:ea typeface="Cambria Math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fr-FR" b="1" i="0" smtClean="0">
                          <a:solidFill>
                            <a:srgbClr val="FF0000"/>
                          </a:solidFill>
                          <a:latin typeface="Cambria Math"/>
                        </a:rPr>
                        <m:t>𝐬𝐢𝐧</m:t>
                      </m:r>
                      <m:r>
                        <a:rPr lang="fr-FR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𝜹</m:t>
                      </m:r>
                      <m:r>
                        <a:rPr lang="fr-FR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=</m:t>
                      </m:r>
                      <m:r>
                        <a:rPr lang="fr-FR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𝟎</m:t>
                      </m:r>
                    </m:oMath>
                  </m:oMathPara>
                </a14:m>
                <a:endParaRPr lang="fr-FR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372200" y="1556792"/>
                <a:ext cx="2592288" cy="4536504"/>
              </a:xfrm>
              <a:blipFill rotWithShape="1">
                <a:blip r:embed="rId3"/>
                <a:stretch>
                  <a:fillRect/>
                </a:stretch>
              </a:blipFill>
              <a:ln w="31750">
                <a:solidFill>
                  <a:schemeClr val="bg1">
                    <a:lumMod val="65000"/>
                  </a:schemeClr>
                </a:solidFill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ZoneTexte 8"/>
              <p:cNvSpPr txBox="1"/>
              <p:nvPr/>
            </p:nvSpPr>
            <p:spPr>
              <a:xfrm>
                <a:off x="-180528" y="3625352"/>
                <a:ext cx="1145096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3200" b="1" i="1" smtClean="0">
                          <a:solidFill>
                            <a:srgbClr val="669900"/>
                          </a:solidFill>
                          <a:latin typeface="Cambria Math"/>
                        </a:rPr>
                        <m:t>−</m:t>
                      </m:r>
                      <m:r>
                        <a:rPr lang="fr-FR" sz="3200" b="1" i="1" smtClean="0">
                          <a:solidFill>
                            <a:srgbClr val="669900"/>
                          </a:solidFill>
                          <a:latin typeface="Cambria Math"/>
                        </a:rPr>
                        <m:t>𝟏</m:t>
                      </m:r>
                    </m:oMath>
                  </m:oMathPara>
                </a14:m>
                <a:endParaRPr lang="fr-FR" sz="3200" b="1" dirty="0">
                  <a:solidFill>
                    <a:srgbClr val="669900"/>
                  </a:solidFill>
                </a:endParaRPr>
              </a:p>
            </p:txBody>
          </p:sp>
        </mc:Choice>
        <mc:Fallback xmlns="">
          <p:sp>
            <p:nvSpPr>
              <p:cNvPr id="9" name="ZoneTexte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180528" y="3625352"/>
                <a:ext cx="1145096" cy="584775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ZoneTexte 9"/>
              <p:cNvSpPr txBox="1"/>
              <p:nvPr/>
            </p:nvSpPr>
            <p:spPr>
              <a:xfrm>
                <a:off x="2880000" y="3600000"/>
                <a:ext cx="864096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32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𝟎</m:t>
                      </m:r>
                    </m:oMath>
                  </m:oMathPara>
                </a14:m>
                <a:endParaRPr lang="fr-FR" sz="32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0" name="ZoneTexte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80000" y="3600000"/>
                <a:ext cx="864096" cy="584775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273472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0" y="1672208"/>
            <a:ext cx="9144000" cy="3484984"/>
          </a:xfrm>
        </p:spPr>
        <p:txBody>
          <a:bodyPr>
            <a:normAutofit/>
          </a:bodyPr>
          <a:lstStyle/>
          <a:p>
            <a:pPr marL="0" indent="0" algn="ctr">
              <a:spcBef>
                <a:spcPts val="0"/>
              </a:spcBef>
              <a:buNone/>
            </a:pPr>
            <a:r>
              <a:rPr lang="fr-FR" sz="6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Lire des valeurs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fr-FR" sz="6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approchées des sinus et cosinus des réels suivants</a:t>
            </a:r>
            <a:r>
              <a:rPr lang="fr-FR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6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endParaRPr lang="fr-FR" sz="6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8344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fr-FR" sz="6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N°4</a:t>
            </a:r>
            <a:endParaRPr lang="fr-FR" sz="6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>
              <a:xfrm>
                <a:off x="6372200" y="1556792"/>
                <a:ext cx="2592288" cy="4536504"/>
              </a:xfrm>
              <a:ln w="31750">
                <a:solidFill>
                  <a:schemeClr val="bg1">
                    <a:lumMod val="65000"/>
                  </a:schemeClr>
                </a:solidFill>
              </a:ln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endParaRPr lang="fr-FR" dirty="0" smtClean="0"/>
              </a:p>
              <a:p>
                <a:pPr marL="0" indent="0">
                  <a:buNone/>
                </a:pPr>
                <a:endParaRPr lang="fr-FR" dirty="0" smtClean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b="1" i="0" smtClean="0">
                          <a:solidFill>
                            <a:srgbClr val="669900"/>
                          </a:solidFill>
                          <a:latin typeface="Cambria Math"/>
                        </a:rPr>
                        <m:t>𝐜𝐨𝐬</m:t>
                      </m:r>
                      <m:r>
                        <a:rPr lang="fr-FR" b="1" i="1" smtClean="0">
                          <a:solidFill>
                            <a:srgbClr val="669900"/>
                          </a:solidFill>
                          <a:latin typeface="Cambria Math"/>
                          <a:ea typeface="Cambria Math"/>
                        </a:rPr>
                        <m:t>𝜺</m:t>
                      </m:r>
                      <m:r>
                        <a:rPr lang="fr-FR" b="1" i="1">
                          <a:solidFill>
                            <a:srgbClr val="669900"/>
                          </a:solidFill>
                          <a:latin typeface="Cambria Math"/>
                          <a:ea typeface="Cambria Math"/>
                        </a:rPr>
                        <m:t>≈</m:t>
                      </m:r>
                      <m:r>
                        <a:rPr lang="fr-FR" b="1" i="1" smtClean="0">
                          <a:solidFill>
                            <a:srgbClr val="669900"/>
                          </a:solidFill>
                          <a:latin typeface="Cambria Math"/>
                          <a:ea typeface="Cambria Math"/>
                        </a:rPr>
                        <m:t>−</m:t>
                      </m:r>
                      <m:r>
                        <a:rPr lang="fr-FR" b="1" i="1" smtClean="0">
                          <a:solidFill>
                            <a:srgbClr val="669900"/>
                          </a:solidFill>
                          <a:latin typeface="Cambria Math"/>
                          <a:ea typeface="Cambria Math"/>
                        </a:rPr>
                        <m:t>𝟎</m:t>
                      </m:r>
                      <m:r>
                        <a:rPr lang="fr-FR" b="1" i="1" smtClean="0">
                          <a:solidFill>
                            <a:srgbClr val="669900"/>
                          </a:solidFill>
                          <a:latin typeface="Cambria Math"/>
                          <a:ea typeface="Cambria Math"/>
                        </a:rPr>
                        <m:t>,</m:t>
                      </m:r>
                      <m:r>
                        <a:rPr lang="fr-FR" b="1" i="1" smtClean="0">
                          <a:solidFill>
                            <a:srgbClr val="669900"/>
                          </a:solidFill>
                          <a:latin typeface="Cambria Math"/>
                          <a:ea typeface="Cambria Math"/>
                        </a:rPr>
                        <m:t>𝟕</m:t>
                      </m:r>
                    </m:oMath>
                  </m:oMathPara>
                </a14:m>
                <a:endParaRPr lang="fr-FR" b="1" dirty="0" smtClean="0">
                  <a:solidFill>
                    <a:srgbClr val="669900"/>
                  </a:solidFill>
                  <a:ea typeface="Cambria Math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b="1" i="0" smtClean="0">
                          <a:solidFill>
                            <a:srgbClr val="FF0000"/>
                          </a:solidFill>
                          <a:latin typeface="Cambria Math"/>
                        </a:rPr>
                        <m:t>𝐬𝐢𝐧</m:t>
                      </m:r>
                      <m:r>
                        <a:rPr lang="fr-FR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𝜺</m:t>
                      </m:r>
                      <m:r>
                        <a:rPr lang="fr-FR" b="1" i="1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≈</m:t>
                      </m:r>
                      <m:r>
                        <a:rPr lang="fr-FR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−</m:t>
                      </m:r>
                      <m:r>
                        <a:rPr lang="fr-FR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𝟎</m:t>
                      </m:r>
                      <m:r>
                        <a:rPr lang="fr-FR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,</m:t>
                      </m:r>
                      <m:r>
                        <a:rPr lang="fr-FR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𝟕</m:t>
                      </m:r>
                    </m:oMath>
                  </m:oMathPara>
                </a14:m>
                <a:endParaRPr lang="fr-FR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372200" y="1556792"/>
                <a:ext cx="2592288" cy="4536504"/>
              </a:xfrm>
              <a:blipFill rotWithShape="1">
                <a:blip r:embed="rId2"/>
                <a:stretch>
                  <a:fillRect/>
                </a:stretch>
              </a:blipFill>
              <a:ln w="31750">
                <a:solidFill>
                  <a:schemeClr val="bg1">
                    <a:lumMod val="65000"/>
                  </a:schemeClr>
                </a:solidFill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" name="Connecteur droit 4"/>
          <p:cNvCxnSpPr/>
          <p:nvPr/>
        </p:nvCxnSpPr>
        <p:spPr>
          <a:xfrm>
            <a:off x="1475656" y="3630281"/>
            <a:ext cx="0" cy="1699267"/>
          </a:xfrm>
          <a:prstGeom prst="line">
            <a:avLst/>
          </a:prstGeom>
          <a:ln w="38100">
            <a:solidFill>
              <a:srgbClr val="6699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Connecteur droit 6"/>
          <p:cNvCxnSpPr/>
          <p:nvPr/>
        </p:nvCxnSpPr>
        <p:spPr>
          <a:xfrm flipH="1">
            <a:off x="1419919" y="5344503"/>
            <a:ext cx="1783929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ZoneTexte 8"/>
              <p:cNvSpPr txBox="1"/>
              <p:nvPr/>
            </p:nvSpPr>
            <p:spPr>
              <a:xfrm>
                <a:off x="1043608" y="3045506"/>
                <a:ext cx="1145096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3200" b="1" i="1" smtClean="0">
                          <a:solidFill>
                            <a:srgbClr val="669900"/>
                          </a:solidFill>
                          <a:latin typeface="Cambria Math"/>
                        </a:rPr>
                        <m:t>−</m:t>
                      </m:r>
                      <m:r>
                        <a:rPr lang="fr-FR" sz="3200" b="1" i="1" smtClean="0">
                          <a:solidFill>
                            <a:srgbClr val="669900"/>
                          </a:solidFill>
                          <a:latin typeface="Cambria Math"/>
                        </a:rPr>
                        <m:t>𝟎</m:t>
                      </m:r>
                      <m:r>
                        <a:rPr lang="fr-FR" sz="3200" b="1" i="1" smtClean="0">
                          <a:solidFill>
                            <a:srgbClr val="669900"/>
                          </a:solidFill>
                          <a:latin typeface="Cambria Math"/>
                        </a:rPr>
                        <m:t>,</m:t>
                      </m:r>
                      <m:r>
                        <a:rPr lang="fr-FR" sz="3200" b="1" i="1" smtClean="0">
                          <a:solidFill>
                            <a:srgbClr val="669900"/>
                          </a:solidFill>
                          <a:latin typeface="Cambria Math"/>
                        </a:rPr>
                        <m:t>𝟕</m:t>
                      </m:r>
                    </m:oMath>
                  </m:oMathPara>
                </a14:m>
                <a:endParaRPr lang="fr-FR" sz="3200" b="1" dirty="0">
                  <a:solidFill>
                    <a:srgbClr val="669900"/>
                  </a:solidFill>
                </a:endParaRPr>
              </a:p>
            </p:txBody>
          </p:sp>
        </mc:Choice>
        <mc:Fallback xmlns="">
          <p:sp>
            <p:nvSpPr>
              <p:cNvPr id="9" name="ZoneTexte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43608" y="3045506"/>
                <a:ext cx="1145096" cy="584775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ZoneTexte 9"/>
              <p:cNvSpPr txBox="1"/>
              <p:nvPr/>
            </p:nvSpPr>
            <p:spPr>
              <a:xfrm>
                <a:off x="3223708" y="5052115"/>
                <a:ext cx="1040653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32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−</m:t>
                      </m:r>
                      <m:r>
                        <a:rPr lang="fr-FR" sz="32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𝟎</m:t>
                      </m:r>
                      <m:r>
                        <a:rPr lang="fr-FR" sz="32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,</m:t>
                      </m:r>
                      <m:r>
                        <a:rPr lang="fr-FR" sz="32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𝟕</m:t>
                      </m:r>
                    </m:oMath>
                  </m:oMathPara>
                </a14:m>
                <a:endParaRPr lang="fr-FR" sz="32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0" name="ZoneTexte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23708" y="5052115"/>
                <a:ext cx="1040653" cy="584775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1" name="Picture 2" descr="geogebra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704915"/>
            <a:ext cx="5904656" cy="5850732"/>
          </a:xfrm>
          <a:prstGeom prst="rect">
            <a:avLst/>
          </a:prstGeom>
          <a:noFill/>
          <a:ln w="9525">
            <a:solidFill>
              <a:schemeClr val="bg1">
                <a:lumMod val="65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896234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fr-FR" sz="6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N°5</a:t>
            </a:r>
            <a:endParaRPr lang="fr-FR" sz="6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>
              <a:xfrm>
                <a:off x="6372200" y="1556792"/>
                <a:ext cx="2592288" cy="4536504"/>
              </a:xfrm>
              <a:ln w="31750">
                <a:solidFill>
                  <a:schemeClr val="bg1">
                    <a:lumMod val="65000"/>
                  </a:schemeClr>
                </a:solidFill>
              </a:ln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endParaRPr lang="fr-FR" dirty="0" smtClean="0"/>
              </a:p>
              <a:p>
                <a:pPr marL="0" indent="0">
                  <a:buNone/>
                </a:pPr>
                <a:endParaRPr lang="fr-FR" dirty="0" smtClean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b="1" i="0" smtClean="0">
                          <a:solidFill>
                            <a:srgbClr val="669900"/>
                          </a:solidFill>
                          <a:latin typeface="Cambria Math"/>
                        </a:rPr>
                        <m:t>𝐜𝐨𝐬</m:t>
                      </m:r>
                      <m:r>
                        <a:rPr lang="fr-FR" b="1" i="1" smtClean="0">
                          <a:solidFill>
                            <a:srgbClr val="669900"/>
                          </a:solidFill>
                          <a:latin typeface="Cambria Math"/>
                          <a:ea typeface="Cambria Math"/>
                        </a:rPr>
                        <m:t>𝜽</m:t>
                      </m:r>
                      <m:r>
                        <a:rPr lang="fr-FR" b="1" i="1">
                          <a:solidFill>
                            <a:srgbClr val="669900"/>
                          </a:solidFill>
                          <a:latin typeface="Cambria Math"/>
                          <a:ea typeface="Cambria Math"/>
                        </a:rPr>
                        <m:t>≈</m:t>
                      </m:r>
                      <m:r>
                        <a:rPr lang="fr-FR" b="1" i="1" smtClean="0">
                          <a:solidFill>
                            <a:srgbClr val="669900"/>
                          </a:solidFill>
                          <a:latin typeface="Cambria Math"/>
                          <a:ea typeface="Cambria Math"/>
                        </a:rPr>
                        <m:t>𝟎</m:t>
                      </m:r>
                      <m:r>
                        <a:rPr lang="fr-FR" b="1" i="1" smtClean="0">
                          <a:solidFill>
                            <a:srgbClr val="669900"/>
                          </a:solidFill>
                          <a:latin typeface="Cambria Math"/>
                          <a:ea typeface="Cambria Math"/>
                        </a:rPr>
                        <m:t>,</m:t>
                      </m:r>
                      <m:r>
                        <a:rPr lang="fr-FR" b="1" i="1" smtClean="0">
                          <a:solidFill>
                            <a:srgbClr val="669900"/>
                          </a:solidFill>
                          <a:latin typeface="Cambria Math"/>
                          <a:ea typeface="Cambria Math"/>
                        </a:rPr>
                        <m:t>𝟒</m:t>
                      </m:r>
                    </m:oMath>
                  </m:oMathPara>
                </a14:m>
                <a:endParaRPr lang="fr-FR" b="1" dirty="0" smtClean="0">
                  <a:solidFill>
                    <a:srgbClr val="669900"/>
                  </a:solidFill>
                  <a:ea typeface="Cambria Math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b="1" i="0" smtClean="0">
                          <a:solidFill>
                            <a:srgbClr val="FF0000"/>
                          </a:solidFill>
                          <a:latin typeface="Cambria Math"/>
                        </a:rPr>
                        <m:t>𝐬𝐢𝐧</m:t>
                      </m:r>
                      <m:r>
                        <a:rPr lang="fr-FR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𝜽</m:t>
                      </m:r>
                      <m:r>
                        <a:rPr lang="fr-FR" b="1" i="1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≈</m:t>
                      </m:r>
                      <m:r>
                        <a:rPr lang="fr-FR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−</m:t>
                      </m:r>
                      <m:r>
                        <a:rPr lang="fr-FR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𝟎</m:t>
                      </m:r>
                      <m:r>
                        <a:rPr lang="fr-FR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,</m:t>
                      </m:r>
                      <m:r>
                        <a:rPr lang="fr-FR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𝟗</m:t>
                      </m:r>
                    </m:oMath>
                  </m:oMathPara>
                </a14:m>
                <a:endParaRPr lang="fr-FR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372200" y="1556792"/>
                <a:ext cx="2592288" cy="4536504"/>
              </a:xfrm>
              <a:blipFill rotWithShape="1">
                <a:blip r:embed="rId2"/>
                <a:stretch>
                  <a:fillRect/>
                </a:stretch>
              </a:blipFill>
              <a:ln w="31750">
                <a:solidFill>
                  <a:schemeClr val="bg1">
                    <a:lumMod val="65000"/>
                  </a:schemeClr>
                </a:solidFill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" name="Connecteur droit 4"/>
          <p:cNvCxnSpPr/>
          <p:nvPr/>
        </p:nvCxnSpPr>
        <p:spPr>
          <a:xfrm>
            <a:off x="4139952" y="3662481"/>
            <a:ext cx="0" cy="2214791"/>
          </a:xfrm>
          <a:prstGeom prst="line">
            <a:avLst/>
          </a:prstGeom>
          <a:ln w="38100">
            <a:solidFill>
              <a:srgbClr val="6699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Connecteur droit 6"/>
          <p:cNvCxnSpPr/>
          <p:nvPr/>
        </p:nvCxnSpPr>
        <p:spPr>
          <a:xfrm flipH="1">
            <a:off x="3162158" y="5877272"/>
            <a:ext cx="977794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ZoneTexte 8"/>
              <p:cNvSpPr txBox="1"/>
              <p:nvPr/>
            </p:nvSpPr>
            <p:spPr>
              <a:xfrm>
                <a:off x="3851920" y="3080817"/>
                <a:ext cx="1145096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3200" b="1" i="1" smtClean="0">
                          <a:solidFill>
                            <a:srgbClr val="669900"/>
                          </a:solidFill>
                          <a:latin typeface="Cambria Math"/>
                        </a:rPr>
                        <m:t>𝟎</m:t>
                      </m:r>
                      <m:r>
                        <a:rPr lang="fr-FR" sz="3200" b="1" i="1" smtClean="0">
                          <a:solidFill>
                            <a:srgbClr val="669900"/>
                          </a:solidFill>
                          <a:latin typeface="Cambria Math"/>
                        </a:rPr>
                        <m:t>,</m:t>
                      </m:r>
                      <m:r>
                        <a:rPr lang="fr-FR" sz="3200" b="1" i="1" smtClean="0">
                          <a:solidFill>
                            <a:srgbClr val="669900"/>
                          </a:solidFill>
                          <a:latin typeface="Cambria Math"/>
                        </a:rPr>
                        <m:t>𝟒</m:t>
                      </m:r>
                    </m:oMath>
                  </m:oMathPara>
                </a14:m>
                <a:endParaRPr lang="fr-FR" sz="3200" b="1" dirty="0">
                  <a:solidFill>
                    <a:srgbClr val="669900"/>
                  </a:solidFill>
                </a:endParaRPr>
              </a:p>
            </p:txBody>
          </p:sp>
        </mc:Choice>
        <mc:Fallback xmlns="">
          <p:sp>
            <p:nvSpPr>
              <p:cNvPr id="9" name="ZoneTexte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51920" y="3080817"/>
                <a:ext cx="1145096" cy="584775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ZoneTexte 9"/>
              <p:cNvSpPr txBox="1"/>
              <p:nvPr/>
            </p:nvSpPr>
            <p:spPr>
              <a:xfrm>
                <a:off x="2121505" y="5304420"/>
                <a:ext cx="1040653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32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−</m:t>
                      </m:r>
                      <m:r>
                        <a:rPr lang="fr-FR" sz="32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𝟎</m:t>
                      </m:r>
                      <m:r>
                        <a:rPr lang="fr-FR" sz="32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,</m:t>
                      </m:r>
                      <m:r>
                        <a:rPr lang="fr-FR" sz="32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𝟗</m:t>
                      </m:r>
                    </m:oMath>
                  </m:oMathPara>
                </a14:m>
                <a:endParaRPr lang="fr-FR" sz="32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0" name="ZoneTexte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21505" y="5304420"/>
                <a:ext cx="1040653" cy="584775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2" name="Picture 2" descr="geogebra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19" y="764703"/>
            <a:ext cx="5821275" cy="5795555"/>
          </a:xfrm>
          <a:prstGeom prst="rect">
            <a:avLst/>
          </a:prstGeom>
          <a:noFill/>
          <a:ln w="9525">
            <a:solidFill>
              <a:schemeClr val="bg1">
                <a:lumMod val="65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517595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 descr="geogebra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0098" y="854065"/>
            <a:ext cx="5854069" cy="5785600"/>
          </a:xfrm>
          <a:prstGeom prst="rect">
            <a:avLst/>
          </a:prstGeom>
          <a:noFill/>
          <a:ln w="9525">
            <a:solidFill>
              <a:schemeClr val="bg1">
                <a:lumMod val="65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fr-FR" sz="6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N°6</a:t>
            </a:r>
            <a:endParaRPr lang="fr-FR" sz="6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>
              <a:xfrm>
                <a:off x="6372200" y="1556792"/>
                <a:ext cx="2592288" cy="4536504"/>
              </a:xfrm>
              <a:ln w="31750">
                <a:solidFill>
                  <a:schemeClr val="bg1">
                    <a:lumMod val="65000"/>
                  </a:schemeClr>
                </a:solidFill>
              </a:ln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endParaRPr lang="fr-FR" dirty="0" smtClean="0"/>
              </a:p>
              <a:p>
                <a:pPr marL="0" indent="0">
                  <a:buNone/>
                </a:pPr>
                <a:endParaRPr lang="fr-FR" dirty="0" smtClean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b="1" i="0" smtClean="0">
                          <a:solidFill>
                            <a:srgbClr val="669900"/>
                          </a:solidFill>
                          <a:latin typeface="Cambria Math"/>
                        </a:rPr>
                        <m:t>𝐜𝐨𝐬</m:t>
                      </m:r>
                      <m:r>
                        <a:rPr lang="fr-FR" b="1" i="1" smtClean="0">
                          <a:solidFill>
                            <a:srgbClr val="669900"/>
                          </a:solidFill>
                          <a:latin typeface="Cambria Math"/>
                          <a:ea typeface="Cambria Math"/>
                        </a:rPr>
                        <m:t>𝝁</m:t>
                      </m:r>
                      <m:r>
                        <a:rPr lang="fr-FR" b="1" i="1">
                          <a:solidFill>
                            <a:srgbClr val="669900"/>
                          </a:solidFill>
                          <a:latin typeface="Cambria Math"/>
                          <a:ea typeface="Cambria Math"/>
                        </a:rPr>
                        <m:t>≈</m:t>
                      </m:r>
                      <m:r>
                        <a:rPr lang="fr-FR" b="1" i="1" smtClean="0">
                          <a:solidFill>
                            <a:srgbClr val="669900"/>
                          </a:solidFill>
                          <a:latin typeface="Cambria Math"/>
                          <a:ea typeface="Cambria Math"/>
                        </a:rPr>
                        <m:t>𝟎</m:t>
                      </m:r>
                      <m:r>
                        <a:rPr lang="fr-FR" b="1" i="1" smtClean="0">
                          <a:solidFill>
                            <a:srgbClr val="669900"/>
                          </a:solidFill>
                          <a:latin typeface="Cambria Math"/>
                          <a:ea typeface="Cambria Math"/>
                        </a:rPr>
                        <m:t>,</m:t>
                      </m:r>
                      <m:r>
                        <a:rPr lang="fr-FR" b="1" i="1" smtClean="0">
                          <a:solidFill>
                            <a:srgbClr val="669900"/>
                          </a:solidFill>
                          <a:latin typeface="Cambria Math"/>
                          <a:ea typeface="Cambria Math"/>
                        </a:rPr>
                        <m:t>𝟗𝟓</m:t>
                      </m:r>
                    </m:oMath>
                  </m:oMathPara>
                </a14:m>
                <a:endParaRPr lang="fr-FR" b="1" dirty="0" smtClean="0">
                  <a:solidFill>
                    <a:srgbClr val="669900"/>
                  </a:solidFill>
                  <a:ea typeface="Cambria Math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b="1" i="0" smtClean="0">
                          <a:solidFill>
                            <a:srgbClr val="FF0000"/>
                          </a:solidFill>
                          <a:latin typeface="Cambria Math"/>
                        </a:rPr>
                        <m:t>𝐬𝐢𝐧</m:t>
                      </m:r>
                      <m:r>
                        <a:rPr lang="fr-FR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𝝁</m:t>
                      </m:r>
                      <m:r>
                        <a:rPr lang="fr-FR" b="1" i="1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≈</m:t>
                      </m:r>
                      <m:r>
                        <a:rPr lang="fr-FR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−</m:t>
                      </m:r>
                      <m:r>
                        <a:rPr lang="fr-FR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𝟎</m:t>
                      </m:r>
                      <m:r>
                        <a:rPr lang="fr-FR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,</m:t>
                      </m:r>
                      <m:r>
                        <a:rPr lang="fr-FR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𝟑</m:t>
                      </m:r>
                    </m:oMath>
                  </m:oMathPara>
                </a14:m>
                <a:endParaRPr lang="fr-FR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372200" y="1556792"/>
                <a:ext cx="2592288" cy="4536504"/>
              </a:xfrm>
              <a:blipFill rotWithShape="1">
                <a:blip r:embed="rId3"/>
                <a:stretch>
                  <a:fillRect/>
                </a:stretch>
              </a:blipFill>
              <a:ln w="31750">
                <a:solidFill>
                  <a:schemeClr val="bg1">
                    <a:lumMod val="65000"/>
                  </a:schemeClr>
                </a:solidFill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" name="Connecteur droit 4"/>
          <p:cNvCxnSpPr/>
          <p:nvPr/>
        </p:nvCxnSpPr>
        <p:spPr>
          <a:xfrm>
            <a:off x="5497393" y="3746865"/>
            <a:ext cx="0" cy="775470"/>
          </a:xfrm>
          <a:prstGeom prst="line">
            <a:avLst/>
          </a:prstGeom>
          <a:ln w="38100">
            <a:solidFill>
              <a:srgbClr val="6699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Connecteur droit 6"/>
          <p:cNvCxnSpPr/>
          <p:nvPr/>
        </p:nvCxnSpPr>
        <p:spPr>
          <a:xfrm flipH="1">
            <a:off x="3157133" y="4492800"/>
            <a:ext cx="2340260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ZoneTexte 8"/>
              <p:cNvSpPr txBox="1"/>
              <p:nvPr/>
            </p:nvSpPr>
            <p:spPr>
              <a:xfrm>
                <a:off x="4497079" y="3162090"/>
                <a:ext cx="1145096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3200" b="1" i="1" smtClean="0">
                          <a:solidFill>
                            <a:srgbClr val="669900"/>
                          </a:solidFill>
                          <a:latin typeface="Cambria Math"/>
                        </a:rPr>
                        <m:t>𝟎</m:t>
                      </m:r>
                      <m:r>
                        <a:rPr lang="fr-FR" sz="3200" b="1" i="1" smtClean="0">
                          <a:solidFill>
                            <a:srgbClr val="669900"/>
                          </a:solidFill>
                          <a:latin typeface="Cambria Math"/>
                        </a:rPr>
                        <m:t>,</m:t>
                      </m:r>
                      <m:r>
                        <a:rPr lang="fr-FR" sz="3200" b="1" i="1" smtClean="0">
                          <a:solidFill>
                            <a:srgbClr val="669900"/>
                          </a:solidFill>
                          <a:latin typeface="Cambria Math"/>
                        </a:rPr>
                        <m:t>𝟗𝟓</m:t>
                      </m:r>
                    </m:oMath>
                  </m:oMathPara>
                </a14:m>
                <a:endParaRPr lang="fr-FR" sz="3200" b="1" dirty="0">
                  <a:solidFill>
                    <a:srgbClr val="669900"/>
                  </a:solidFill>
                </a:endParaRPr>
              </a:p>
            </p:txBody>
          </p:sp>
        </mc:Choice>
        <mc:Fallback xmlns="">
          <p:sp>
            <p:nvSpPr>
              <p:cNvPr id="9" name="ZoneTexte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97079" y="3162090"/>
                <a:ext cx="1145096" cy="584775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ZoneTexte 9"/>
              <p:cNvSpPr txBox="1"/>
              <p:nvPr/>
            </p:nvSpPr>
            <p:spPr>
              <a:xfrm>
                <a:off x="2043706" y="4134600"/>
                <a:ext cx="1040653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32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−</m:t>
                      </m:r>
                      <m:r>
                        <a:rPr lang="fr-FR" sz="32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𝟎</m:t>
                      </m:r>
                      <m:r>
                        <a:rPr lang="fr-FR" sz="32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,</m:t>
                      </m:r>
                      <m:r>
                        <a:rPr lang="fr-FR" sz="32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𝟑</m:t>
                      </m:r>
                    </m:oMath>
                  </m:oMathPara>
                </a14:m>
                <a:endParaRPr lang="fr-FR" sz="32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0" name="ZoneTexte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43706" y="4134600"/>
                <a:ext cx="1040653" cy="584775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8851197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fr-FR" sz="6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N°7</a:t>
            </a:r>
            <a:endParaRPr lang="fr-FR" sz="6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>
              <a:xfrm>
                <a:off x="5940152" y="1556792"/>
                <a:ext cx="3024336" cy="4536504"/>
              </a:xfrm>
              <a:ln w="31750">
                <a:solidFill>
                  <a:schemeClr val="bg1">
                    <a:lumMod val="65000"/>
                  </a:schemeClr>
                </a:solidFill>
              </a:ln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endParaRPr lang="fr-FR" dirty="0" smtClean="0"/>
              </a:p>
              <a:p>
                <a:pPr marL="0" indent="0">
                  <a:buNone/>
                </a:pPr>
                <a:endParaRPr lang="fr-FR" dirty="0" smtClean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b="1" i="0" smtClean="0">
                          <a:solidFill>
                            <a:srgbClr val="669900"/>
                          </a:solidFill>
                          <a:latin typeface="Cambria Math"/>
                        </a:rPr>
                        <m:t>𝐜𝐨𝐬</m:t>
                      </m:r>
                      <m:r>
                        <a:rPr lang="fr-FR" b="1" i="1" smtClean="0">
                          <a:solidFill>
                            <a:srgbClr val="669900"/>
                          </a:solidFill>
                          <a:latin typeface="Cambria Math"/>
                        </a:rPr>
                        <m:t>𝟎</m:t>
                      </m:r>
                      <m:r>
                        <a:rPr lang="fr-FR" b="1" i="1" smtClean="0">
                          <a:solidFill>
                            <a:srgbClr val="669900"/>
                          </a:solidFill>
                          <a:latin typeface="Cambria Math"/>
                        </a:rPr>
                        <m:t>°=</m:t>
                      </m:r>
                      <m:r>
                        <a:rPr lang="fr-FR" b="1" i="1" smtClean="0">
                          <a:solidFill>
                            <a:srgbClr val="669900"/>
                          </a:solidFill>
                          <a:latin typeface="Cambria Math"/>
                        </a:rPr>
                        <m:t>𝟏</m:t>
                      </m:r>
                    </m:oMath>
                  </m:oMathPara>
                </a14:m>
                <a:endParaRPr lang="fr-FR" b="1" dirty="0" smtClean="0">
                  <a:solidFill>
                    <a:srgbClr val="669900"/>
                  </a:solidFill>
                  <a:ea typeface="Cambria Math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b="1" i="0" smtClean="0">
                          <a:solidFill>
                            <a:srgbClr val="FF0000"/>
                          </a:solidFill>
                          <a:latin typeface="Cambria Math"/>
                        </a:rPr>
                        <m:t>𝐬𝐢𝐧</m:t>
                      </m:r>
                      <m:r>
                        <a:rPr lang="fr-FR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𝟎</m:t>
                      </m:r>
                      <m:r>
                        <a:rPr lang="fr-FR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°=</m:t>
                      </m:r>
                      <m:r>
                        <a:rPr lang="fr-FR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𝟎</m:t>
                      </m:r>
                    </m:oMath>
                  </m:oMathPara>
                </a14:m>
                <a:endParaRPr lang="fr-FR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940152" y="1556792"/>
                <a:ext cx="3024336" cy="4536504"/>
              </a:xfrm>
              <a:blipFill rotWithShape="1">
                <a:blip r:embed="rId2"/>
                <a:stretch>
                  <a:fillRect/>
                </a:stretch>
              </a:blipFill>
              <a:ln w="31750">
                <a:solidFill>
                  <a:schemeClr val="bg1">
                    <a:lumMod val="65000"/>
                  </a:schemeClr>
                </a:solidFill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ZoneTexte 8"/>
              <p:cNvSpPr txBox="1"/>
              <p:nvPr/>
            </p:nvSpPr>
            <p:spPr>
              <a:xfrm>
                <a:off x="4572000" y="3868405"/>
                <a:ext cx="702078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3200" b="1" i="1" smtClean="0">
                          <a:solidFill>
                            <a:srgbClr val="669900"/>
                          </a:solidFill>
                          <a:latin typeface="Cambria Math"/>
                        </a:rPr>
                        <m:t>𝟏</m:t>
                      </m:r>
                    </m:oMath>
                  </m:oMathPara>
                </a14:m>
                <a:endParaRPr lang="fr-FR" sz="3200" b="1" dirty="0">
                  <a:solidFill>
                    <a:srgbClr val="669900"/>
                  </a:solidFill>
                </a:endParaRPr>
              </a:p>
            </p:txBody>
          </p:sp>
        </mc:Choice>
        <mc:Fallback xmlns="">
          <p:sp>
            <p:nvSpPr>
              <p:cNvPr id="9" name="ZoneTexte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2000" y="3868405"/>
                <a:ext cx="702078" cy="584775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ZoneTexte 9"/>
              <p:cNvSpPr txBox="1"/>
              <p:nvPr/>
            </p:nvSpPr>
            <p:spPr>
              <a:xfrm>
                <a:off x="2234773" y="3289501"/>
                <a:ext cx="648073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32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𝟎</m:t>
                      </m:r>
                    </m:oMath>
                  </m:oMathPara>
                </a14:m>
                <a:endParaRPr lang="fr-FR" sz="32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0" name="ZoneTexte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34773" y="3289501"/>
                <a:ext cx="648073" cy="584775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2" name="Picture 2" descr="geogebra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106697"/>
            <a:ext cx="5442342" cy="5426406"/>
          </a:xfrm>
          <a:prstGeom prst="rect">
            <a:avLst/>
          </a:prstGeom>
          <a:noFill/>
          <a:ln w="9525">
            <a:solidFill>
              <a:schemeClr val="bg1">
                <a:lumMod val="65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865495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fr-FR" sz="6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N°8</a:t>
            </a:r>
            <a:endParaRPr lang="fr-FR" sz="6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>
              <a:xfrm>
                <a:off x="5940152" y="1628800"/>
                <a:ext cx="2952328" cy="4536504"/>
              </a:xfrm>
              <a:ln w="31750">
                <a:solidFill>
                  <a:schemeClr val="bg1">
                    <a:lumMod val="65000"/>
                  </a:schemeClr>
                </a:solidFill>
              </a:ln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endParaRPr lang="fr-FR" dirty="0" smtClean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b="1" i="0" smtClean="0">
                          <a:solidFill>
                            <a:srgbClr val="669900"/>
                          </a:solidFill>
                          <a:latin typeface="Cambria Math"/>
                        </a:rPr>
                        <m:t>𝐜𝐨𝐬</m:t>
                      </m:r>
                      <m:r>
                        <a:rPr lang="fr-FR" b="1" i="1" smtClean="0">
                          <a:solidFill>
                            <a:srgbClr val="669900"/>
                          </a:solidFill>
                          <a:latin typeface="Cambria Math"/>
                        </a:rPr>
                        <m:t>𝟑𝟎</m:t>
                      </m:r>
                      <m:r>
                        <a:rPr lang="fr-FR" b="1" i="1" smtClean="0">
                          <a:solidFill>
                            <a:srgbClr val="669900"/>
                          </a:solidFill>
                          <a:latin typeface="Cambria Math"/>
                        </a:rPr>
                        <m:t>°=</m:t>
                      </m:r>
                      <m:f>
                        <m:fPr>
                          <m:ctrlPr>
                            <a:rPr lang="fr-FR" b="1" i="1" smtClean="0">
                              <a:solidFill>
                                <a:srgbClr val="6699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ad>
                            <m:radPr>
                              <m:degHide m:val="on"/>
                              <m:ctrlPr>
                                <a:rPr lang="fr-FR" b="1" i="1" smtClean="0">
                                  <a:solidFill>
                                    <a:srgbClr val="669900"/>
                                  </a:solidFill>
                                  <a:latin typeface="Cambria Math"/>
                                </a:rPr>
                              </m:ctrlPr>
                            </m:radPr>
                            <m:deg/>
                            <m:e>
                              <m:r>
                                <a:rPr lang="fr-FR" b="1" i="1" smtClean="0">
                                  <a:solidFill>
                                    <a:srgbClr val="669900"/>
                                  </a:solidFill>
                                  <a:latin typeface="Cambria Math"/>
                                </a:rPr>
                                <m:t>𝟑</m:t>
                              </m:r>
                            </m:e>
                          </m:rad>
                        </m:num>
                        <m:den>
                          <m:r>
                            <a:rPr lang="fr-FR" b="1" i="1" smtClean="0">
                              <a:solidFill>
                                <a:srgbClr val="669900"/>
                              </a:solidFill>
                              <a:latin typeface="Cambria Math"/>
                            </a:rPr>
                            <m:t>𝟐</m:t>
                          </m:r>
                        </m:den>
                      </m:f>
                    </m:oMath>
                  </m:oMathPara>
                </a14:m>
                <a:endParaRPr lang="fr-FR" b="1" dirty="0" smtClean="0">
                  <a:solidFill>
                    <a:srgbClr val="669900"/>
                  </a:solidFill>
                  <a:ea typeface="Cambria Math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b="1" i="0" smtClean="0">
                          <a:solidFill>
                            <a:srgbClr val="FF0000"/>
                          </a:solidFill>
                          <a:latin typeface="Cambria Math"/>
                        </a:rPr>
                        <m:t>𝐬𝐢𝐧</m:t>
                      </m:r>
                      <m:r>
                        <a:rPr lang="fr-FR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𝟑𝟎</m:t>
                      </m:r>
                      <m:r>
                        <a:rPr lang="fr-FR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°=</m:t>
                      </m:r>
                      <m:f>
                        <m:fPr>
                          <m:ctrlPr>
                            <a:rPr lang="fr-FR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fr-FR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𝟏</m:t>
                          </m:r>
                        </m:num>
                        <m:den>
                          <m:r>
                            <a:rPr lang="fr-FR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𝟐</m:t>
                          </m:r>
                        </m:den>
                      </m:f>
                    </m:oMath>
                  </m:oMathPara>
                </a14:m>
                <a:endParaRPr lang="fr-FR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940152" y="1628800"/>
                <a:ext cx="2952328" cy="4536504"/>
              </a:xfrm>
              <a:blipFill rotWithShape="1">
                <a:blip r:embed="rId2"/>
                <a:stretch>
                  <a:fillRect/>
                </a:stretch>
              </a:blipFill>
              <a:ln w="31750">
                <a:solidFill>
                  <a:schemeClr val="bg1">
                    <a:lumMod val="65000"/>
                  </a:schemeClr>
                </a:solidFill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074" name="Picture 2" descr="geogebra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052335"/>
            <a:ext cx="5436096" cy="5349672"/>
          </a:xfrm>
          <a:prstGeom prst="rect">
            <a:avLst/>
          </a:prstGeom>
          <a:noFill/>
          <a:ln w="9525">
            <a:solidFill>
              <a:schemeClr val="bg1">
                <a:lumMod val="65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5" name="Connecteur droit 4"/>
          <p:cNvCxnSpPr/>
          <p:nvPr/>
        </p:nvCxnSpPr>
        <p:spPr>
          <a:xfrm>
            <a:off x="4932040" y="2605710"/>
            <a:ext cx="0" cy="1136416"/>
          </a:xfrm>
          <a:prstGeom prst="line">
            <a:avLst/>
          </a:prstGeom>
          <a:ln w="38100">
            <a:solidFill>
              <a:srgbClr val="6699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Connecteur droit 5"/>
          <p:cNvCxnSpPr/>
          <p:nvPr/>
        </p:nvCxnSpPr>
        <p:spPr>
          <a:xfrm flipH="1">
            <a:off x="2969568" y="2599200"/>
            <a:ext cx="1962472" cy="3123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ZoneTexte 10"/>
              <p:cNvSpPr txBox="1"/>
              <p:nvPr/>
            </p:nvSpPr>
            <p:spPr>
              <a:xfrm>
                <a:off x="1835696" y="1988840"/>
                <a:ext cx="864096" cy="101431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fr-FR" sz="32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fr-FR" sz="32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𝟏</m:t>
                          </m:r>
                        </m:num>
                        <m:den>
                          <m:r>
                            <a:rPr lang="fr-FR" sz="32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𝟐</m:t>
                          </m:r>
                        </m:den>
                      </m:f>
                    </m:oMath>
                  </m:oMathPara>
                </a14:m>
                <a:endParaRPr lang="fr-FR" sz="32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1" name="ZoneTexte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5696" y="1988840"/>
                <a:ext cx="864096" cy="1014317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ZoneTexte 11"/>
              <p:cNvSpPr txBox="1"/>
              <p:nvPr/>
            </p:nvSpPr>
            <p:spPr>
              <a:xfrm>
                <a:off x="4128655" y="3727572"/>
                <a:ext cx="1145096" cy="114794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fr-FR" sz="3200" b="1" i="1" smtClean="0">
                              <a:solidFill>
                                <a:srgbClr val="6699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ad>
                            <m:radPr>
                              <m:degHide m:val="on"/>
                              <m:ctrlPr>
                                <a:rPr lang="fr-FR" sz="3200" b="1" i="1" smtClean="0">
                                  <a:solidFill>
                                    <a:srgbClr val="669900"/>
                                  </a:solidFill>
                                  <a:latin typeface="Cambria Math"/>
                                </a:rPr>
                              </m:ctrlPr>
                            </m:radPr>
                            <m:deg/>
                            <m:e>
                              <m:r>
                                <a:rPr lang="fr-FR" sz="3200" b="1" i="1" smtClean="0">
                                  <a:solidFill>
                                    <a:srgbClr val="669900"/>
                                  </a:solidFill>
                                  <a:latin typeface="Cambria Math"/>
                                </a:rPr>
                                <m:t>𝟑</m:t>
                              </m:r>
                            </m:e>
                          </m:rad>
                        </m:num>
                        <m:den>
                          <m:r>
                            <a:rPr lang="fr-FR" sz="3200" b="1" i="1" smtClean="0">
                              <a:solidFill>
                                <a:srgbClr val="669900"/>
                              </a:solidFill>
                              <a:latin typeface="Cambria Math"/>
                            </a:rPr>
                            <m:t>𝟐</m:t>
                          </m:r>
                        </m:den>
                      </m:f>
                    </m:oMath>
                  </m:oMathPara>
                </a14:m>
                <a:endParaRPr lang="fr-FR" sz="3200" b="1" dirty="0">
                  <a:solidFill>
                    <a:srgbClr val="669900"/>
                  </a:solidFill>
                </a:endParaRPr>
              </a:p>
            </p:txBody>
          </p:sp>
        </mc:Choice>
        <mc:Fallback xmlns="">
          <p:sp>
            <p:nvSpPr>
              <p:cNvPr id="12" name="ZoneTexte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28655" y="3727572"/>
                <a:ext cx="1145096" cy="1147943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8380329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fr-FR" sz="6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N°9</a:t>
            </a:r>
            <a:endParaRPr lang="fr-FR" sz="6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>
              <a:xfrm>
                <a:off x="5940152" y="1628800"/>
                <a:ext cx="2880320" cy="4608512"/>
              </a:xfrm>
              <a:ln w="31750">
                <a:solidFill>
                  <a:schemeClr val="bg1">
                    <a:lumMod val="65000"/>
                  </a:schemeClr>
                </a:solidFill>
              </a:ln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endParaRPr lang="fr-FR" dirty="0" smtClean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b="1" i="0" smtClean="0">
                          <a:solidFill>
                            <a:srgbClr val="669900"/>
                          </a:solidFill>
                          <a:latin typeface="Cambria Math"/>
                        </a:rPr>
                        <m:t>𝐜𝐨𝐬</m:t>
                      </m:r>
                      <m:r>
                        <a:rPr lang="fr-FR" b="1" i="1" smtClean="0">
                          <a:solidFill>
                            <a:srgbClr val="669900"/>
                          </a:solidFill>
                          <a:latin typeface="Cambria Math"/>
                        </a:rPr>
                        <m:t>𝟒𝟓</m:t>
                      </m:r>
                      <m:r>
                        <a:rPr lang="fr-FR" b="1" i="1" smtClean="0">
                          <a:solidFill>
                            <a:srgbClr val="669900"/>
                          </a:solidFill>
                          <a:latin typeface="Cambria Math"/>
                        </a:rPr>
                        <m:t>°=</m:t>
                      </m:r>
                      <m:f>
                        <m:fPr>
                          <m:ctrlPr>
                            <a:rPr lang="fr-FR" b="1" i="1" smtClean="0">
                              <a:solidFill>
                                <a:srgbClr val="6699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ad>
                            <m:radPr>
                              <m:degHide m:val="on"/>
                              <m:ctrlPr>
                                <a:rPr lang="fr-FR" b="1" i="1" smtClean="0">
                                  <a:solidFill>
                                    <a:srgbClr val="669900"/>
                                  </a:solidFill>
                                  <a:latin typeface="Cambria Math"/>
                                </a:rPr>
                              </m:ctrlPr>
                            </m:radPr>
                            <m:deg/>
                            <m:e>
                              <m:r>
                                <a:rPr lang="fr-FR" b="1" i="1" smtClean="0">
                                  <a:solidFill>
                                    <a:srgbClr val="669900"/>
                                  </a:solidFill>
                                  <a:latin typeface="Cambria Math"/>
                                </a:rPr>
                                <m:t>𝟐</m:t>
                              </m:r>
                            </m:e>
                          </m:rad>
                        </m:num>
                        <m:den>
                          <m:r>
                            <a:rPr lang="fr-FR" b="1" i="1" smtClean="0">
                              <a:solidFill>
                                <a:srgbClr val="669900"/>
                              </a:solidFill>
                              <a:latin typeface="Cambria Math"/>
                            </a:rPr>
                            <m:t>𝟐</m:t>
                          </m:r>
                        </m:den>
                      </m:f>
                    </m:oMath>
                  </m:oMathPara>
                </a14:m>
                <a:endParaRPr lang="fr-FR" b="1" dirty="0" smtClean="0">
                  <a:solidFill>
                    <a:srgbClr val="669900"/>
                  </a:solidFill>
                  <a:ea typeface="Cambria Math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b="1" i="0" smtClean="0">
                          <a:solidFill>
                            <a:srgbClr val="FF0000"/>
                          </a:solidFill>
                          <a:latin typeface="Cambria Math"/>
                        </a:rPr>
                        <m:t>𝐬𝐢𝐧</m:t>
                      </m:r>
                      <m:r>
                        <a:rPr lang="fr-FR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𝟒𝟓</m:t>
                      </m:r>
                      <m:r>
                        <a:rPr lang="fr-FR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°=</m:t>
                      </m:r>
                      <m:f>
                        <m:fPr>
                          <m:ctrlPr>
                            <a:rPr lang="fr-FR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ad>
                            <m:radPr>
                              <m:degHide m:val="on"/>
                              <m:ctrlPr>
                                <a:rPr lang="fr-FR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</m:ctrlPr>
                            </m:radPr>
                            <m:deg/>
                            <m:e>
                              <m:r>
                                <a:rPr lang="fr-FR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𝟐</m:t>
                              </m:r>
                            </m:e>
                          </m:rad>
                        </m:num>
                        <m:den>
                          <m:r>
                            <a:rPr lang="fr-FR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𝟐</m:t>
                          </m:r>
                        </m:den>
                      </m:f>
                    </m:oMath>
                  </m:oMathPara>
                </a14:m>
                <a:endParaRPr lang="fr-FR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940152" y="1628800"/>
                <a:ext cx="2880320" cy="4608512"/>
              </a:xfrm>
              <a:blipFill rotWithShape="1">
                <a:blip r:embed="rId2"/>
                <a:stretch>
                  <a:fillRect/>
                </a:stretch>
              </a:blipFill>
              <a:ln w="31750">
                <a:solidFill>
                  <a:schemeClr val="bg1">
                    <a:lumMod val="65000"/>
                  </a:schemeClr>
                </a:solidFill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" name="Connecteur droit 4"/>
          <p:cNvCxnSpPr/>
          <p:nvPr/>
        </p:nvCxnSpPr>
        <p:spPr>
          <a:xfrm>
            <a:off x="4601429" y="2201779"/>
            <a:ext cx="0" cy="1573592"/>
          </a:xfrm>
          <a:prstGeom prst="line">
            <a:avLst/>
          </a:prstGeom>
          <a:ln w="38100">
            <a:solidFill>
              <a:srgbClr val="6699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Connecteur droit 5"/>
          <p:cNvCxnSpPr/>
          <p:nvPr/>
        </p:nvCxnSpPr>
        <p:spPr>
          <a:xfrm flipH="1">
            <a:off x="2997741" y="2201779"/>
            <a:ext cx="1603688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ZoneTexte 10"/>
              <p:cNvSpPr txBox="1"/>
              <p:nvPr/>
            </p:nvSpPr>
            <p:spPr>
              <a:xfrm>
                <a:off x="1933255" y="1489111"/>
                <a:ext cx="864096" cy="114794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fr-FR" sz="32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ad>
                            <m:radPr>
                              <m:degHide m:val="on"/>
                              <m:ctrlPr>
                                <a:rPr lang="fr-FR" sz="3200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</m:ctrlPr>
                            </m:radPr>
                            <m:deg/>
                            <m:e>
                              <m:r>
                                <a:rPr lang="fr-FR" sz="3200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𝟐</m:t>
                              </m:r>
                            </m:e>
                          </m:rad>
                        </m:num>
                        <m:den>
                          <m:r>
                            <a:rPr lang="fr-FR" sz="32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𝟐</m:t>
                          </m:r>
                        </m:den>
                      </m:f>
                    </m:oMath>
                  </m:oMathPara>
                </a14:m>
                <a:endParaRPr lang="fr-FR" sz="32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1" name="ZoneTexte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33255" y="1489111"/>
                <a:ext cx="864096" cy="1147943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ZoneTexte 11"/>
              <p:cNvSpPr txBox="1"/>
              <p:nvPr/>
            </p:nvSpPr>
            <p:spPr>
              <a:xfrm>
                <a:off x="3999452" y="3757650"/>
                <a:ext cx="1145096" cy="114794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fr-FR" sz="3200" b="1" i="1" smtClean="0">
                              <a:solidFill>
                                <a:srgbClr val="6699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ad>
                            <m:radPr>
                              <m:degHide m:val="on"/>
                              <m:ctrlPr>
                                <a:rPr lang="fr-FR" sz="3200" b="1" i="1" smtClean="0">
                                  <a:solidFill>
                                    <a:srgbClr val="669900"/>
                                  </a:solidFill>
                                  <a:latin typeface="Cambria Math"/>
                                </a:rPr>
                              </m:ctrlPr>
                            </m:radPr>
                            <m:deg/>
                            <m:e>
                              <m:r>
                                <a:rPr lang="fr-FR" sz="3200" b="1" i="1" smtClean="0">
                                  <a:solidFill>
                                    <a:srgbClr val="669900"/>
                                  </a:solidFill>
                                  <a:latin typeface="Cambria Math"/>
                                </a:rPr>
                                <m:t>𝟐</m:t>
                              </m:r>
                            </m:e>
                          </m:rad>
                        </m:num>
                        <m:den>
                          <m:r>
                            <a:rPr lang="fr-FR" sz="3200" b="1" i="1" smtClean="0">
                              <a:solidFill>
                                <a:srgbClr val="669900"/>
                              </a:solidFill>
                              <a:latin typeface="Cambria Math"/>
                            </a:rPr>
                            <m:t>𝟐</m:t>
                          </m:r>
                        </m:den>
                      </m:f>
                    </m:oMath>
                  </m:oMathPara>
                </a14:m>
                <a:endParaRPr lang="fr-FR" sz="3200" b="1" dirty="0">
                  <a:solidFill>
                    <a:srgbClr val="669900"/>
                  </a:solidFill>
                </a:endParaRPr>
              </a:p>
            </p:txBody>
          </p:sp>
        </mc:Choice>
        <mc:Fallback xmlns="">
          <p:sp>
            <p:nvSpPr>
              <p:cNvPr id="12" name="ZoneTexte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99452" y="3757650"/>
                <a:ext cx="1145096" cy="1147943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Picture 2" descr="geogebra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550" y="1070457"/>
            <a:ext cx="5486382" cy="5409828"/>
          </a:xfrm>
          <a:prstGeom prst="rect">
            <a:avLst/>
          </a:prstGeom>
          <a:noFill/>
          <a:ln w="9525">
            <a:solidFill>
              <a:schemeClr val="bg1">
                <a:lumMod val="65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880472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geogebra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9" y="1101683"/>
            <a:ext cx="5429250" cy="5343525"/>
          </a:xfrm>
          <a:prstGeom prst="rect">
            <a:avLst/>
          </a:prstGeom>
          <a:noFill/>
          <a:ln w="9525">
            <a:solidFill>
              <a:schemeClr val="bg1">
                <a:lumMod val="65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143000"/>
          </a:xfrm>
        </p:spPr>
        <p:txBody>
          <a:bodyPr>
            <a:normAutofit/>
          </a:bodyPr>
          <a:lstStyle/>
          <a:p>
            <a:pPr algn="r"/>
            <a:r>
              <a:rPr lang="fr-FR" sz="6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N°10</a:t>
            </a:r>
            <a:endParaRPr lang="fr-FR" sz="6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>
              <a:xfrm>
                <a:off x="5940152" y="1628800"/>
                <a:ext cx="2880320" cy="4608512"/>
              </a:xfrm>
              <a:ln w="31750">
                <a:solidFill>
                  <a:schemeClr val="bg1">
                    <a:lumMod val="65000"/>
                  </a:schemeClr>
                </a:solidFill>
              </a:ln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endParaRPr lang="fr-FR" dirty="0" smtClean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b="1" i="0" smtClean="0">
                          <a:solidFill>
                            <a:srgbClr val="669900"/>
                          </a:solidFill>
                          <a:latin typeface="Cambria Math"/>
                        </a:rPr>
                        <m:t>𝐜𝐨𝐬</m:t>
                      </m:r>
                      <m:r>
                        <a:rPr lang="fr-FR" b="1" i="1" smtClean="0">
                          <a:solidFill>
                            <a:srgbClr val="669900"/>
                          </a:solidFill>
                          <a:latin typeface="Cambria Math"/>
                        </a:rPr>
                        <m:t>𝟔𝟎</m:t>
                      </m:r>
                      <m:r>
                        <a:rPr lang="fr-FR" b="1" i="1" smtClean="0">
                          <a:solidFill>
                            <a:srgbClr val="669900"/>
                          </a:solidFill>
                          <a:latin typeface="Cambria Math"/>
                        </a:rPr>
                        <m:t>°=</m:t>
                      </m:r>
                      <m:f>
                        <m:fPr>
                          <m:ctrlPr>
                            <a:rPr lang="fr-FR" b="1" i="1" smtClean="0">
                              <a:solidFill>
                                <a:srgbClr val="6699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fr-FR" b="1" i="1" smtClean="0">
                              <a:solidFill>
                                <a:srgbClr val="669900"/>
                              </a:solidFill>
                              <a:latin typeface="Cambria Math"/>
                            </a:rPr>
                            <m:t>𝟏</m:t>
                          </m:r>
                        </m:num>
                        <m:den>
                          <m:r>
                            <a:rPr lang="fr-FR" b="1" i="1" smtClean="0">
                              <a:solidFill>
                                <a:srgbClr val="669900"/>
                              </a:solidFill>
                              <a:latin typeface="Cambria Math"/>
                            </a:rPr>
                            <m:t>𝟐</m:t>
                          </m:r>
                        </m:den>
                      </m:f>
                    </m:oMath>
                  </m:oMathPara>
                </a14:m>
                <a:endParaRPr lang="fr-FR" b="1" dirty="0" smtClean="0">
                  <a:solidFill>
                    <a:srgbClr val="669900"/>
                  </a:solidFill>
                  <a:ea typeface="Cambria Math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b="1" i="0" smtClean="0">
                          <a:solidFill>
                            <a:srgbClr val="FF0000"/>
                          </a:solidFill>
                          <a:latin typeface="Cambria Math"/>
                        </a:rPr>
                        <m:t>𝐬𝐢𝐧</m:t>
                      </m:r>
                      <m:r>
                        <a:rPr lang="fr-FR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𝟔𝟎</m:t>
                      </m:r>
                      <m:r>
                        <a:rPr lang="fr-FR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°=</m:t>
                      </m:r>
                      <m:f>
                        <m:fPr>
                          <m:ctrlPr>
                            <a:rPr lang="fr-FR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ad>
                            <m:radPr>
                              <m:degHide m:val="on"/>
                              <m:ctrlPr>
                                <a:rPr lang="fr-FR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</m:ctrlPr>
                            </m:radPr>
                            <m:deg/>
                            <m:e>
                              <m:r>
                                <a:rPr lang="fr-FR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𝟑</m:t>
                              </m:r>
                            </m:e>
                          </m:rad>
                        </m:num>
                        <m:den>
                          <m:r>
                            <a:rPr lang="fr-FR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𝟐</m:t>
                          </m:r>
                        </m:den>
                      </m:f>
                    </m:oMath>
                  </m:oMathPara>
                </a14:m>
                <a:endParaRPr lang="fr-FR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940152" y="1628800"/>
                <a:ext cx="2880320" cy="4608512"/>
              </a:xfrm>
              <a:blipFill rotWithShape="1">
                <a:blip r:embed="rId3"/>
                <a:stretch>
                  <a:fillRect/>
                </a:stretch>
              </a:blipFill>
              <a:ln w="31750">
                <a:solidFill>
                  <a:schemeClr val="bg1">
                    <a:lumMod val="65000"/>
                  </a:schemeClr>
                </a:solidFill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" name="Connecteur droit 4"/>
          <p:cNvCxnSpPr/>
          <p:nvPr/>
        </p:nvCxnSpPr>
        <p:spPr>
          <a:xfrm>
            <a:off x="4158000" y="1844824"/>
            <a:ext cx="0" cy="1977222"/>
          </a:xfrm>
          <a:prstGeom prst="line">
            <a:avLst/>
          </a:prstGeom>
          <a:ln w="38100">
            <a:solidFill>
              <a:srgbClr val="6699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Connecteur droit 5"/>
          <p:cNvCxnSpPr/>
          <p:nvPr/>
        </p:nvCxnSpPr>
        <p:spPr>
          <a:xfrm flipH="1">
            <a:off x="3038154" y="1844824"/>
            <a:ext cx="1101798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ZoneTexte 10"/>
              <p:cNvSpPr txBox="1"/>
              <p:nvPr/>
            </p:nvSpPr>
            <p:spPr>
              <a:xfrm>
                <a:off x="2033960" y="1075358"/>
                <a:ext cx="864096" cy="114794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fr-FR" sz="32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ad>
                            <m:radPr>
                              <m:degHide m:val="on"/>
                              <m:ctrlPr>
                                <a:rPr lang="fr-FR" sz="3200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</m:ctrlPr>
                            </m:radPr>
                            <m:deg/>
                            <m:e>
                              <m:r>
                                <a:rPr lang="fr-FR" sz="3200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𝟑</m:t>
                              </m:r>
                            </m:e>
                          </m:rad>
                        </m:num>
                        <m:den>
                          <m:r>
                            <a:rPr lang="fr-FR" sz="32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𝟐</m:t>
                          </m:r>
                        </m:den>
                      </m:f>
                    </m:oMath>
                  </m:oMathPara>
                </a14:m>
                <a:endParaRPr lang="fr-FR" sz="32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1" name="ZoneTexte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33960" y="1075358"/>
                <a:ext cx="864096" cy="1147943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ZoneTexte 11"/>
              <p:cNvSpPr txBox="1"/>
              <p:nvPr/>
            </p:nvSpPr>
            <p:spPr>
              <a:xfrm>
                <a:off x="3635896" y="3822046"/>
                <a:ext cx="1145096" cy="101431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fr-FR" sz="3200" b="1" i="1" smtClean="0">
                              <a:solidFill>
                                <a:srgbClr val="6699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fr-FR" sz="3200" b="1" i="1" smtClean="0">
                              <a:solidFill>
                                <a:srgbClr val="669900"/>
                              </a:solidFill>
                              <a:latin typeface="Cambria Math"/>
                            </a:rPr>
                            <m:t>𝟏</m:t>
                          </m:r>
                        </m:num>
                        <m:den>
                          <m:r>
                            <a:rPr lang="fr-FR" sz="3200" b="1" i="1" smtClean="0">
                              <a:solidFill>
                                <a:srgbClr val="669900"/>
                              </a:solidFill>
                              <a:latin typeface="Cambria Math"/>
                            </a:rPr>
                            <m:t>𝟐</m:t>
                          </m:r>
                        </m:den>
                      </m:f>
                    </m:oMath>
                  </m:oMathPara>
                </a14:m>
                <a:endParaRPr lang="fr-FR" sz="3200" b="1" dirty="0">
                  <a:solidFill>
                    <a:srgbClr val="669900"/>
                  </a:solidFill>
                </a:endParaRPr>
              </a:p>
            </p:txBody>
          </p:sp>
        </mc:Choice>
        <mc:Fallback xmlns="">
          <p:sp>
            <p:nvSpPr>
              <p:cNvPr id="12" name="ZoneTexte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35896" y="3822046"/>
                <a:ext cx="1145096" cy="1014317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9697206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0" y="2492897"/>
            <a:ext cx="9144000" cy="122413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fr-FR" sz="6600" b="1" cap="small" dirty="0" smtClean="0">
                <a:solidFill>
                  <a:srgbClr val="FF6600"/>
                </a:solidFill>
                <a:latin typeface="Georgia" pitchFamily="18" charset="0"/>
                <a:cs typeface="Arial" pitchFamily="34" charset="0"/>
              </a:rPr>
              <a:t>FIN</a:t>
            </a:r>
            <a:endParaRPr lang="fr-FR" sz="6600" dirty="0"/>
          </a:p>
        </p:txBody>
      </p:sp>
    </p:spTree>
    <p:extLst>
      <p:ext uri="{BB962C8B-B14F-4D97-AF65-F5344CB8AC3E}">
        <p14:creationId xmlns:p14="http://schemas.microsoft.com/office/powerpoint/2010/main" val="3472660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fr-FR" sz="6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N°0</a:t>
            </a:r>
            <a:endParaRPr lang="fr-FR" sz="6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>
              <a:xfrm>
                <a:off x="6588224" y="1556792"/>
                <a:ext cx="2304256" cy="4536504"/>
              </a:xfrm>
              <a:ln w="31750">
                <a:solidFill>
                  <a:schemeClr val="bg1">
                    <a:lumMod val="65000"/>
                  </a:schemeClr>
                </a:solidFill>
              </a:ln>
            </p:spPr>
            <p:txBody>
              <a:bodyPr>
                <a:normAutofit fontScale="92500"/>
              </a:bodyPr>
              <a:lstStyle/>
              <a:p>
                <a:pPr marL="0" indent="0">
                  <a:buNone/>
                </a:pPr>
                <a:endParaRPr lang="fr-FR" dirty="0" smtClean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fr-FR" sz="6500" b="0" i="0" smtClean="0">
                          <a:solidFill>
                            <a:srgbClr val="669900"/>
                          </a:solidFill>
                          <a:latin typeface="Cambria Math"/>
                        </a:rPr>
                        <m:t>cos</m:t>
                      </m:r>
                      <m:r>
                        <a:rPr lang="fr-FR" sz="6500" b="0" i="1" smtClean="0">
                          <a:solidFill>
                            <a:srgbClr val="669900"/>
                          </a:solidFill>
                          <a:latin typeface="Cambria Math"/>
                          <a:ea typeface="Cambria Math"/>
                        </a:rPr>
                        <m:t>𝛼</m:t>
                      </m:r>
                      <m:r>
                        <a:rPr lang="fr-FR" sz="6500" b="0" i="1" smtClean="0">
                          <a:solidFill>
                            <a:srgbClr val="669900"/>
                          </a:solidFill>
                          <a:latin typeface="Cambria Math"/>
                          <a:ea typeface="Cambria Math"/>
                        </a:rPr>
                        <m:t> ?</m:t>
                      </m:r>
                    </m:oMath>
                  </m:oMathPara>
                </a14:m>
                <a:endParaRPr lang="fr-FR" sz="6500" b="0" dirty="0" smtClean="0">
                  <a:solidFill>
                    <a:srgbClr val="669900"/>
                  </a:solidFill>
                  <a:ea typeface="Cambria Math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fr-FR" sz="6500" b="0" i="0" smtClean="0">
                          <a:solidFill>
                            <a:srgbClr val="FF0000"/>
                          </a:solidFill>
                          <a:latin typeface="Cambria Math"/>
                        </a:rPr>
                        <m:t>sin</m:t>
                      </m:r>
                      <m:r>
                        <a:rPr lang="fr-FR" sz="6500" b="0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𝛼</m:t>
                      </m:r>
                      <m:r>
                        <a:rPr lang="fr-FR" sz="6500" b="0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 ?</m:t>
                      </m:r>
                    </m:oMath>
                  </m:oMathPara>
                </a14:m>
                <a:endParaRPr lang="fr-FR" sz="65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588224" y="1556792"/>
                <a:ext cx="2304256" cy="4536504"/>
              </a:xfrm>
              <a:blipFill rotWithShape="1">
                <a:blip r:embed="rId2"/>
                <a:stretch>
                  <a:fillRect/>
                </a:stretch>
              </a:blipFill>
              <a:ln w="31750">
                <a:solidFill>
                  <a:schemeClr val="bg1">
                    <a:lumMod val="65000"/>
                  </a:schemeClr>
                </a:solidFill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27" name="Picture 3" descr="geogebra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332656"/>
            <a:ext cx="6310461" cy="6217784"/>
          </a:xfrm>
          <a:prstGeom prst="rect">
            <a:avLst/>
          </a:prstGeom>
          <a:noFill/>
          <a:ln w="9525">
            <a:solidFill>
              <a:schemeClr val="bg1">
                <a:lumMod val="65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345187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fr-FR" sz="6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N°0</a:t>
            </a:r>
            <a:endParaRPr lang="fr-FR" sz="6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>
              <a:xfrm>
                <a:off x="6588224" y="1556792"/>
                <a:ext cx="2448272" cy="4536504"/>
              </a:xfrm>
              <a:ln w="31750">
                <a:solidFill>
                  <a:schemeClr val="bg1">
                    <a:lumMod val="65000"/>
                  </a:schemeClr>
                </a:solidFill>
              </a:ln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endParaRPr lang="fr-FR" dirty="0" smtClean="0"/>
              </a:p>
              <a:p>
                <a:pPr marL="0" indent="0">
                  <a:buNone/>
                </a:pPr>
                <a:endParaRPr lang="fr-FR" dirty="0" smtClean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b="1" i="0" smtClean="0">
                          <a:solidFill>
                            <a:srgbClr val="669900"/>
                          </a:solidFill>
                          <a:latin typeface="Cambria Math"/>
                        </a:rPr>
                        <m:t>𝐜𝐨𝐬</m:t>
                      </m:r>
                      <m:r>
                        <a:rPr lang="fr-FR" b="1" i="0" smtClean="0">
                          <a:solidFill>
                            <a:srgbClr val="669900"/>
                          </a:solidFill>
                          <a:latin typeface="Cambria Math"/>
                          <a:ea typeface="Cambria Math"/>
                        </a:rPr>
                        <m:t>𝛂</m:t>
                      </m:r>
                      <m:r>
                        <a:rPr lang="fr-FR" b="1" i="1" smtClean="0">
                          <a:solidFill>
                            <a:srgbClr val="669900"/>
                          </a:solidFill>
                          <a:latin typeface="Cambria Math"/>
                          <a:ea typeface="Cambria Math"/>
                        </a:rPr>
                        <m:t>≈</m:t>
                      </m:r>
                      <m:r>
                        <a:rPr lang="fr-FR" b="1" i="1" smtClean="0">
                          <a:solidFill>
                            <a:srgbClr val="669900"/>
                          </a:solidFill>
                          <a:latin typeface="Cambria Math"/>
                          <a:ea typeface="Cambria Math"/>
                        </a:rPr>
                        <m:t>𝟎</m:t>
                      </m:r>
                      <m:r>
                        <a:rPr lang="fr-FR" b="1" i="1" smtClean="0">
                          <a:solidFill>
                            <a:srgbClr val="669900"/>
                          </a:solidFill>
                          <a:latin typeface="Cambria Math"/>
                          <a:ea typeface="Cambria Math"/>
                        </a:rPr>
                        <m:t>,</m:t>
                      </m:r>
                      <m:r>
                        <a:rPr lang="fr-FR" b="1" i="1" smtClean="0">
                          <a:solidFill>
                            <a:srgbClr val="669900"/>
                          </a:solidFill>
                          <a:latin typeface="Cambria Math"/>
                          <a:ea typeface="Cambria Math"/>
                        </a:rPr>
                        <m:t>𝟗</m:t>
                      </m:r>
                      <m:r>
                        <a:rPr lang="fr-FR" b="1" i="1" smtClean="0">
                          <a:solidFill>
                            <a:srgbClr val="669900"/>
                          </a:solidFill>
                          <a:latin typeface="Cambria Math"/>
                          <a:ea typeface="Cambria Math"/>
                        </a:rPr>
                        <m:t> </m:t>
                      </m:r>
                    </m:oMath>
                  </m:oMathPara>
                </a14:m>
                <a:endParaRPr lang="fr-FR" b="1" dirty="0" smtClean="0">
                  <a:solidFill>
                    <a:srgbClr val="669900"/>
                  </a:solidFill>
                  <a:ea typeface="Cambria Math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b="1" i="0" smtClean="0">
                          <a:solidFill>
                            <a:srgbClr val="FF0000"/>
                          </a:solidFill>
                          <a:latin typeface="Cambria Math"/>
                        </a:rPr>
                        <m:t>𝐬𝐢𝐧</m:t>
                      </m:r>
                      <m:r>
                        <a:rPr lang="fr-FR" b="1" i="0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𝛂</m:t>
                      </m:r>
                      <m:r>
                        <a:rPr lang="fr-FR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≈</m:t>
                      </m:r>
                      <m:r>
                        <a:rPr lang="fr-FR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𝟎</m:t>
                      </m:r>
                      <m:r>
                        <a:rPr lang="fr-FR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,</m:t>
                      </m:r>
                      <m:r>
                        <a:rPr lang="fr-FR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𝟒</m:t>
                      </m:r>
                      <m:r>
                        <a:rPr lang="fr-FR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 </m:t>
                      </m:r>
                    </m:oMath>
                  </m:oMathPara>
                </a14:m>
                <a:endParaRPr lang="fr-FR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588224" y="1556792"/>
                <a:ext cx="2448272" cy="4536504"/>
              </a:xfrm>
              <a:blipFill rotWithShape="1">
                <a:blip r:embed="rId2"/>
                <a:stretch>
                  <a:fillRect/>
                </a:stretch>
              </a:blipFill>
              <a:ln w="31750">
                <a:solidFill>
                  <a:schemeClr val="bg1">
                    <a:lumMod val="65000"/>
                  </a:schemeClr>
                </a:solidFill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27" name="Picture 3" descr="geogebra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332656"/>
            <a:ext cx="6310461" cy="6217784"/>
          </a:xfrm>
          <a:prstGeom prst="rect">
            <a:avLst/>
          </a:prstGeom>
          <a:noFill/>
          <a:ln w="9525">
            <a:solidFill>
              <a:schemeClr val="bg1">
                <a:lumMod val="65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5" name="Connecteur droit 4"/>
          <p:cNvCxnSpPr/>
          <p:nvPr/>
        </p:nvCxnSpPr>
        <p:spPr>
          <a:xfrm>
            <a:off x="5688000" y="2420888"/>
            <a:ext cx="0" cy="1020660"/>
          </a:xfrm>
          <a:prstGeom prst="line">
            <a:avLst/>
          </a:prstGeom>
          <a:ln w="38100">
            <a:solidFill>
              <a:srgbClr val="6699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onnecteur droit 8"/>
          <p:cNvCxnSpPr/>
          <p:nvPr/>
        </p:nvCxnSpPr>
        <p:spPr>
          <a:xfrm flipH="1">
            <a:off x="3334742" y="2403376"/>
            <a:ext cx="2389386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ZoneTexte 11"/>
              <p:cNvSpPr txBox="1"/>
              <p:nvPr/>
            </p:nvSpPr>
            <p:spPr>
              <a:xfrm>
                <a:off x="5119999" y="3449575"/>
                <a:ext cx="720080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3200" b="1" i="1" smtClean="0">
                          <a:solidFill>
                            <a:srgbClr val="669900"/>
                          </a:solidFill>
                          <a:latin typeface="Cambria Math"/>
                        </a:rPr>
                        <m:t>𝟎</m:t>
                      </m:r>
                      <m:r>
                        <a:rPr lang="fr-FR" sz="3200" b="1" i="1" smtClean="0">
                          <a:solidFill>
                            <a:srgbClr val="669900"/>
                          </a:solidFill>
                          <a:latin typeface="Cambria Math"/>
                        </a:rPr>
                        <m:t>,</m:t>
                      </m:r>
                      <m:r>
                        <a:rPr lang="fr-FR" sz="3200" b="1" i="1" smtClean="0">
                          <a:solidFill>
                            <a:srgbClr val="669900"/>
                          </a:solidFill>
                          <a:latin typeface="Cambria Math"/>
                        </a:rPr>
                        <m:t>𝟗</m:t>
                      </m:r>
                    </m:oMath>
                  </m:oMathPara>
                </a14:m>
                <a:endParaRPr lang="fr-FR" sz="3200" b="1" dirty="0">
                  <a:solidFill>
                    <a:srgbClr val="669900"/>
                  </a:solidFill>
                </a:endParaRPr>
              </a:p>
            </p:txBody>
          </p:sp>
        </mc:Choice>
        <mc:Fallback xmlns="">
          <p:sp>
            <p:nvSpPr>
              <p:cNvPr id="12" name="ZoneTexte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19999" y="3449575"/>
                <a:ext cx="720080" cy="584775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ZoneTexte 13"/>
              <p:cNvSpPr txBox="1"/>
              <p:nvPr/>
            </p:nvSpPr>
            <p:spPr>
              <a:xfrm>
                <a:off x="2470646" y="2128500"/>
                <a:ext cx="864096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32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𝟎</m:t>
                      </m:r>
                      <m:r>
                        <a:rPr lang="fr-FR" sz="32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,</m:t>
                      </m:r>
                      <m:r>
                        <a:rPr lang="fr-FR" sz="32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𝟒</m:t>
                      </m:r>
                    </m:oMath>
                  </m:oMathPara>
                </a14:m>
                <a:endParaRPr lang="fr-FR" sz="32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4" name="ZoneTexte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70646" y="2128500"/>
                <a:ext cx="864096" cy="584775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7831486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fr-FR" sz="6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N°1</a:t>
            </a:r>
            <a:endParaRPr lang="fr-FR" sz="6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>
              <a:xfrm>
                <a:off x="6588224" y="1556792"/>
                <a:ext cx="2304256" cy="4536504"/>
              </a:xfrm>
              <a:ln w="31750">
                <a:solidFill>
                  <a:schemeClr val="bg1">
                    <a:lumMod val="65000"/>
                  </a:schemeClr>
                </a:solidFill>
              </a:ln>
            </p:spPr>
            <p:txBody>
              <a:bodyPr>
                <a:normAutofit fontScale="92500"/>
              </a:bodyPr>
              <a:lstStyle/>
              <a:p>
                <a:pPr marL="0" indent="0">
                  <a:buNone/>
                </a:pPr>
                <a:endParaRPr lang="fr-FR" dirty="0" smtClean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fr-FR" sz="6500" b="0" i="0" smtClean="0">
                          <a:solidFill>
                            <a:srgbClr val="669900"/>
                          </a:solidFill>
                          <a:latin typeface="Cambria Math"/>
                        </a:rPr>
                        <m:t>cos</m:t>
                      </m:r>
                      <m:r>
                        <a:rPr lang="fr-FR" sz="6500" b="0" i="1" smtClean="0">
                          <a:solidFill>
                            <a:srgbClr val="669900"/>
                          </a:solidFill>
                          <a:latin typeface="Cambria Math"/>
                          <a:ea typeface="Cambria Math"/>
                        </a:rPr>
                        <m:t>𝛽</m:t>
                      </m:r>
                      <m:r>
                        <a:rPr lang="fr-FR" sz="6500" b="0" i="1" smtClean="0">
                          <a:solidFill>
                            <a:srgbClr val="669900"/>
                          </a:solidFill>
                          <a:latin typeface="Cambria Math"/>
                          <a:ea typeface="Cambria Math"/>
                        </a:rPr>
                        <m:t> ?</m:t>
                      </m:r>
                    </m:oMath>
                  </m:oMathPara>
                </a14:m>
                <a:endParaRPr lang="fr-FR" sz="6500" b="0" dirty="0" smtClean="0">
                  <a:solidFill>
                    <a:srgbClr val="669900"/>
                  </a:solidFill>
                  <a:ea typeface="Cambria Math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fr-FR" sz="6500" b="0" i="0" smtClean="0">
                          <a:solidFill>
                            <a:srgbClr val="FF0000"/>
                          </a:solidFill>
                          <a:latin typeface="Cambria Math"/>
                        </a:rPr>
                        <m:t>sin</m:t>
                      </m:r>
                      <m:r>
                        <a:rPr lang="fr-FR" sz="6500" b="0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𝛽</m:t>
                      </m:r>
                      <m:r>
                        <a:rPr lang="fr-FR" sz="6500" b="0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 ?</m:t>
                      </m:r>
                    </m:oMath>
                  </m:oMathPara>
                </a14:m>
                <a:endParaRPr lang="fr-FR" sz="65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588224" y="1556792"/>
                <a:ext cx="2304256" cy="4536504"/>
              </a:xfrm>
              <a:blipFill rotWithShape="1">
                <a:blip r:embed="rId2"/>
                <a:stretch>
                  <a:fillRect/>
                </a:stretch>
              </a:blipFill>
              <a:ln w="31750">
                <a:solidFill>
                  <a:schemeClr val="bg1">
                    <a:lumMod val="65000"/>
                  </a:schemeClr>
                </a:solidFill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050" name="Picture 2" descr="geogebra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404664"/>
            <a:ext cx="6247739" cy="6191622"/>
          </a:xfrm>
          <a:prstGeom prst="rect">
            <a:avLst/>
          </a:prstGeom>
          <a:noFill/>
          <a:ln w="9525">
            <a:solidFill>
              <a:schemeClr val="bg1">
                <a:lumMod val="65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293301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fr-FR" sz="6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N°2</a:t>
            </a:r>
            <a:endParaRPr lang="fr-FR" sz="6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>
              <a:xfrm>
                <a:off x="6588224" y="1556792"/>
                <a:ext cx="2304256" cy="4536504"/>
              </a:xfrm>
              <a:ln w="31750">
                <a:solidFill>
                  <a:schemeClr val="bg1">
                    <a:lumMod val="65000"/>
                  </a:schemeClr>
                </a:solidFill>
              </a:ln>
            </p:spPr>
            <p:txBody>
              <a:bodyPr>
                <a:normAutofit fontScale="92500"/>
              </a:bodyPr>
              <a:lstStyle/>
              <a:p>
                <a:pPr marL="0" indent="0">
                  <a:buNone/>
                </a:pPr>
                <a:endParaRPr lang="fr-FR" dirty="0" smtClean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fr-FR" sz="6500" b="0" i="0" smtClean="0">
                          <a:solidFill>
                            <a:srgbClr val="669900"/>
                          </a:solidFill>
                          <a:latin typeface="Cambria Math"/>
                        </a:rPr>
                        <m:t>cos</m:t>
                      </m:r>
                      <m:r>
                        <a:rPr lang="fr-FR" sz="6500" b="0" i="1" smtClean="0">
                          <a:solidFill>
                            <a:srgbClr val="669900"/>
                          </a:solidFill>
                          <a:latin typeface="Cambria Math"/>
                          <a:ea typeface="Cambria Math"/>
                        </a:rPr>
                        <m:t>𝛾</m:t>
                      </m:r>
                      <m:r>
                        <a:rPr lang="fr-FR" sz="6500" b="0" i="1" smtClean="0">
                          <a:solidFill>
                            <a:srgbClr val="669900"/>
                          </a:solidFill>
                          <a:latin typeface="Cambria Math"/>
                          <a:ea typeface="Cambria Math"/>
                        </a:rPr>
                        <m:t> ?</m:t>
                      </m:r>
                    </m:oMath>
                  </m:oMathPara>
                </a14:m>
                <a:endParaRPr lang="fr-FR" sz="6500" b="0" dirty="0" smtClean="0">
                  <a:solidFill>
                    <a:srgbClr val="669900"/>
                  </a:solidFill>
                  <a:ea typeface="Cambria Math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fr-FR" sz="6500" b="0" i="0" smtClean="0">
                          <a:solidFill>
                            <a:srgbClr val="FF0000"/>
                          </a:solidFill>
                          <a:latin typeface="Cambria Math"/>
                        </a:rPr>
                        <m:t>sin</m:t>
                      </m:r>
                      <m:r>
                        <a:rPr lang="fr-FR" sz="6500" b="0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𝛾</m:t>
                      </m:r>
                      <m:r>
                        <a:rPr lang="fr-FR" sz="6500" b="0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 ?</m:t>
                      </m:r>
                    </m:oMath>
                  </m:oMathPara>
                </a14:m>
                <a:endParaRPr lang="fr-FR" sz="65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588224" y="1556792"/>
                <a:ext cx="2304256" cy="4536504"/>
              </a:xfrm>
              <a:blipFill rotWithShape="1">
                <a:blip r:embed="rId2"/>
                <a:stretch>
                  <a:fillRect/>
                </a:stretch>
              </a:blipFill>
              <a:ln w="31750">
                <a:solidFill>
                  <a:schemeClr val="bg1">
                    <a:lumMod val="65000"/>
                  </a:schemeClr>
                </a:solidFill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074" name="Picture 2" descr="geogebra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404664"/>
            <a:ext cx="6308576" cy="6217543"/>
          </a:xfrm>
          <a:prstGeom prst="rect">
            <a:avLst/>
          </a:prstGeom>
          <a:noFill/>
          <a:ln w="9525">
            <a:solidFill>
              <a:schemeClr val="bg1">
                <a:lumMod val="65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656126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fr-FR" sz="6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N°3</a:t>
            </a:r>
            <a:endParaRPr lang="fr-FR" sz="6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>
              <a:xfrm>
                <a:off x="6588224" y="1556792"/>
                <a:ext cx="2304256" cy="4536504"/>
              </a:xfrm>
              <a:ln w="31750">
                <a:solidFill>
                  <a:schemeClr val="bg1">
                    <a:lumMod val="65000"/>
                  </a:schemeClr>
                </a:solidFill>
              </a:ln>
            </p:spPr>
            <p:txBody>
              <a:bodyPr>
                <a:normAutofit fontScale="92500"/>
              </a:bodyPr>
              <a:lstStyle/>
              <a:p>
                <a:pPr marL="0" indent="0">
                  <a:buNone/>
                </a:pPr>
                <a:endParaRPr lang="fr-FR" dirty="0" smtClean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fr-FR" sz="6500" b="0" i="0" smtClean="0">
                          <a:solidFill>
                            <a:srgbClr val="669900"/>
                          </a:solidFill>
                          <a:latin typeface="Cambria Math"/>
                        </a:rPr>
                        <m:t>cos</m:t>
                      </m:r>
                      <m:r>
                        <a:rPr lang="fr-FR" sz="6500" b="0" i="1" smtClean="0">
                          <a:solidFill>
                            <a:srgbClr val="669900"/>
                          </a:solidFill>
                          <a:latin typeface="Cambria Math"/>
                          <a:ea typeface="Cambria Math"/>
                        </a:rPr>
                        <m:t>𝛿</m:t>
                      </m:r>
                      <m:r>
                        <a:rPr lang="fr-FR" sz="6500" b="0" i="1" smtClean="0">
                          <a:solidFill>
                            <a:srgbClr val="669900"/>
                          </a:solidFill>
                          <a:latin typeface="Cambria Math"/>
                          <a:ea typeface="Cambria Math"/>
                        </a:rPr>
                        <m:t> ?</m:t>
                      </m:r>
                    </m:oMath>
                  </m:oMathPara>
                </a14:m>
                <a:endParaRPr lang="fr-FR" sz="6500" b="0" dirty="0" smtClean="0">
                  <a:solidFill>
                    <a:srgbClr val="669900"/>
                  </a:solidFill>
                  <a:ea typeface="Cambria Math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fr-FR" sz="6500" b="0" i="0" smtClean="0">
                          <a:solidFill>
                            <a:srgbClr val="FF0000"/>
                          </a:solidFill>
                          <a:latin typeface="Cambria Math"/>
                        </a:rPr>
                        <m:t>sin</m:t>
                      </m:r>
                      <m:r>
                        <a:rPr lang="fr-FR" sz="6500" b="0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𝛿</m:t>
                      </m:r>
                      <m:r>
                        <a:rPr lang="fr-FR" sz="6500" b="0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 ?</m:t>
                      </m:r>
                    </m:oMath>
                  </m:oMathPara>
                </a14:m>
                <a:endParaRPr lang="fr-FR" sz="65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588224" y="1556792"/>
                <a:ext cx="2304256" cy="4536504"/>
              </a:xfrm>
              <a:blipFill rotWithShape="1">
                <a:blip r:embed="rId2"/>
                <a:stretch>
                  <a:fillRect/>
                </a:stretch>
              </a:blipFill>
              <a:ln w="31750">
                <a:solidFill>
                  <a:schemeClr val="bg1">
                    <a:lumMod val="65000"/>
                  </a:schemeClr>
                </a:solidFill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098" name="Picture 2" descr="geogebra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383407"/>
            <a:ext cx="6279620" cy="6196507"/>
          </a:xfrm>
          <a:prstGeom prst="rect">
            <a:avLst/>
          </a:prstGeom>
          <a:noFill/>
          <a:ln w="9525">
            <a:solidFill>
              <a:schemeClr val="bg1">
                <a:lumMod val="65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27725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fr-FR" sz="6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N°4</a:t>
            </a:r>
            <a:endParaRPr lang="fr-FR" sz="6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>
              <a:xfrm>
                <a:off x="6588224" y="1556792"/>
                <a:ext cx="2304256" cy="4536504"/>
              </a:xfrm>
              <a:ln w="31750">
                <a:solidFill>
                  <a:schemeClr val="bg1">
                    <a:lumMod val="65000"/>
                  </a:schemeClr>
                </a:solidFill>
              </a:ln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endParaRPr lang="fr-FR" dirty="0" smtClean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fr-FR" sz="6000" b="0" i="0" smtClean="0">
                          <a:solidFill>
                            <a:srgbClr val="669900"/>
                          </a:solidFill>
                          <a:latin typeface="Cambria Math"/>
                        </a:rPr>
                        <m:t>cos</m:t>
                      </m:r>
                      <m:r>
                        <a:rPr lang="fr-FR" sz="6000" b="0" i="1" smtClean="0">
                          <a:solidFill>
                            <a:srgbClr val="669900"/>
                          </a:solidFill>
                          <a:latin typeface="Cambria Math"/>
                          <a:ea typeface="Cambria Math"/>
                        </a:rPr>
                        <m:t>𝜀</m:t>
                      </m:r>
                      <m:r>
                        <a:rPr lang="fr-FR" sz="6000" b="0" i="1" smtClean="0">
                          <a:solidFill>
                            <a:srgbClr val="669900"/>
                          </a:solidFill>
                          <a:latin typeface="Cambria Math"/>
                          <a:ea typeface="Cambria Math"/>
                        </a:rPr>
                        <m:t> ?</m:t>
                      </m:r>
                    </m:oMath>
                  </m:oMathPara>
                </a14:m>
                <a:endParaRPr lang="fr-FR" sz="6000" b="0" dirty="0" smtClean="0">
                  <a:solidFill>
                    <a:srgbClr val="669900"/>
                  </a:solidFill>
                  <a:ea typeface="Cambria Math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fr-FR" sz="6000" b="0" i="0" smtClean="0">
                          <a:solidFill>
                            <a:srgbClr val="FF0000"/>
                          </a:solidFill>
                          <a:latin typeface="Cambria Math"/>
                        </a:rPr>
                        <m:t>sin</m:t>
                      </m:r>
                      <m:r>
                        <a:rPr lang="fr-FR" sz="6000" b="0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𝜀</m:t>
                      </m:r>
                      <m:r>
                        <a:rPr lang="fr-FR" sz="6000" b="0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 ?</m:t>
                      </m:r>
                    </m:oMath>
                  </m:oMathPara>
                </a14:m>
                <a:endParaRPr lang="fr-FR" sz="60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588224" y="1556792"/>
                <a:ext cx="2304256" cy="4536504"/>
              </a:xfrm>
              <a:blipFill rotWithShape="1">
                <a:blip r:embed="rId2"/>
                <a:stretch>
                  <a:fillRect/>
                </a:stretch>
              </a:blipFill>
              <a:ln w="31750">
                <a:solidFill>
                  <a:schemeClr val="bg1">
                    <a:lumMod val="65000"/>
                  </a:schemeClr>
                </a:solidFill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122" name="Picture 2" descr="geogebra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60648"/>
            <a:ext cx="6257925" cy="6200775"/>
          </a:xfrm>
          <a:prstGeom prst="rect">
            <a:avLst/>
          </a:prstGeom>
          <a:noFill/>
          <a:ln w="9525">
            <a:solidFill>
              <a:schemeClr val="bg1">
                <a:lumMod val="65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868093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fr-FR" sz="6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N°5</a:t>
            </a:r>
            <a:endParaRPr lang="fr-FR" sz="6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>
              <a:xfrm>
                <a:off x="6588224" y="1556792"/>
                <a:ext cx="2304256" cy="4536504"/>
              </a:xfrm>
              <a:ln w="31750">
                <a:solidFill>
                  <a:schemeClr val="bg1">
                    <a:lumMod val="65000"/>
                  </a:schemeClr>
                </a:solidFill>
              </a:ln>
            </p:spPr>
            <p:txBody>
              <a:bodyPr>
                <a:normAutofit fontScale="92500"/>
              </a:bodyPr>
              <a:lstStyle/>
              <a:p>
                <a:pPr marL="0" indent="0">
                  <a:buNone/>
                </a:pPr>
                <a:endParaRPr lang="fr-FR" dirty="0" smtClean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fr-FR" sz="6500" b="0" i="0" smtClean="0">
                          <a:solidFill>
                            <a:srgbClr val="669900"/>
                          </a:solidFill>
                          <a:latin typeface="Cambria Math"/>
                        </a:rPr>
                        <m:t>cos</m:t>
                      </m:r>
                      <m:r>
                        <a:rPr lang="fr-FR" sz="6500" b="0" i="1" smtClean="0">
                          <a:solidFill>
                            <a:srgbClr val="669900"/>
                          </a:solidFill>
                          <a:latin typeface="Cambria Math"/>
                          <a:ea typeface="Cambria Math"/>
                        </a:rPr>
                        <m:t>𝜃</m:t>
                      </m:r>
                      <m:r>
                        <a:rPr lang="fr-FR" sz="6500" b="0" i="1" smtClean="0">
                          <a:solidFill>
                            <a:srgbClr val="669900"/>
                          </a:solidFill>
                          <a:latin typeface="Cambria Math"/>
                          <a:ea typeface="Cambria Math"/>
                        </a:rPr>
                        <m:t> ?</m:t>
                      </m:r>
                    </m:oMath>
                  </m:oMathPara>
                </a14:m>
                <a:endParaRPr lang="fr-FR" sz="6500" b="0" dirty="0" smtClean="0">
                  <a:solidFill>
                    <a:srgbClr val="669900"/>
                  </a:solidFill>
                  <a:ea typeface="Cambria Math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fr-FR" sz="6500" b="0" i="0" smtClean="0">
                          <a:solidFill>
                            <a:srgbClr val="FF0000"/>
                          </a:solidFill>
                          <a:latin typeface="Cambria Math"/>
                        </a:rPr>
                        <m:t>sin</m:t>
                      </m:r>
                      <m:r>
                        <a:rPr lang="fr-FR" sz="6500" b="0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𝜃</m:t>
                      </m:r>
                      <m:r>
                        <a:rPr lang="fr-FR" sz="6500" b="0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 ?</m:t>
                      </m:r>
                    </m:oMath>
                  </m:oMathPara>
                </a14:m>
                <a:endParaRPr lang="fr-FR" sz="65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588224" y="1556792"/>
                <a:ext cx="2304256" cy="4536504"/>
              </a:xfrm>
              <a:blipFill rotWithShape="1">
                <a:blip r:embed="rId2"/>
                <a:stretch>
                  <a:fillRect/>
                </a:stretch>
              </a:blipFill>
              <a:ln w="31750">
                <a:solidFill>
                  <a:schemeClr val="bg1">
                    <a:lumMod val="65000"/>
                  </a:schemeClr>
                </a:solidFill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146" name="Picture 2" descr="geogebra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359593"/>
            <a:ext cx="6228184" cy="6200666"/>
          </a:xfrm>
          <a:prstGeom prst="rect">
            <a:avLst/>
          </a:prstGeom>
          <a:noFill/>
          <a:ln w="9525">
            <a:solidFill>
              <a:schemeClr val="bg1">
                <a:lumMod val="65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615366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236</TotalTime>
  <Words>303</Words>
  <Application>Microsoft Office PowerPoint</Application>
  <PresentationFormat>Affichage à l'écran (4:3)</PresentationFormat>
  <Paragraphs>126</Paragraphs>
  <Slides>27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27</vt:i4>
      </vt:variant>
    </vt:vector>
  </HeadingPairs>
  <TitlesOfParts>
    <vt:vector size="28" baseType="lpstr">
      <vt:lpstr>Thème Office</vt:lpstr>
      <vt:lpstr>Trigonométrie Série 4</vt:lpstr>
      <vt:lpstr>Présentation PowerPoint</vt:lpstr>
      <vt:lpstr>N°0</vt:lpstr>
      <vt:lpstr>N°0</vt:lpstr>
      <vt:lpstr>N°1</vt:lpstr>
      <vt:lpstr>N°2</vt:lpstr>
      <vt:lpstr>N°3</vt:lpstr>
      <vt:lpstr>N°4</vt:lpstr>
      <vt:lpstr>N°5</vt:lpstr>
      <vt:lpstr>N°6</vt:lpstr>
      <vt:lpstr>Présentation PowerPoint</vt:lpstr>
      <vt:lpstr>N°7</vt:lpstr>
      <vt:lpstr>N°8</vt:lpstr>
      <vt:lpstr>N°9</vt:lpstr>
      <vt:lpstr>N°10</vt:lpstr>
      <vt:lpstr>Correction</vt:lpstr>
      <vt:lpstr>N°1</vt:lpstr>
      <vt:lpstr>N°2</vt:lpstr>
      <vt:lpstr>N°3</vt:lpstr>
      <vt:lpstr>N°4</vt:lpstr>
      <vt:lpstr>N°5</vt:lpstr>
      <vt:lpstr>N°6</vt:lpstr>
      <vt:lpstr>N°7</vt:lpstr>
      <vt:lpstr>N°8</vt:lpstr>
      <vt:lpstr>N°9</vt:lpstr>
      <vt:lpstr>N°10</vt:lpstr>
      <vt:lpstr>Présentation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auderi</dc:creator>
  <cp:lastModifiedBy>auderi</cp:lastModifiedBy>
  <cp:revision>66</cp:revision>
  <dcterms:created xsi:type="dcterms:W3CDTF">2014-06-17T12:14:02Z</dcterms:created>
  <dcterms:modified xsi:type="dcterms:W3CDTF">2016-07-02T14:27:01Z</dcterms:modified>
</cp:coreProperties>
</file>