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6009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365F5-18BA-4917-831F-B81464599174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64D0A-323E-4506-A92D-C255CC739F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188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470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470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470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64D0A-323E-4506-A92D-C255CC739F9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47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8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02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4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8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04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5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07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9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02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08F80-3D5F-41C6-8D90-4256475D45CD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53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252" y="1844824"/>
            <a:ext cx="9123748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1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20252" y="450912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156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6768" y="1268760"/>
                <a:ext cx="9127232" cy="54006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fr-FR" sz="6000" dirty="0" smtClean="0"/>
                  <a:t> 						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50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500" b="0" i="0" smtClean="0">
                            <a:latin typeface="Cambria Math"/>
                          </a:rPr>
                          <m:t>DHB</m:t>
                        </m:r>
                      </m:e>
                    </m:acc>
                  </m:oMath>
                </a14:m>
                <a:endParaRPr lang="fr-FR" sz="65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r>
                  <a:rPr lang="fr-FR" sz="2800" dirty="0" smtClean="0"/>
                  <a:t>	</a:t>
                </a:r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r>
                  <a:rPr lang="fr-FR" sz="3000" dirty="0" smtClean="0"/>
                  <a:t>		ABCDEFGH est un pavé droit et HB = 7 cm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68" y="1268760"/>
                <a:ext cx="9127232" cy="5400600"/>
              </a:xfrm>
              <a:blipFill rotWithShape="1">
                <a:blip r:embed="rId3"/>
                <a:stretch>
                  <a:fillRect b="-19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8660803" cy="400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10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55" y="1389062"/>
            <a:ext cx="5667375" cy="546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148064" y="2204864"/>
                <a:ext cx="3837112" cy="374441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EPA</m:t>
                          </m:r>
                        </m:e>
                      </m:acc>
                    </m:oMath>
                  </m:oMathPara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 algn="ctr">
                  <a:buNone/>
                </a:pPr>
                <a:r>
                  <a:rPr lang="fr-FR" sz="2800" dirty="0" smtClean="0"/>
                  <a:t>PYRAM est une pyramide régulière à base carrée:</a:t>
                </a:r>
              </a:p>
              <a:p>
                <a:pPr marL="0" indent="0" algn="ctr">
                  <a:buNone/>
                </a:pPr>
                <a:r>
                  <a:rPr lang="fr-FR" sz="2800" dirty="0" smtClean="0"/>
                  <a:t>PA = 7 cm</a:t>
                </a:r>
              </a:p>
              <a:p>
                <a:pPr marL="0" indent="0" algn="ctr">
                  <a:buNone/>
                </a:pPr>
                <a:r>
                  <a:rPr lang="fr-FR" sz="2800" dirty="0"/>
                  <a:t>e</a:t>
                </a:r>
                <a:r>
                  <a:rPr lang="fr-FR" sz="2800" dirty="0" smtClean="0"/>
                  <a:t>t YA = 5,2 cm</a:t>
                </a:r>
                <a:endParaRPr lang="fr-FR" sz="2800" dirty="0"/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48064" y="2204864"/>
                <a:ext cx="3837112" cy="3744416"/>
              </a:xfrm>
              <a:blipFill rotWithShape="1">
                <a:blip r:embed="rId4"/>
                <a:stretch>
                  <a:fillRect l="-3016" r="-52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10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239" y="188640"/>
            <a:ext cx="9121761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124744"/>
                <a:ext cx="8246690" cy="57332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6000" dirty="0" smtClean="0"/>
                  <a:t>						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00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000" b="0" i="0" smtClean="0">
                            <a:latin typeface="Cambria Math"/>
                          </a:rPr>
                          <m:t>MRS</m:t>
                        </m:r>
                      </m:e>
                    </m:acc>
                  </m:oMath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 smtClean="0"/>
              </a:p>
              <a:p>
                <a:pPr marL="0" indent="0">
                  <a:buNone/>
                </a:pPr>
                <a:r>
                  <a:rPr lang="fr-FR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fr-FR" sz="2800" dirty="0" smtClean="0"/>
                  <a:t> PRISME est un prisme droit :  IE = 7 cm et RS = 8 cm</a:t>
                </a:r>
                <a:endParaRPr lang="fr-FR" sz="2800" dirty="0"/>
              </a:p>
            </p:txBody>
          </p:sp>
        </mc:Choice>
        <mc:Fallback xmlns="">
          <p:sp>
            <p:nvSpPr>
              <p:cNvPr id="8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124744"/>
                <a:ext cx="8246690" cy="5733256"/>
              </a:xfrm>
              <a:blipFill rotWithShape="1">
                <a:blip r:embed="rId3"/>
                <a:stretch>
                  <a:fillRect l="-517" b="-3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1978643"/>
            <a:ext cx="8858250" cy="417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84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7" t="2718" r="27457" b="20262"/>
          <a:stretch>
            <a:fillRect/>
          </a:stretch>
        </p:blipFill>
        <p:spPr bwMode="auto">
          <a:xfrm>
            <a:off x="91092" y="-26966"/>
            <a:ext cx="4552916" cy="703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2"/>
              <p:cNvSpPr txBox="1">
                <a:spLocks/>
              </p:cNvSpPr>
              <p:nvPr/>
            </p:nvSpPr>
            <p:spPr>
              <a:xfrm>
                <a:off x="4860032" y="1988840"/>
                <a:ext cx="3837112" cy="37444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OEC</m:t>
                          </m:r>
                        </m:e>
                      </m:acc>
                    </m:oMath>
                  </m:oMathPara>
                </a14:m>
                <a:endParaRPr lang="fr-FR" sz="28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2800" dirty="0" smtClean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2800" dirty="0" smtClean="0"/>
                  <a:t>Cône de révolution de rayon 3 cm et de génératrice de 10 cm.</a:t>
                </a:r>
                <a:endParaRPr lang="fr-FR" sz="2800" dirty="0"/>
              </a:p>
            </p:txBody>
          </p:sp>
        </mc:Choice>
        <mc:Fallback xmlns="">
          <p:sp>
            <p:nvSpPr>
              <p:cNvPr id="9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1988840"/>
                <a:ext cx="3837112" cy="37444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897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solidFill>
                  <a:srgbClr val="FF6600"/>
                </a:solidFill>
                <a:latin typeface="Georgia" panose="02040502050405020303" pitchFamily="18" charset="0"/>
              </a:rPr>
              <a:t>FIN</a:t>
            </a:r>
            <a:endParaRPr lang="fr-FR" sz="6600" b="1" dirty="0">
              <a:solidFill>
                <a:srgbClr val="FF66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82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1622826"/>
          </a:xfrm>
        </p:spPr>
        <p:txBody>
          <a:bodyPr>
            <a:noAutofit/>
          </a:bodyPr>
          <a:lstStyle/>
          <a:p>
            <a:r>
              <a:rPr lang="fr-FR" sz="6000" b="1" dirty="0" smtClean="0">
                <a:cs typeface="Times New Roman" panose="02020603050405020304" pitchFamily="18" charset="0"/>
              </a:rPr>
              <a:t>Sinus, cosinus et tangente d’un angle aigu</a:t>
            </a:r>
            <a:endParaRPr lang="fr-FR" sz="6000" b="1" dirty="0"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3356993"/>
            <a:ext cx="9144000" cy="2232247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altLang="fr-FR" sz="4000" dirty="0" smtClean="0">
                <a:latin typeface="+mj-lt"/>
                <a:cs typeface="Times New Roman" panose="02020603050405020304" pitchFamily="18" charset="0"/>
              </a:rPr>
              <a:t>Faut-il utiliser </a:t>
            </a:r>
            <a:r>
              <a:rPr lang="fr-FR" altLang="fr-FR" sz="4000" dirty="0">
                <a:latin typeface="+mj-lt"/>
                <a:cs typeface="Times New Roman" panose="02020603050405020304" pitchFamily="18" charset="0"/>
              </a:rPr>
              <a:t>le cosinus, le sinus ou la tangente </a:t>
            </a:r>
            <a:r>
              <a:rPr lang="fr-FR" altLang="fr-FR" sz="4000" dirty="0" smtClean="0">
                <a:latin typeface="+mj-lt"/>
                <a:cs typeface="Times New Roman" panose="02020603050405020304" pitchFamily="18" charset="0"/>
              </a:rPr>
              <a:t>pour déterminer une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altLang="fr-FR" sz="4000" dirty="0" smtClean="0">
                <a:latin typeface="+mj-lt"/>
                <a:cs typeface="Times New Roman" panose="02020603050405020304" pitchFamily="18" charset="0"/>
              </a:rPr>
              <a:t>mesure de </a:t>
            </a:r>
            <a:r>
              <a:rPr lang="fr-FR" altLang="fr-FR" sz="4000" dirty="0">
                <a:latin typeface="+mj-lt"/>
                <a:cs typeface="Times New Roman" panose="02020603050405020304" pitchFamily="18" charset="0"/>
              </a:rPr>
              <a:t>l’angle </a:t>
            </a:r>
            <a:r>
              <a:rPr lang="fr-FR" altLang="fr-FR" sz="4000" dirty="0" smtClean="0">
                <a:latin typeface="+mj-lt"/>
                <a:cs typeface="Times New Roman" panose="02020603050405020304" pitchFamily="18" charset="0"/>
              </a:rPr>
              <a:t>nommé ?</a:t>
            </a:r>
            <a:endParaRPr lang="fr-FR" altLang="fr-FR" sz="4000" dirty="0">
              <a:latin typeface="+mj-lt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72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427984" y="2204864"/>
                <a:ext cx="4341168" cy="40324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ABC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4000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fr-FR" sz="4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4000" b="0" i="0" smtClean="0">
                                      <a:latin typeface="Cambria Math"/>
                                    </a:rPr>
                                    <m:t>ABC</m:t>
                                  </m:r>
                                </m:e>
                              </m:acc>
                            </m:e>
                          </m:d>
                        </m:e>
                      </m:func>
                      <m:r>
                        <a:rPr lang="fr-FR" sz="4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7984" y="2204864"/>
                <a:ext cx="4341168" cy="403244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t="6244" r="11290" b="14662"/>
          <a:stretch>
            <a:fillRect/>
          </a:stretch>
        </p:blipFill>
        <p:spPr bwMode="auto">
          <a:xfrm>
            <a:off x="-6602" y="2132856"/>
            <a:ext cx="5786437" cy="4397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148064" y="4658022"/>
            <a:ext cx="3096344" cy="936104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6000" dirty="0" smtClean="0"/>
              <a:t>Sinus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288489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67" y="188640"/>
            <a:ext cx="9131633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ABC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 t="5621" r="2325" b="-1866"/>
          <a:stretch>
            <a:fillRect/>
          </a:stretch>
        </p:blipFill>
        <p:spPr bwMode="auto">
          <a:xfrm>
            <a:off x="12367" y="965308"/>
            <a:ext cx="6500812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ABD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4762" r="5000" b="6349"/>
          <a:stretch>
            <a:fillRect/>
          </a:stretch>
        </p:blipFill>
        <p:spPr bwMode="auto">
          <a:xfrm>
            <a:off x="107504" y="1484784"/>
            <a:ext cx="91852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6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TUL</m:t>
                          </m:r>
                        </m:e>
                      </m:acc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76056" y="2348880"/>
                <a:ext cx="4341168" cy="403244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1" t="6944" r="22221" b="4166"/>
          <a:stretch>
            <a:fillRect/>
          </a:stretch>
        </p:blipFill>
        <p:spPr bwMode="auto">
          <a:xfrm>
            <a:off x="323528" y="836712"/>
            <a:ext cx="6286500" cy="58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70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932040" y="2276705"/>
                <a:ext cx="4341168" cy="403244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TUA</m:t>
                          </m:r>
                        </m:e>
                      </m:acc>
                    </m:oMath>
                  </m:oMathPara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 algn="ctr">
                  <a:buNone/>
                </a:pPr>
                <a:r>
                  <a:rPr lang="fr-FR" sz="2800" dirty="0" smtClean="0"/>
                  <a:t>[TU] est un diamètre</a:t>
                </a:r>
              </a:p>
              <a:p>
                <a:pPr marL="0" indent="0" algn="ctr">
                  <a:buNone/>
                </a:pPr>
                <a:r>
                  <a:rPr lang="fr-FR" sz="2800" dirty="0" smtClean="0"/>
                  <a:t> du cercle : </a:t>
                </a:r>
              </a:p>
              <a:p>
                <a:pPr marL="0" indent="0" algn="ctr">
                  <a:buNone/>
                </a:pPr>
                <a:r>
                  <a:rPr lang="fr-FR" sz="2800" dirty="0" smtClean="0"/>
                  <a:t>TO = 3 cm et AT = 2 cm.</a:t>
                </a:r>
              </a:p>
              <a:p>
                <a:pPr marL="0" indent="0">
                  <a:buNone/>
                </a:pPr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32040" y="2276705"/>
                <a:ext cx="4341168" cy="403244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4805759" cy="504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95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364088" y="2204864"/>
                <a:ext cx="3621088" cy="33843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VPX</m:t>
                          </m:r>
                        </m:e>
                      </m:acc>
                    </m:oMath>
                  </m:oMathPara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  <a:p>
                <a:pPr marL="0" indent="0" algn="ctr">
                  <a:buNone/>
                </a:pPr>
                <a:r>
                  <a:rPr lang="fr-FR" sz="2800" dirty="0" smtClean="0"/>
                  <a:t>PM = 4 cm</a:t>
                </a:r>
              </a:p>
              <a:p>
                <a:pPr marL="0" indent="0" algn="ctr">
                  <a:buNone/>
                </a:pPr>
                <a:r>
                  <a:rPr lang="fr-FR" sz="2800" dirty="0"/>
                  <a:t>e</a:t>
                </a:r>
                <a:r>
                  <a:rPr lang="fr-FR" sz="2800" dirty="0" smtClean="0"/>
                  <a:t>t PX = 9 cm</a:t>
                </a:r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4088" y="2204864"/>
                <a:ext cx="3621088" cy="338437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93838"/>
            <a:ext cx="5904656" cy="460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5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2282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5652120" y="1220986"/>
                <a:ext cx="3621088" cy="33843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6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6000" b="0" i="0" smtClean="0">
                              <a:latin typeface="Cambria Math"/>
                            </a:rPr>
                            <m:t>POG</m:t>
                          </m:r>
                        </m:e>
                      </m:acc>
                    </m:oMath>
                  </m:oMathPara>
                </a14:m>
                <a:endParaRPr lang="fr-FR" sz="2800" dirty="0" smtClean="0"/>
              </a:p>
              <a:p>
                <a:pPr marL="0" indent="0">
                  <a:buNone/>
                </a:pPr>
                <a:endParaRPr lang="fr-FR" sz="2800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52120" y="1220986"/>
                <a:ext cx="3621088" cy="338437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1" t="13383" r="9277" b="9889"/>
          <a:stretch>
            <a:fillRect/>
          </a:stretch>
        </p:blipFill>
        <p:spPr bwMode="auto">
          <a:xfrm>
            <a:off x="-900608" y="1052736"/>
            <a:ext cx="8712968" cy="580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3347863" y="5949280"/>
            <a:ext cx="24552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altLang="fr-FR" sz="2400" dirty="0"/>
              <a:t>e</a:t>
            </a:r>
            <a:r>
              <a:rPr lang="fr-FR" altLang="fr-FR" sz="2400" dirty="0" smtClean="0"/>
              <a:t>t TY </a:t>
            </a:r>
            <a:r>
              <a:rPr lang="fr-FR" altLang="fr-FR" sz="2400" dirty="0"/>
              <a:t>= 2,5 cm</a:t>
            </a:r>
          </a:p>
        </p:txBody>
      </p:sp>
    </p:spTree>
    <p:extLst>
      <p:ext uri="{BB962C8B-B14F-4D97-AF65-F5344CB8AC3E}">
        <p14:creationId xmlns:p14="http://schemas.microsoft.com/office/powerpoint/2010/main" val="13183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155</Words>
  <Application>Microsoft Office PowerPoint</Application>
  <PresentationFormat>Affichage à l'écran (4:3)</PresentationFormat>
  <Paragraphs>67</Paragraphs>
  <Slides>14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Trigonométrie Série 1</vt:lpstr>
      <vt:lpstr>Sinus, cosinus et tangente d’un angle aigu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 Série n°1</dc:title>
  <dc:creator>auderi</dc:creator>
  <cp:lastModifiedBy>auderi</cp:lastModifiedBy>
  <cp:revision>44</cp:revision>
  <dcterms:created xsi:type="dcterms:W3CDTF">2014-06-10T08:43:32Z</dcterms:created>
  <dcterms:modified xsi:type="dcterms:W3CDTF">2016-07-12T08:02:36Z</dcterms:modified>
</cp:coreProperties>
</file>