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7" r:id="rId2"/>
    <p:sldId id="272" r:id="rId3"/>
    <p:sldId id="268" r:id="rId4"/>
    <p:sldId id="273" r:id="rId5"/>
    <p:sldId id="274" r:id="rId6"/>
    <p:sldId id="275" r:id="rId7"/>
    <p:sldId id="276" r:id="rId8"/>
    <p:sldId id="258" r:id="rId9"/>
    <p:sldId id="256" r:id="rId10"/>
    <p:sldId id="262" r:id="rId11"/>
    <p:sldId id="264" r:id="rId12"/>
    <p:sldId id="269" r:id="rId13"/>
    <p:sldId id="263" r:id="rId14"/>
    <p:sldId id="270" r:id="rId15"/>
    <p:sldId id="271" r:id="rId16"/>
    <p:sldId id="277" r:id="rId17"/>
    <p:sldId id="286" r:id="rId18"/>
    <p:sldId id="287" r:id="rId19"/>
    <p:sldId id="288" r:id="rId20"/>
    <p:sldId id="289" r:id="rId21"/>
    <p:sldId id="290" r:id="rId22"/>
    <p:sldId id="291" r:id="rId23"/>
    <p:sldId id="295" r:id="rId24"/>
    <p:sldId id="294" r:id="rId25"/>
    <p:sldId id="293" r:id="rId26"/>
    <p:sldId id="292" r:id="rId27"/>
    <p:sldId id="296" r:id="rId2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9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BD247-A034-F742-AC8D-EAC504E453B6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80104E-0190-204C-AD0E-28494CEB4B7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8036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DFB202-1195-4C58-9749-4046D668FD05}" type="datetimeFigureOut">
              <a:rPr lang="fr-FR" smtClean="0"/>
              <a:t>19/02/2016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DF229-D5AB-4325-A633-CD04452D7A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195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DF229-D5AB-4325-A633-CD04452D7A88}" type="slidenum">
              <a:rPr lang="fr-FR" smtClean="0"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47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241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714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4911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249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25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799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5687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66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8635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835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7AC28-544A-A04F-BAC3-A7FD21EF8A3F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388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4235" y="3958347"/>
            <a:ext cx="7772400" cy="1470025"/>
          </a:xfrm>
        </p:spPr>
        <p:txBody>
          <a:bodyPr/>
          <a:lstStyle/>
          <a:p>
            <a:r>
              <a:rPr lang="fr-FR" dirty="0" smtClean="0"/>
              <a:t>Vecteurs égaux et parallélogrammes</a:t>
            </a:r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539552" y="1700808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vecteurs</a:t>
            </a:r>
          </a:p>
          <a:p>
            <a:pPr algn="ctr">
              <a:defRPr/>
            </a:pPr>
            <a:r>
              <a:rPr lang="fr-FR" sz="4400" b="1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Série 2</a:t>
            </a:r>
            <a:endParaRPr lang="fr-FR" sz="44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34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4100" y="2130425"/>
            <a:ext cx="9109900" cy="1470025"/>
          </a:xfrm>
        </p:spPr>
        <p:txBody>
          <a:bodyPr/>
          <a:lstStyle/>
          <a:p>
            <a:r>
              <a:rPr lang="fr-FR" i="1" dirty="0" smtClean="0">
                <a:latin typeface="Cambria"/>
                <a:cs typeface="Cambria"/>
              </a:rPr>
              <a:t>ABCD</a:t>
            </a:r>
            <a:r>
              <a:rPr lang="fr-FR" dirty="0" smtClean="0">
                <a:latin typeface="Cambria"/>
                <a:cs typeface="Cambria"/>
              </a:rPr>
              <a:t> est un parallélogramme</a:t>
            </a:r>
            <a:r>
              <a:rPr lang="fr-FR" dirty="0" smtClean="0">
                <a:latin typeface="Times New Roman"/>
                <a:cs typeface="Times New Roman"/>
              </a:rPr>
              <a:t/>
            </a:r>
            <a:br>
              <a:rPr lang="fr-FR" dirty="0" smtClean="0">
                <a:latin typeface="Times New Roman"/>
                <a:cs typeface="Times New Roman"/>
              </a:rPr>
            </a:br>
            <a:endParaRPr lang="fr-FR" dirty="0">
              <a:latin typeface="Times New Roman"/>
              <a:cs typeface="Times New Roman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5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3240000"/>
            <a:ext cx="57531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4100" y="2130425"/>
            <a:ext cx="9109900" cy="1470025"/>
          </a:xfrm>
        </p:spPr>
        <p:txBody>
          <a:bodyPr/>
          <a:lstStyle/>
          <a:p>
            <a:r>
              <a:rPr lang="fr-FR" i="1" dirty="0" smtClean="0">
                <a:latin typeface="Cambria"/>
                <a:cs typeface="Cambria"/>
              </a:rPr>
              <a:t>ABCD</a:t>
            </a:r>
            <a:r>
              <a:rPr lang="fr-FR" dirty="0" smtClean="0">
                <a:latin typeface="Cambria"/>
                <a:cs typeface="Cambria"/>
              </a:rPr>
              <a:t> est un parallélogramme</a:t>
            </a:r>
            <a:r>
              <a:rPr lang="fr-FR" dirty="0" smtClean="0">
                <a:latin typeface="Times New Roman"/>
                <a:cs typeface="Times New Roman"/>
              </a:rPr>
              <a:t/>
            </a:r>
            <a:br>
              <a:rPr lang="fr-FR" dirty="0" smtClean="0">
                <a:latin typeface="Times New Roman"/>
                <a:cs typeface="Times New Roman"/>
              </a:rPr>
            </a:br>
            <a:endParaRPr lang="fr-FR" dirty="0">
              <a:latin typeface="Times New Roman"/>
              <a:cs typeface="Times New Roman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6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3240000"/>
            <a:ext cx="57531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11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4100" y="2130425"/>
            <a:ext cx="9109900" cy="1470025"/>
          </a:xfrm>
        </p:spPr>
        <p:txBody>
          <a:bodyPr/>
          <a:lstStyle/>
          <a:p>
            <a:r>
              <a:rPr lang="fr-FR" i="1" dirty="0" smtClean="0">
                <a:latin typeface="Cambria"/>
                <a:cs typeface="Cambria"/>
              </a:rPr>
              <a:t>ABCD</a:t>
            </a:r>
            <a:r>
              <a:rPr lang="fr-FR" dirty="0" smtClean="0">
                <a:latin typeface="Cambria"/>
                <a:cs typeface="Cambria"/>
              </a:rPr>
              <a:t> est un parallélogramme</a:t>
            </a:r>
            <a:r>
              <a:rPr lang="fr-FR" dirty="0" smtClean="0">
                <a:latin typeface="Times New Roman"/>
                <a:cs typeface="Times New Roman"/>
              </a:rPr>
              <a:t/>
            </a:r>
            <a:br>
              <a:rPr lang="fr-FR" dirty="0" smtClean="0">
                <a:latin typeface="Times New Roman"/>
                <a:cs typeface="Times New Roman"/>
              </a:rPr>
            </a:br>
            <a:endParaRPr lang="fr-FR" dirty="0">
              <a:latin typeface="Times New Roman"/>
              <a:cs typeface="Times New Roman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7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3240000"/>
            <a:ext cx="57531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99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4100" y="2130425"/>
            <a:ext cx="9109900" cy="1470025"/>
          </a:xfrm>
        </p:spPr>
        <p:txBody>
          <a:bodyPr/>
          <a:lstStyle/>
          <a:p>
            <a:r>
              <a:rPr lang="fr-FR" i="1" dirty="0" smtClean="0">
                <a:latin typeface="Cambria"/>
                <a:cs typeface="Cambria"/>
              </a:rPr>
              <a:t>FEGH</a:t>
            </a:r>
            <a:r>
              <a:rPr lang="fr-FR" dirty="0" smtClean="0">
                <a:latin typeface="Cambria"/>
                <a:cs typeface="Cambria"/>
              </a:rPr>
              <a:t> est un parallélogramme</a:t>
            </a:r>
            <a:r>
              <a:rPr lang="fr-FR" dirty="0" smtClean="0">
                <a:latin typeface="Times New Roman"/>
                <a:cs typeface="Times New Roman"/>
              </a:rPr>
              <a:t/>
            </a:r>
            <a:br>
              <a:rPr lang="fr-FR" dirty="0" smtClean="0">
                <a:latin typeface="Times New Roman"/>
                <a:cs typeface="Times New Roman"/>
              </a:rPr>
            </a:br>
            <a:endParaRPr lang="fr-FR" dirty="0">
              <a:latin typeface="Times New Roman"/>
              <a:cs typeface="Times New Roman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8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3240000"/>
            <a:ext cx="57531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10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4100" y="2130425"/>
            <a:ext cx="9109900" cy="1470025"/>
          </a:xfrm>
        </p:spPr>
        <p:txBody>
          <a:bodyPr/>
          <a:lstStyle/>
          <a:p>
            <a:r>
              <a:rPr lang="fr-FR" i="1" dirty="0" smtClean="0">
                <a:latin typeface="Cambria"/>
                <a:cs typeface="Cambria"/>
              </a:rPr>
              <a:t>FEGH</a:t>
            </a:r>
            <a:r>
              <a:rPr lang="fr-FR" dirty="0" smtClean="0">
                <a:latin typeface="Cambria"/>
                <a:cs typeface="Cambria"/>
              </a:rPr>
              <a:t> est un parallélogramme</a:t>
            </a:r>
            <a:r>
              <a:rPr lang="fr-FR" dirty="0" smtClean="0">
                <a:latin typeface="Times New Roman"/>
                <a:cs typeface="Times New Roman"/>
              </a:rPr>
              <a:t/>
            </a:r>
            <a:br>
              <a:rPr lang="fr-FR" dirty="0" smtClean="0">
                <a:latin typeface="Times New Roman"/>
                <a:cs typeface="Times New Roman"/>
              </a:rPr>
            </a:br>
            <a:endParaRPr lang="fr-FR" dirty="0">
              <a:latin typeface="Times New Roman"/>
              <a:cs typeface="Times New Roman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9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3240000"/>
            <a:ext cx="57531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74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4100" y="2130425"/>
            <a:ext cx="9109900" cy="1470025"/>
          </a:xfrm>
        </p:spPr>
        <p:txBody>
          <a:bodyPr/>
          <a:lstStyle/>
          <a:p>
            <a:r>
              <a:rPr lang="fr-FR" i="1" dirty="0" smtClean="0">
                <a:latin typeface="Cambria"/>
                <a:cs typeface="Cambria"/>
              </a:rPr>
              <a:t>FEGH</a:t>
            </a:r>
            <a:r>
              <a:rPr lang="fr-FR" dirty="0" smtClean="0">
                <a:latin typeface="Cambria"/>
                <a:cs typeface="Cambria"/>
              </a:rPr>
              <a:t> est un parallélogramme</a:t>
            </a:r>
            <a:r>
              <a:rPr lang="fr-FR" dirty="0" smtClean="0">
                <a:latin typeface="Times New Roman"/>
                <a:cs typeface="Times New Roman"/>
              </a:rPr>
              <a:t/>
            </a:r>
            <a:br>
              <a:rPr lang="fr-FR" dirty="0" smtClean="0">
                <a:latin typeface="Times New Roman"/>
                <a:cs typeface="Times New Roman"/>
              </a:rPr>
            </a:br>
            <a:endParaRPr lang="fr-FR" dirty="0">
              <a:latin typeface="Times New Roman"/>
              <a:cs typeface="Times New Roman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10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3240000"/>
            <a:ext cx="57531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47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684122"/>
            <a:ext cx="8229600" cy="109318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8000" dirty="0" smtClean="0">
                <a:latin typeface="Cambria"/>
                <a:cs typeface="Cambria"/>
              </a:rPr>
              <a:t>CORRECTION</a:t>
            </a:r>
            <a:endParaRPr lang="fr-FR" sz="80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5821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000" y="2160000"/>
            <a:ext cx="2921000" cy="889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764579" y="1025941"/>
            <a:ext cx="1345299" cy="67799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05760" y="1364940"/>
            <a:ext cx="53468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3200" i="1" dirty="0">
                <a:solidFill>
                  <a:srgbClr val="FF0000"/>
                </a:solidFill>
                <a:latin typeface="Cambria"/>
                <a:cs typeface="Cambria"/>
              </a:rPr>
              <a:t>A</a:t>
            </a:r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1530436" y="1482002"/>
            <a:ext cx="1345299" cy="67799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1135495" y="1949716"/>
            <a:ext cx="5315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 smtClean="0">
                <a:solidFill>
                  <a:srgbClr val="FF0000"/>
                </a:solidFill>
                <a:latin typeface="Cambria"/>
                <a:cs typeface="Cambria"/>
              </a:rPr>
              <a:t>B</a:t>
            </a:r>
            <a:endParaRPr lang="fr-FR" sz="3200" i="1" dirty="0">
              <a:solidFill>
                <a:srgbClr val="FF0000"/>
              </a:solidFill>
              <a:latin typeface="Cambria"/>
              <a:cs typeface="Cambria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028307" y="683637"/>
            <a:ext cx="5083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 smtClean="0">
                <a:solidFill>
                  <a:srgbClr val="FF0000"/>
                </a:solidFill>
                <a:latin typeface="Cambria"/>
                <a:cs typeface="Cambria"/>
              </a:rPr>
              <a:t>C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2835899" y="1072552"/>
            <a:ext cx="5522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 smtClean="0">
                <a:solidFill>
                  <a:srgbClr val="FF0000"/>
                </a:solidFill>
                <a:latin typeface="Cambria"/>
                <a:cs typeface="Cambria"/>
              </a:rPr>
              <a:t>D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34100" y="3652186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équivaut à   ………..</a:t>
            </a:r>
            <a:endParaRPr kumimoji="0" 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est un parallélogramme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00" y="3708000"/>
            <a:ext cx="1457325" cy="75247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0991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2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000" y="2160000"/>
            <a:ext cx="2921000" cy="8890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 flipV="1">
            <a:off x="764579" y="1025941"/>
            <a:ext cx="1345299" cy="67799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05760" y="1364940"/>
            <a:ext cx="53468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3200" i="1" dirty="0">
                <a:solidFill>
                  <a:srgbClr val="FF0000"/>
                </a:solidFill>
                <a:latin typeface="Cambria"/>
                <a:cs typeface="Cambria"/>
              </a:rPr>
              <a:t>A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 flipV="1">
            <a:off x="1530436" y="1482002"/>
            <a:ext cx="1345299" cy="67799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1135495" y="1949716"/>
            <a:ext cx="5083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>
                <a:solidFill>
                  <a:srgbClr val="FF0000"/>
                </a:solidFill>
                <a:latin typeface="Cambria"/>
                <a:cs typeface="Cambria"/>
              </a:rPr>
              <a:t>C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028307" y="683637"/>
            <a:ext cx="5522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>
                <a:solidFill>
                  <a:srgbClr val="FF0000"/>
                </a:solidFill>
                <a:latin typeface="Cambria"/>
                <a:cs typeface="Cambria"/>
              </a:rPr>
              <a:t>D</a:t>
            </a:r>
            <a:endParaRPr lang="fr-FR" sz="3200" i="1" dirty="0" smtClean="0">
              <a:solidFill>
                <a:srgbClr val="FF0000"/>
              </a:solidFill>
              <a:latin typeface="Cambria"/>
              <a:cs typeface="Cambria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835899" y="1072552"/>
            <a:ext cx="5315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>
                <a:solidFill>
                  <a:srgbClr val="FF0000"/>
                </a:solidFill>
                <a:latin typeface="Cambria"/>
                <a:cs typeface="Cambria"/>
              </a:rPr>
              <a:t>B</a:t>
            </a:r>
            <a:endParaRPr lang="fr-FR" sz="3200" i="1" dirty="0" smtClean="0">
              <a:solidFill>
                <a:srgbClr val="FF0000"/>
              </a:solidFill>
              <a:latin typeface="Cambria"/>
              <a:cs typeface="Cambria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34100" y="3652186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équivaut à   ………..</a:t>
            </a:r>
            <a:endParaRPr kumimoji="0" 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est un parallélogramme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00" y="3708000"/>
            <a:ext cx="1466850" cy="75247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3177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3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000" y="2160000"/>
            <a:ext cx="2921000" cy="1016000"/>
          </a:xfrm>
          <a:prstGeom prst="rect">
            <a:avLst/>
          </a:prstGeom>
        </p:spPr>
      </p:pic>
      <p:cxnSp>
        <p:nvCxnSpPr>
          <p:cNvPr id="8" name="Connecteur droit avec flèche 7"/>
          <p:cNvCxnSpPr/>
          <p:nvPr/>
        </p:nvCxnSpPr>
        <p:spPr>
          <a:xfrm flipV="1">
            <a:off x="764579" y="1025941"/>
            <a:ext cx="1345299" cy="67799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05760" y="1364940"/>
            <a:ext cx="50313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3200" i="1" dirty="0" smtClean="0">
                <a:solidFill>
                  <a:srgbClr val="FF0000"/>
                </a:solidFill>
                <a:latin typeface="Cambria"/>
                <a:cs typeface="Cambria"/>
              </a:rPr>
              <a:t>F</a:t>
            </a:r>
            <a:endParaRPr lang="fr-FR" sz="3200" i="1" dirty="0">
              <a:solidFill>
                <a:srgbClr val="FF0000"/>
              </a:solidFill>
              <a:latin typeface="Cambria"/>
              <a:cs typeface="Cambria"/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1530436" y="1482002"/>
            <a:ext cx="1345299" cy="67799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1135495" y="1949716"/>
            <a:ext cx="5269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>
                <a:solidFill>
                  <a:srgbClr val="FF0000"/>
                </a:solidFill>
                <a:latin typeface="Cambria"/>
                <a:cs typeface="Cambria"/>
              </a:rPr>
              <a:t>G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028307" y="683637"/>
            <a:ext cx="5201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>
                <a:solidFill>
                  <a:srgbClr val="FF0000"/>
                </a:solidFill>
                <a:latin typeface="Cambria"/>
                <a:cs typeface="Cambria"/>
              </a:rPr>
              <a:t>E</a:t>
            </a:r>
            <a:endParaRPr lang="fr-FR" sz="3200" i="1" dirty="0" smtClean="0">
              <a:solidFill>
                <a:srgbClr val="FF0000"/>
              </a:solidFill>
              <a:latin typeface="Cambria"/>
              <a:cs typeface="Cambria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835899" y="1072552"/>
            <a:ext cx="5614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>
                <a:solidFill>
                  <a:srgbClr val="FF0000"/>
                </a:solidFill>
                <a:latin typeface="Cambria"/>
                <a:cs typeface="Cambria"/>
              </a:rPr>
              <a:t>H</a:t>
            </a:r>
            <a:endParaRPr lang="fr-FR" sz="3200" i="1" dirty="0" smtClean="0">
              <a:solidFill>
                <a:srgbClr val="FF0000"/>
              </a:solidFill>
              <a:latin typeface="Cambria"/>
              <a:cs typeface="Cambria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34100" y="3652186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équivaut à   ………..</a:t>
            </a:r>
            <a:endParaRPr kumimoji="0" 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est un parallélogramme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00" y="3708000"/>
            <a:ext cx="1476375" cy="75247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8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fr-FR" sz="4400" dirty="0" smtClean="0"/>
              <a:t>Pour les questions 1 à 4, nommer, </a:t>
            </a:r>
          </a:p>
          <a:p>
            <a:pPr marL="0" indent="0" algn="ctr">
              <a:buNone/>
            </a:pPr>
            <a:r>
              <a:rPr lang="fr-FR" sz="4400" dirty="0">
                <a:solidFill>
                  <a:srgbClr val="FF0000"/>
                </a:solidFill>
              </a:rPr>
              <a:t>s</a:t>
            </a:r>
            <a:r>
              <a:rPr lang="fr-FR" sz="4400" dirty="0" smtClean="0">
                <a:solidFill>
                  <a:srgbClr val="FF0000"/>
                </a:solidFill>
              </a:rPr>
              <a:t>ans faire le dessin,</a:t>
            </a:r>
          </a:p>
          <a:p>
            <a:pPr marL="0" indent="0" algn="ctr">
              <a:buNone/>
            </a:pPr>
            <a:r>
              <a:rPr lang="fr-FR" sz="4400" dirty="0" smtClean="0"/>
              <a:t> le parallélogramme caractérisé par</a:t>
            </a:r>
          </a:p>
          <a:p>
            <a:pPr marL="0" indent="0" algn="ctr">
              <a:buNone/>
            </a:pPr>
            <a:r>
              <a:rPr lang="fr-FR" sz="4400" dirty="0" smtClean="0"/>
              <a:t> l’égalité vectorielle donnée.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583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4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2160000"/>
            <a:ext cx="5753100" cy="762000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 flipV="1">
            <a:off x="764579" y="1025941"/>
            <a:ext cx="1345299" cy="67799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05760" y="1364940"/>
            <a:ext cx="56144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3200" i="1" dirty="0" smtClean="0">
                <a:solidFill>
                  <a:srgbClr val="FF0000"/>
                </a:solidFill>
                <a:latin typeface="Cambria"/>
                <a:cs typeface="Cambria"/>
              </a:rPr>
              <a:t>H</a:t>
            </a:r>
            <a:endParaRPr lang="fr-FR" sz="3200" i="1" dirty="0">
              <a:solidFill>
                <a:srgbClr val="FF0000"/>
              </a:solidFill>
              <a:latin typeface="Cambria"/>
              <a:cs typeface="Cambria"/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 flipV="1">
            <a:off x="1530436" y="1482002"/>
            <a:ext cx="1345299" cy="67799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1135495" y="1949716"/>
            <a:ext cx="50313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>
                <a:solidFill>
                  <a:srgbClr val="FF0000"/>
                </a:solidFill>
                <a:latin typeface="Cambria"/>
                <a:cs typeface="Cambria"/>
              </a:rPr>
              <a:t>F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2028307" y="683637"/>
            <a:ext cx="5269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>
                <a:solidFill>
                  <a:srgbClr val="FF0000"/>
                </a:solidFill>
                <a:latin typeface="Cambria"/>
                <a:cs typeface="Cambria"/>
              </a:rPr>
              <a:t>G</a:t>
            </a:r>
            <a:endParaRPr lang="fr-FR" sz="3200" i="1" dirty="0" smtClean="0">
              <a:solidFill>
                <a:srgbClr val="FF0000"/>
              </a:solidFill>
              <a:latin typeface="Cambria"/>
              <a:cs typeface="Cambria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835899" y="1072552"/>
            <a:ext cx="5201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 smtClean="0">
                <a:solidFill>
                  <a:srgbClr val="FF0000"/>
                </a:solidFill>
                <a:latin typeface="Cambria"/>
                <a:cs typeface="Cambria"/>
              </a:rPr>
              <a:t>E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34100" y="3652186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équivaut à   ………..</a:t>
            </a:r>
            <a:endParaRPr kumimoji="0" 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est un parallélogramme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00" y="3708000"/>
            <a:ext cx="1466850" cy="75247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842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i="1" dirty="0" smtClean="0">
                <a:latin typeface="Cambria"/>
                <a:cs typeface="Cambria"/>
              </a:rPr>
              <a:t>ABCD</a:t>
            </a:r>
            <a:r>
              <a:rPr lang="fr-FR" dirty="0" smtClean="0">
                <a:latin typeface="Cambria"/>
                <a:cs typeface="Cambria"/>
              </a:rPr>
              <a:t> est un parallélogramme</a:t>
            </a:r>
            <a:r>
              <a:rPr lang="fr-FR" dirty="0" smtClean="0">
                <a:latin typeface="Times New Roman"/>
                <a:cs typeface="Times New Roman"/>
              </a:rPr>
              <a:t/>
            </a:r>
            <a:br>
              <a:rPr lang="fr-FR" dirty="0" smtClean="0">
                <a:latin typeface="Times New Roman"/>
                <a:cs typeface="Times New Roman"/>
              </a:rPr>
            </a:br>
            <a:endParaRPr lang="fr-FR" dirty="0">
              <a:latin typeface="Times New Roman"/>
              <a:cs typeface="Times New Roman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5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195" y="3240000"/>
            <a:ext cx="5753100" cy="762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3240000"/>
            <a:ext cx="5753100" cy="762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000" y="4320000"/>
            <a:ext cx="31115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46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i="1" dirty="0" smtClean="0">
                <a:latin typeface="Cambria"/>
                <a:cs typeface="Cambria"/>
              </a:rPr>
              <a:t>ABCD</a:t>
            </a:r>
            <a:r>
              <a:rPr lang="fr-FR" dirty="0" smtClean="0">
                <a:latin typeface="Cambria"/>
                <a:cs typeface="Cambria"/>
              </a:rPr>
              <a:t> est un parallélogramme</a:t>
            </a:r>
            <a:r>
              <a:rPr lang="fr-FR" dirty="0" smtClean="0">
                <a:latin typeface="Times New Roman"/>
                <a:cs typeface="Times New Roman"/>
              </a:rPr>
              <a:t/>
            </a:r>
            <a:br>
              <a:rPr lang="fr-FR" dirty="0" smtClean="0">
                <a:latin typeface="Times New Roman"/>
                <a:cs typeface="Times New Roman"/>
              </a:rPr>
            </a:br>
            <a:endParaRPr lang="fr-FR" dirty="0">
              <a:latin typeface="Times New Roman"/>
              <a:cs typeface="Times New Roman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6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196" y="3240000"/>
            <a:ext cx="5753100" cy="762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3240000"/>
            <a:ext cx="5753100" cy="762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000" y="4320000"/>
            <a:ext cx="31115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0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i="1" dirty="0" smtClean="0">
                <a:latin typeface="Cambria"/>
                <a:cs typeface="Cambria"/>
              </a:rPr>
              <a:t>ABCD</a:t>
            </a:r>
            <a:r>
              <a:rPr lang="fr-FR" dirty="0" smtClean="0">
                <a:latin typeface="Cambria"/>
                <a:cs typeface="Cambria"/>
              </a:rPr>
              <a:t> est un parallélogramme</a:t>
            </a:r>
            <a:r>
              <a:rPr lang="fr-FR" dirty="0" smtClean="0">
                <a:latin typeface="Times New Roman"/>
                <a:cs typeface="Times New Roman"/>
              </a:rPr>
              <a:t/>
            </a:r>
            <a:br>
              <a:rPr lang="fr-FR" dirty="0" smtClean="0">
                <a:latin typeface="Times New Roman"/>
                <a:cs typeface="Times New Roman"/>
              </a:rPr>
            </a:br>
            <a:endParaRPr lang="fr-FR" dirty="0">
              <a:latin typeface="Times New Roman"/>
              <a:cs typeface="Times New Roman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7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143" y="3240000"/>
            <a:ext cx="5753100" cy="7620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3240000"/>
            <a:ext cx="5753100" cy="762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000" y="4320000"/>
            <a:ext cx="31115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497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i="1" dirty="0" smtClean="0">
                <a:latin typeface="Cambria"/>
                <a:cs typeface="Cambria"/>
              </a:rPr>
              <a:t>FEGH</a:t>
            </a:r>
            <a:r>
              <a:rPr lang="fr-FR" dirty="0" smtClean="0">
                <a:latin typeface="Cambria"/>
                <a:cs typeface="Cambria"/>
              </a:rPr>
              <a:t> est un parallélogramme</a:t>
            </a:r>
            <a:r>
              <a:rPr lang="fr-FR" dirty="0" smtClean="0">
                <a:latin typeface="Times New Roman"/>
                <a:cs typeface="Times New Roman"/>
              </a:rPr>
              <a:t/>
            </a:r>
            <a:br>
              <a:rPr lang="fr-FR" dirty="0" smtClean="0">
                <a:latin typeface="Times New Roman"/>
                <a:cs typeface="Times New Roman"/>
              </a:rPr>
            </a:br>
            <a:endParaRPr lang="fr-FR" dirty="0">
              <a:latin typeface="Times New Roman"/>
              <a:cs typeface="Times New Roman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8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353" y="3240000"/>
            <a:ext cx="5753100" cy="7493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3240000"/>
            <a:ext cx="5753100" cy="762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000" y="4320000"/>
            <a:ext cx="31242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20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i="1" dirty="0" smtClean="0">
                <a:latin typeface="Cambria"/>
                <a:cs typeface="Cambria"/>
              </a:rPr>
              <a:t>FEGH</a:t>
            </a:r>
            <a:r>
              <a:rPr lang="fr-FR" dirty="0" smtClean="0">
                <a:latin typeface="Cambria"/>
                <a:cs typeface="Cambria"/>
              </a:rPr>
              <a:t> est un parallélogramme</a:t>
            </a:r>
            <a:r>
              <a:rPr lang="fr-FR" dirty="0" smtClean="0">
                <a:latin typeface="Times New Roman"/>
                <a:cs typeface="Times New Roman"/>
              </a:rPr>
              <a:t/>
            </a:r>
            <a:br>
              <a:rPr lang="fr-FR" dirty="0" smtClean="0">
                <a:latin typeface="Times New Roman"/>
                <a:cs typeface="Times New Roman"/>
              </a:rPr>
            </a:br>
            <a:endParaRPr lang="fr-FR" dirty="0">
              <a:latin typeface="Times New Roman"/>
              <a:cs typeface="Times New Roman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9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195" y="3240000"/>
            <a:ext cx="5753100" cy="762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3240000"/>
            <a:ext cx="5753100" cy="762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000" y="4320000"/>
            <a:ext cx="31242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77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i="1" dirty="0" smtClean="0">
                <a:latin typeface="Cambria"/>
                <a:cs typeface="Cambria"/>
              </a:rPr>
              <a:t>FEGH</a:t>
            </a:r>
            <a:r>
              <a:rPr lang="fr-FR" dirty="0" smtClean="0">
                <a:latin typeface="Cambria"/>
                <a:cs typeface="Cambria"/>
              </a:rPr>
              <a:t> est un parallélogramme</a:t>
            </a:r>
            <a:r>
              <a:rPr lang="fr-FR" dirty="0" smtClean="0">
                <a:latin typeface="Times New Roman"/>
                <a:cs typeface="Times New Roman"/>
              </a:rPr>
              <a:t/>
            </a:r>
            <a:br>
              <a:rPr lang="fr-FR" dirty="0" smtClean="0">
                <a:latin typeface="Times New Roman"/>
                <a:cs typeface="Times New Roman"/>
              </a:rPr>
            </a:br>
            <a:endParaRPr lang="fr-FR" dirty="0">
              <a:latin typeface="Times New Roman"/>
              <a:cs typeface="Times New Roman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10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300" y="3240000"/>
            <a:ext cx="5753100" cy="7620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3240000"/>
            <a:ext cx="5753100" cy="762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000" y="4320000"/>
            <a:ext cx="31242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38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type="title"/>
          </p:nvPr>
        </p:nvSpPr>
        <p:spPr>
          <a:xfrm>
            <a:off x="457200" y="2665413"/>
            <a:ext cx="8229600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8000" dirty="0" smtClean="0">
                <a:latin typeface="Cambria"/>
                <a:cs typeface="Cambria"/>
              </a:rPr>
              <a:t>FIN</a:t>
            </a:r>
            <a:endParaRPr lang="fr-FR" sz="80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53413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0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2160000"/>
            <a:ext cx="5753100" cy="76200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V="1">
            <a:off x="764579" y="1025941"/>
            <a:ext cx="1345299" cy="67799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05760" y="1364940"/>
            <a:ext cx="53468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3200" i="1" dirty="0">
                <a:solidFill>
                  <a:srgbClr val="FF0000"/>
                </a:solidFill>
                <a:latin typeface="Cambria"/>
                <a:cs typeface="Cambria"/>
              </a:rPr>
              <a:t>A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1530436" y="1482002"/>
            <a:ext cx="1345299" cy="67799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1135495" y="1949716"/>
            <a:ext cx="5522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 smtClean="0">
                <a:solidFill>
                  <a:srgbClr val="FF0000"/>
                </a:solidFill>
                <a:latin typeface="Cambria"/>
                <a:cs typeface="Cambria"/>
              </a:rPr>
              <a:t>D</a:t>
            </a:r>
            <a:endParaRPr lang="fr-FR" sz="3200" i="1" dirty="0">
              <a:solidFill>
                <a:srgbClr val="FF0000"/>
              </a:solidFill>
              <a:latin typeface="Cambria"/>
              <a:cs typeface="Cambria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028307" y="683637"/>
            <a:ext cx="5315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>
                <a:solidFill>
                  <a:srgbClr val="FF0000"/>
                </a:solidFill>
                <a:latin typeface="Cambria"/>
                <a:cs typeface="Cambria"/>
              </a:rPr>
              <a:t>B</a:t>
            </a:r>
            <a:endParaRPr lang="fr-FR" sz="3200" i="1" dirty="0" smtClean="0">
              <a:solidFill>
                <a:srgbClr val="FF0000"/>
              </a:solidFill>
              <a:latin typeface="Cambria"/>
              <a:cs typeface="Cambria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835899" y="1072552"/>
            <a:ext cx="5083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i="1" dirty="0">
                <a:solidFill>
                  <a:srgbClr val="FF0000"/>
                </a:solidFill>
                <a:latin typeface="Cambria"/>
                <a:cs typeface="Cambria"/>
              </a:rPr>
              <a:t>C</a:t>
            </a:r>
            <a:endParaRPr lang="fr-FR" sz="3200" i="1" dirty="0" smtClean="0">
              <a:solidFill>
                <a:srgbClr val="FF0000"/>
              </a:solidFill>
              <a:latin typeface="Cambria"/>
              <a:cs typeface="Cambria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34100" y="3652186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équivaut à   ………..</a:t>
            </a:r>
            <a:endParaRPr kumimoji="0" 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est un parallélogramme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00" y="3708000"/>
            <a:ext cx="1457325" cy="75247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87687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1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2160000"/>
            <a:ext cx="5753100" cy="762000"/>
          </a:xfrm>
          <a:prstGeom prst="rect">
            <a:avLst/>
          </a:prstGeo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4100" y="3652186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équivaut à   ………..</a:t>
            </a:r>
            <a:endParaRPr kumimoji="0" 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est un parallélogramme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01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2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2160000"/>
            <a:ext cx="5753100" cy="762000"/>
          </a:xfrm>
          <a:prstGeom prst="rect">
            <a:avLst/>
          </a:prstGeo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4100" y="3652186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équivaut à   ………..</a:t>
            </a:r>
            <a:endParaRPr kumimoji="0" 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est un parallélogramme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59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3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2160000"/>
            <a:ext cx="5753100" cy="762000"/>
          </a:xfrm>
          <a:prstGeom prst="rect">
            <a:avLst/>
          </a:prstGeo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4100" y="3652186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équivaut à   ………..</a:t>
            </a:r>
            <a:endParaRPr kumimoji="0" 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est un parallélogramme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38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4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2160000"/>
            <a:ext cx="5753100" cy="762000"/>
          </a:xfrm>
          <a:prstGeom prst="rect">
            <a:avLst/>
          </a:prstGeo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4100" y="3652186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équivaut à   ………..</a:t>
            </a:r>
            <a:endParaRPr kumimoji="0" 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est un parallélogramme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3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72974"/>
            <a:ext cx="9144000" cy="4149561"/>
          </a:xfrm>
        </p:spPr>
        <p:txBody>
          <a:bodyPr>
            <a:normAutofit/>
          </a:bodyPr>
          <a:lstStyle/>
          <a:p>
            <a:r>
              <a:rPr lang="fr-FR" dirty="0" smtClean="0"/>
              <a:t>Dans les questions 5 à 10, </a:t>
            </a:r>
            <a:r>
              <a:rPr lang="fr-FR" dirty="0" smtClean="0"/>
              <a:t>sachant</a:t>
            </a:r>
            <a:br>
              <a:rPr lang="fr-FR" dirty="0" smtClean="0"/>
            </a:br>
            <a:r>
              <a:rPr lang="fr-FR" dirty="0" smtClean="0"/>
              <a:t>que </a:t>
            </a:r>
            <a:r>
              <a:rPr lang="fr-FR" dirty="0" smtClean="0"/>
              <a:t>les 4 points donnés sont les</a:t>
            </a:r>
            <a:br>
              <a:rPr lang="fr-FR" dirty="0" smtClean="0"/>
            </a:br>
            <a:r>
              <a:rPr lang="fr-FR" dirty="0" smtClean="0"/>
              <a:t>sommets d’un parallélogramme,</a:t>
            </a:r>
            <a:br>
              <a:rPr lang="fr-FR" dirty="0" smtClean="0"/>
            </a:br>
            <a:r>
              <a:rPr lang="fr-FR" dirty="0" smtClean="0"/>
              <a:t> déterminer, </a:t>
            </a:r>
            <a:r>
              <a:rPr lang="fr-FR" dirty="0" smtClean="0">
                <a:solidFill>
                  <a:srgbClr val="FF0000"/>
                </a:solidFill>
              </a:rPr>
              <a:t>sans faire le dessin</a:t>
            </a:r>
            <a:r>
              <a:rPr lang="fr-FR" dirty="0" smtClean="0"/>
              <a:t>, </a:t>
            </a:r>
            <a:br>
              <a:rPr lang="fr-FR" dirty="0" smtClean="0"/>
            </a:br>
            <a:r>
              <a:rPr lang="fr-FR" dirty="0" smtClean="0"/>
              <a:t>un second représentant du vecteur proposé.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795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664" y="3240000"/>
            <a:ext cx="5753100" cy="762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643" y="3240000"/>
            <a:ext cx="5753100" cy="762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4100" y="2130425"/>
            <a:ext cx="9109900" cy="1470025"/>
          </a:xfrm>
        </p:spPr>
        <p:txBody>
          <a:bodyPr/>
          <a:lstStyle/>
          <a:p>
            <a:r>
              <a:rPr lang="fr-FR" i="1" dirty="0" smtClean="0">
                <a:latin typeface="Cambria"/>
                <a:cs typeface="Cambria"/>
              </a:rPr>
              <a:t>ABCD</a:t>
            </a:r>
            <a:r>
              <a:rPr lang="fr-FR" dirty="0" smtClean="0">
                <a:latin typeface="Cambria"/>
                <a:cs typeface="Cambria"/>
              </a:rPr>
              <a:t> est un parallélogramme</a:t>
            </a:r>
            <a:r>
              <a:rPr lang="fr-FR" dirty="0" smtClean="0">
                <a:latin typeface="Times New Roman"/>
                <a:cs typeface="Times New Roman"/>
              </a:rPr>
              <a:t/>
            </a:r>
            <a:br>
              <a:rPr lang="fr-FR" dirty="0" smtClean="0">
                <a:latin typeface="Times New Roman"/>
                <a:cs typeface="Times New Roman"/>
              </a:rPr>
            </a:br>
            <a:endParaRPr lang="fr-FR" dirty="0">
              <a:latin typeface="Times New Roman"/>
              <a:cs typeface="Times New Roman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0 bis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6481" y="4002000"/>
            <a:ext cx="31115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923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sz="3200" i="1" dirty="0">
            <a:solidFill>
              <a:prstClr val="black"/>
            </a:solidFill>
            <a:latin typeface="Cambria"/>
            <a:cs typeface="Cambria"/>
          </a:defRPr>
        </a:defPPr>
      </a:lstStyle>
    </a:spDef>
    <a:lnDef>
      <a:spPr>
        <a:ln w="31750">
          <a:solidFill>
            <a:srgbClr val="FF0000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3200" i="1" dirty="0" smtClean="0">
            <a:latin typeface="Cambria"/>
            <a:cs typeface="Cambri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199</Words>
  <Application>Microsoft Office PowerPoint</Application>
  <PresentationFormat>Affichage à l'écran (4:3)</PresentationFormat>
  <Paragraphs>85</Paragraphs>
  <Slides>27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Vecteurs égaux et parallélogrammes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Dans les questions 5 à 10, sachant que les 4 points donnés sont les sommets d’un parallélogramme,  déterminer, sans faire le dessin,  un second représentant du vecteur proposé.</vt:lpstr>
      <vt:lpstr>ABCD est un parallélogramme </vt:lpstr>
      <vt:lpstr>ABCD est un parallélogramme </vt:lpstr>
      <vt:lpstr>ABCD est un parallélogramme </vt:lpstr>
      <vt:lpstr>ABCD est un parallélogramme </vt:lpstr>
      <vt:lpstr>FEGH est un parallélogramme </vt:lpstr>
      <vt:lpstr>FEGH est un parallélogramme </vt:lpstr>
      <vt:lpstr>FEGH est un parallélogramme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ABCD est un parallélogramme </vt:lpstr>
      <vt:lpstr>ABCD est un parallélogramme </vt:lpstr>
      <vt:lpstr>ABCD est un parallélogramme </vt:lpstr>
      <vt:lpstr>FEGH est un parallélogramme </vt:lpstr>
      <vt:lpstr>FEGH est un parallélogramme </vt:lpstr>
      <vt:lpstr>FEGH est un parallélogramme 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Vecteurs égaux et parallélogrammes</dc:title>
  <dc:creator>AKC</dc:creator>
  <cp:lastModifiedBy>auderi</cp:lastModifiedBy>
  <cp:revision>53</cp:revision>
  <cp:lastPrinted>2015-11-24T08:41:06Z</cp:lastPrinted>
  <dcterms:created xsi:type="dcterms:W3CDTF">2015-01-13T11:11:44Z</dcterms:created>
  <dcterms:modified xsi:type="dcterms:W3CDTF">2016-02-19T09:33:22Z</dcterms:modified>
</cp:coreProperties>
</file>