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handoutMasterIdLst>
    <p:handoutMasterId r:id="rId27"/>
  </p:handoutMasterIdLst>
  <p:sldIdLst>
    <p:sldId id="364" r:id="rId2"/>
    <p:sldId id="358" r:id="rId3"/>
    <p:sldId id="362" r:id="rId4"/>
    <p:sldId id="365" r:id="rId5"/>
    <p:sldId id="366" r:id="rId6"/>
    <p:sldId id="367" r:id="rId7"/>
    <p:sldId id="368" r:id="rId8"/>
    <p:sldId id="369" r:id="rId9"/>
    <p:sldId id="370" r:id="rId10"/>
    <p:sldId id="371" r:id="rId11"/>
    <p:sldId id="372" r:id="rId12"/>
    <p:sldId id="373" r:id="rId13"/>
    <p:sldId id="359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60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  <a:srgbClr val="00B05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5" autoAdjust="0"/>
    <p:restoredTop sz="94706" autoAdjust="0"/>
  </p:normalViewPr>
  <p:slideViewPr>
    <p:cSldViewPr>
      <p:cViewPr varScale="1">
        <p:scale>
          <a:sx n="70" d="100"/>
          <a:sy n="70" d="100"/>
        </p:scale>
        <p:origin x="-13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834939-B745-4868-8DCB-B401B7605935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6E2A797-7F74-4A84-BEC6-01AE454676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99384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FD8231-0003-414A-92E6-AF646502B9D4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4CB178E-9E22-4C34-9551-5A5BC647D6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53843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46EA2C8-EA2C-4DB6-9A6A-0A73DFB5B9B7}" type="slidenum">
              <a:rPr lang="fr-FR" smtClean="0"/>
              <a:pPr>
                <a:defRPr/>
              </a:pPr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F044C-7D0B-4E95-8BFD-D449EF551FB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829519-67FC-431C-AD56-7B45FCD57861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3EDF5E-3AFC-4EC6-AC2B-937760E81166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E38F4-C57F-4C66-BCC7-9FF6C3380A52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86A1E-AF42-4A47-99C3-AF278FAB01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72923-E618-4DC8-AF5A-05F65F4A2EDD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ED44C-0AD3-4FBA-A566-38D956A00B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75CC-7F84-43B3-9D56-8BCE31AA8AF3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EC471-03C6-4711-8C97-E58174D6A7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8FFE5-596E-4916-B17E-A72F97AD476C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05B76-9152-4507-AF5D-2C1D8D5FA7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BB08E-1D51-40F9-8E06-03DEB0ED082F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4BC6A-8542-4629-8091-A48772FDC6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B4EF7-7FF8-4450-85A8-0BAD5600F2BD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CB0E-8E20-4B8C-9778-A8DE927504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98F76-F08B-44FE-B0F0-3CAFD63C066F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2C019-16EE-4CA4-9B52-ADD1CC668F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5901B-0176-4A93-AD17-C35048B4EB3C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393CA-2785-44C6-8E7E-D3C364C22F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51A10-CEF0-4849-B1D1-227921D6738A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C77E4-7F69-4C57-AE5C-BAF30F9F61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AAB1F-7E67-4867-BB7F-AF6FEF33EB8C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A00AE-E135-4FE0-8A08-A45190CCB4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DB133-1A02-473B-B6B3-D43522B03171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E25F-DD15-4AC0-BFF4-6B31B91FB2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085184-B62F-45F2-81D9-26CE730FDD88}" type="datetime1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C795FD-3EC2-46FE-B8D4-F388E5E65B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0" y="4005064"/>
            <a:ext cx="9144000" cy="1470025"/>
          </a:xfrm>
        </p:spPr>
        <p:txBody>
          <a:bodyPr/>
          <a:lstStyle/>
          <a:p>
            <a:r>
              <a:rPr lang="fr-FR" dirty="0" smtClean="0"/>
              <a:t>Coordonnées de vecteurs</a:t>
            </a:r>
            <a:br>
              <a:rPr lang="fr-FR" dirty="0" smtClean="0"/>
            </a:br>
            <a:r>
              <a:rPr lang="fr-FR" dirty="0" smtClean="0"/>
              <a:t>par lecture graphique et calcul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 smtClean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12</a:t>
            </a:r>
            <a:endParaRPr lang="fr-FR" sz="44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339752" y="2564904"/>
            <a:ext cx="20361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>
                <a:latin typeface="Arial" pitchFamily="34" charset="0"/>
                <a:cs typeface="Arial" pitchFamily="34" charset="0"/>
              </a:rPr>
              <a:t>A(5 ; 2)</a:t>
            </a:r>
            <a:endParaRPr lang="fr-FR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148064" y="2564904"/>
            <a:ext cx="23663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B(−2 ; 3)</a:t>
            </a:r>
            <a:endParaRPr lang="fr-FR" sz="4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47664" y="2564904"/>
            <a:ext cx="26965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A(−3 ; −1)</a:t>
            </a:r>
            <a:endParaRPr lang="fr-FR" sz="4400" dirty="0"/>
          </a:p>
        </p:txBody>
      </p:sp>
      <p:sp>
        <p:nvSpPr>
          <p:cNvPr id="5" name="ZoneTexte 4"/>
          <p:cNvSpPr txBox="1"/>
          <p:nvPr/>
        </p:nvSpPr>
        <p:spPr>
          <a:xfrm>
            <a:off x="5457482" y="2564904"/>
            <a:ext cx="26965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B(−2 ; −3)</a:t>
            </a:r>
            <a:endParaRPr lang="fr-FR" sz="4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115616" y="2564904"/>
            <a:ext cx="33089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A(1,5 ; −2,1)</a:t>
            </a:r>
            <a:endParaRPr lang="fr-FR" sz="4400" dirty="0"/>
          </a:p>
        </p:txBody>
      </p:sp>
      <p:sp>
        <p:nvSpPr>
          <p:cNvPr id="6" name="ZoneTexte 5"/>
          <p:cNvSpPr txBox="1"/>
          <p:nvPr/>
        </p:nvSpPr>
        <p:spPr>
          <a:xfrm>
            <a:off x="5004048" y="2564904"/>
            <a:ext cx="36391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B(−2,3 ; −3,4)</a:t>
            </a:r>
            <a:endParaRPr lang="fr-FR" sz="4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pic>
        <p:nvPicPr>
          <p:cNvPr id="7" name="Image 6" descr="Vecteu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3203848" y="4581128"/>
            <a:ext cx="4320480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148064" y="465313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3</a:t>
            </a:r>
            <a:endParaRPr lang="fr-FR" sz="2400" dirty="0">
              <a:solidFill>
                <a:srgbClr val="00B050"/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7524328" y="1700808"/>
            <a:ext cx="0" cy="288032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7596336" y="2924944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2</a:t>
            </a:r>
            <a:endParaRPr lang="fr-FR" sz="2400" dirty="0">
              <a:solidFill>
                <a:srgbClr val="00B050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0" name="Groupe 19"/>
          <p:cNvGrpSpPr/>
          <p:nvPr/>
        </p:nvGrpSpPr>
        <p:grpSpPr>
          <a:xfrm>
            <a:off x="2051720" y="1484784"/>
            <a:ext cx="1983854" cy="1457325"/>
            <a:chOff x="2051720" y="1484784"/>
            <a:chExt cx="1983854" cy="1457325"/>
          </a:xfrm>
        </p:grpSpPr>
        <p:sp>
          <p:nvSpPr>
            <p:cNvPr id="14" name="ZoneTexte 13"/>
            <p:cNvSpPr txBox="1"/>
            <p:nvPr/>
          </p:nvSpPr>
          <p:spPr>
            <a:xfrm>
              <a:off x="2051720" y="1916832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>
              <a:off x="2160000" y="1988840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3275856" y="1484784"/>
              <a:ext cx="498855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3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2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87824" y="1484784"/>
              <a:ext cx="1047750" cy="14573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3131840" y="6021288"/>
            <a:ext cx="2952328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4684348" y="5445224"/>
            <a:ext cx="535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B050"/>
                </a:solidFill>
              </a:rPr>
              <a:t>−</a:t>
            </a:r>
            <a:r>
              <a:rPr lang="fr-FR" sz="2400" dirty="0" smtClean="0">
                <a:solidFill>
                  <a:srgbClr val="00B050"/>
                </a:solidFill>
              </a:rPr>
              <a:t>2</a:t>
            </a:r>
            <a:endParaRPr lang="fr-FR" sz="2400" dirty="0">
              <a:solidFill>
                <a:srgbClr val="00B05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3203848" y="1700808"/>
            <a:ext cx="0" cy="424847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771800" y="3831431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3</a:t>
            </a:r>
            <a:endParaRPr lang="fr-FR" sz="2400" dirty="0">
              <a:solidFill>
                <a:srgbClr val="00B050"/>
              </a:solidFill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0" name="Groupe 19"/>
          <p:cNvGrpSpPr/>
          <p:nvPr/>
        </p:nvGrpSpPr>
        <p:grpSpPr>
          <a:xfrm>
            <a:off x="5148064" y="1627200"/>
            <a:ext cx="2327895" cy="1457325"/>
            <a:chOff x="5148064" y="1627200"/>
            <a:chExt cx="2327895" cy="1457325"/>
          </a:xfrm>
        </p:grpSpPr>
        <p:sp>
          <p:nvSpPr>
            <p:cNvPr id="11" name="ZoneTexte 10"/>
            <p:cNvSpPr txBox="1"/>
            <p:nvPr/>
          </p:nvSpPr>
          <p:spPr>
            <a:xfrm>
              <a:off x="5148064" y="2060848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>
              <a:off x="5256344" y="2132856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372200" y="1628800"/>
              <a:ext cx="829073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−2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  3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28184" y="1627200"/>
              <a:ext cx="1247775" cy="1457325"/>
            </a:xfrm>
            <a:prstGeom prst="rect">
              <a:avLst/>
            </a:prstGeom>
            <a:noFill/>
          </p:spPr>
        </p:pic>
      </p:grp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3203848" y="1700808"/>
            <a:ext cx="3600400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4572000" y="177281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−2,5</a:t>
            </a:r>
            <a:endParaRPr lang="fr-FR" sz="2400" dirty="0">
              <a:solidFill>
                <a:srgbClr val="00B05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203848" y="1700808"/>
            <a:ext cx="0" cy="288032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555776" y="2636912"/>
            <a:ext cx="57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B050"/>
                </a:solidFill>
              </a:rPr>
              <a:t>−</a:t>
            </a:r>
            <a:r>
              <a:rPr lang="fr-FR" sz="2400" dirty="0" smtClean="0">
                <a:solidFill>
                  <a:srgbClr val="00B050"/>
                </a:solidFill>
              </a:rPr>
              <a:t>2</a:t>
            </a:r>
            <a:endParaRPr lang="fr-FR" sz="2400" dirty="0">
              <a:solidFill>
                <a:srgbClr val="00B050"/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5" name="Groupe 24"/>
          <p:cNvGrpSpPr/>
          <p:nvPr/>
        </p:nvGrpSpPr>
        <p:grpSpPr>
          <a:xfrm>
            <a:off x="4860032" y="3140968"/>
            <a:ext cx="2736304" cy="1545332"/>
            <a:chOff x="4860032" y="3284984"/>
            <a:chExt cx="2736304" cy="1545332"/>
          </a:xfrm>
        </p:grpSpPr>
        <p:sp>
          <p:nvSpPr>
            <p:cNvPr id="13" name="ZoneTexte 12"/>
            <p:cNvSpPr txBox="1"/>
            <p:nvPr/>
          </p:nvSpPr>
          <p:spPr>
            <a:xfrm>
              <a:off x="4860032" y="3790640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>
              <a:off x="4968312" y="3862648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084168" y="3358592"/>
              <a:ext cx="1300356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−2,5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 − 2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20487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0152" y="3284984"/>
              <a:ext cx="1656184" cy="15453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0" name="Groupe 19"/>
          <p:cNvGrpSpPr/>
          <p:nvPr/>
        </p:nvGrpSpPr>
        <p:grpSpPr>
          <a:xfrm>
            <a:off x="5004048" y="4077072"/>
            <a:ext cx="2327895" cy="1457325"/>
            <a:chOff x="5004048" y="4077072"/>
            <a:chExt cx="2327895" cy="1457325"/>
          </a:xfrm>
        </p:grpSpPr>
        <p:sp>
          <p:nvSpPr>
            <p:cNvPr id="16" name="ZoneTexte 15"/>
            <p:cNvSpPr txBox="1"/>
            <p:nvPr/>
          </p:nvSpPr>
          <p:spPr>
            <a:xfrm>
              <a:off x="5004048" y="4510720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5112328" y="4582728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6228184" y="4078672"/>
              <a:ext cx="829073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−3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  0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84168" y="4077072"/>
              <a:ext cx="1247775" cy="1457325"/>
            </a:xfrm>
            <a:prstGeom prst="rect">
              <a:avLst/>
            </a:prstGeom>
            <a:noFill/>
          </p:spPr>
        </p:pic>
      </p:grpSp>
      <p:sp>
        <p:nvSpPr>
          <p:cNvPr id="21" name="Rectangle 20"/>
          <p:cNvSpPr/>
          <p:nvPr/>
        </p:nvSpPr>
        <p:spPr>
          <a:xfrm>
            <a:off x="4716016" y="2492896"/>
            <a:ext cx="595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−</a:t>
            </a:r>
            <a:r>
              <a:rPr lang="fr-FR" sz="2800" dirty="0" smtClean="0">
                <a:solidFill>
                  <a:srgbClr val="00B050"/>
                </a:solidFill>
              </a:rPr>
              <a:t>3</a:t>
            </a:r>
            <a:endParaRPr lang="fr-FR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  <p:cxnSp>
        <p:nvCxnSpPr>
          <p:cNvPr id="16" name="Connecteur droit avec flèche 15"/>
          <p:cNvCxnSpPr/>
          <p:nvPr/>
        </p:nvCxnSpPr>
        <p:spPr>
          <a:xfrm>
            <a:off x="1763688" y="2466000"/>
            <a:ext cx="4968552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923928" y="1988840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3,5</a:t>
            </a:r>
            <a:endParaRPr lang="fr-FR" sz="2400" dirty="0">
              <a:solidFill>
                <a:srgbClr val="00B050"/>
              </a:solidFill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6732240" y="2492896"/>
            <a:ext cx="0" cy="352839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6732240" y="335699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B050"/>
                </a:solidFill>
              </a:rPr>
              <a:t>−</a:t>
            </a:r>
            <a:r>
              <a:rPr lang="fr-FR" sz="2400" dirty="0" smtClean="0">
                <a:solidFill>
                  <a:srgbClr val="00B050"/>
                </a:solidFill>
              </a:rPr>
              <a:t>2,5</a:t>
            </a:r>
            <a:endParaRPr lang="fr-FR" sz="2400" dirty="0">
              <a:solidFill>
                <a:srgbClr val="00B050"/>
              </a:solidFill>
            </a:endParaRPr>
          </a:p>
        </p:txBody>
      </p:sp>
      <p:grpSp>
        <p:nvGrpSpPr>
          <p:cNvPr id="22" name="Groupe 21"/>
          <p:cNvGrpSpPr/>
          <p:nvPr/>
        </p:nvGrpSpPr>
        <p:grpSpPr>
          <a:xfrm>
            <a:off x="4932040" y="980728"/>
            <a:ext cx="2880320" cy="1545332"/>
            <a:chOff x="4932040" y="980728"/>
            <a:chExt cx="2880320" cy="1545332"/>
          </a:xfrm>
        </p:grpSpPr>
        <p:sp>
          <p:nvSpPr>
            <p:cNvPr id="11" name="ZoneTexte 10"/>
            <p:cNvSpPr txBox="1"/>
            <p:nvPr/>
          </p:nvSpPr>
          <p:spPr>
            <a:xfrm>
              <a:off x="4932040" y="1486384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>
              <a:off x="5040320" y="1558392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6156176" y="1054336"/>
              <a:ext cx="145745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   3,5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 −2,5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6176" y="980728"/>
              <a:ext cx="1656184" cy="15453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68760"/>
            <a:ext cx="6457950" cy="516255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2123728" y="2636912"/>
            <a:ext cx="4320480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923928" y="2031231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3</a:t>
            </a:r>
            <a:endParaRPr lang="fr-FR" sz="2400" dirty="0">
              <a:solidFill>
                <a:srgbClr val="00B05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6444208" y="2636912"/>
            <a:ext cx="0" cy="2376264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732240" y="335699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B050"/>
                </a:solidFill>
              </a:rPr>
              <a:t>−</a:t>
            </a:r>
            <a:r>
              <a:rPr lang="fr-FR" sz="2400" dirty="0" smtClean="0">
                <a:solidFill>
                  <a:srgbClr val="00B050"/>
                </a:solidFill>
              </a:rPr>
              <a:t>1,7</a:t>
            </a:r>
            <a:endParaRPr lang="fr-FR" sz="2400" dirty="0">
              <a:solidFill>
                <a:srgbClr val="00B050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5076056" y="1052736"/>
            <a:ext cx="2736304" cy="1545332"/>
            <a:chOff x="5076056" y="1052736"/>
            <a:chExt cx="2736304" cy="1545332"/>
          </a:xfrm>
        </p:grpSpPr>
        <p:sp>
          <p:nvSpPr>
            <p:cNvPr id="13" name="ZoneTexte 12"/>
            <p:cNvSpPr txBox="1"/>
            <p:nvPr/>
          </p:nvSpPr>
          <p:spPr>
            <a:xfrm>
              <a:off x="5076056" y="1558392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>
              <a:off x="5184336" y="1630400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156176" y="1126344"/>
              <a:ext cx="1457450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    3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 −1,7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6176" y="1052736"/>
              <a:ext cx="1656184" cy="15453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Donner </a:t>
            </a: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les coordonnées</a:t>
            </a:r>
            <a:b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</a:br>
            <a:r>
              <a:rPr lang="fr-FR" sz="5800" dirty="0" smtClean="0">
                <a:solidFill>
                  <a:schemeClr val="accent5"/>
                </a:solidFill>
                <a:latin typeface="Georgia" pitchFamily="18" charset="0"/>
                <a:ea typeface="Times New Roman"/>
                <a:cs typeface="Arial" pitchFamily="34" charset="0"/>
              </a:rPr>
              <a:t> du vecteur AB.</a:t>
            </a:r>
            <a:endParaRPr lang="fr-FR" sz="58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5796136" y="3501008"/>
            <a:ext cx="936104" cy="0"/>
          </a:xfrm>
          <a:prstGeom prst="straightConnector1">
            <a:avLst/>
          </a:prstGeom>
          <a:ln w="254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Image 5" descr="Vecteur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 flipH="1">
            <a:off x="4572000" y="6021288"/>
            <a:ext cx="2016224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860032" y="544522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B050"/>
                </a:solidFill>
              </a:rPr>
              <a:t>−</a:t>
            </a:r>
            <a:r>
              <a:rPr lang="fr-FR" sz="2400" dirty="0" smtClean="0">
                <a:solidFill>
                  <a:srgbClr val="00B050"/>
                </a:solidFill>
              </a:rPr>
              <a:t>1,4</a:t>
            </a:r>
            <a:endParaRPr lang="fr-FR" sz="2400" dirty="0">
              <a:solidFill>
                <a:srgbClr val="00B05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4572000" y="3429000"/>
            <a:ext cx="0" cy="259228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851920" y="450912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1,8</a:t>
            </a:r>
            <a:endParaRPr lang="fr-FR" sz="2400" dirty="0">
              <a:solidFill>
                <a:srgbClr val="00B050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4644008" y="1124744"/>
            <a:ext cx="2736304" cy="1545332"/>
            <a:chOff x="4644008" y="1124744"/>
            <a:chExt cx="2736304" cy="1545332"/>
          </a:xfrm>
        </p:grpSpPr>
        <p:sp>
          <p:nvSpPr>
            <p:cNvPr id="13" name="ZoneTexte 12"/>
            <p:cNvSpPr txBox="1"/>
            <p:nvPr/>
          </p:nvSpPr>
          <p:spPr>
            <a:xfrm>
              <a:off x="4644008" y="1630400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>
              <a:off x="4752288" y="1702408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5868144" y="1198352"/>
              <a:ext cx="1300356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−1,4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  1,8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24128" y="1124744"/>
              <a:ext cx="1656184" cy="15453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4149080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−2 − 5 = −7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331640" y="4725144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3 − 2 = 1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4932040" y="4005064"/>
            <a:ext cx="2327895" cy="1457325"/>
            <a:chOff x="4932040" y="4005064"/>
            <a:chExt cx="2327895" cy="1457325"/>
          </a:xfrm>
        </p:grpSpPr>
        <p:sp>
          <p:nvSpPr>
            <p:cNvPr id="14" name="ZoneTexte 13"/>
            <p:cNvSpPr txBox="1"/>
            <p:nvPr/>
          </p:nvSpPr>
          <p:spPr>
            <a:xfrm>
              <a:off x="4932040" y="4438712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>
              <a:off x="5040320" y="4510720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6156176" y="4006664"/>
              <a:ext cx="829073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−7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  1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12160" y="4005064"/>
              <a:ext cx="1247775" cy="1457325"/>
            </a:xfrm>
            <a:prstGeom prst="rect">
              <a:avLst/>
            </a:prstGeom>
            <a:noFill/>
          </p:spPr>
        </p:pic>
      </p:grpSp>
      <p:sp>
        <p:nvSpPr>
          <p:cNvPr id="19" name="ZoneTexte 18"/>
          <p:cNvSpPr txBox="1"/>
          <p:nvPr/>
        </p:nvSpPr>
        <p:spPr>
          <a:xfrm>
            <a:off x="2339752" y="2564904"/>
            <a:ext cx="20361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>
                <a:latin typeface="Arial" pitchFamily="34" charset="0"/>
                <a:cs typeface="Arial" pitchFamily="34" charset="0"/>
              </a:rPr>
              <a:t>A(5 ; 2)</a:t>
            </a:r>
            <a:endParaRPr lang="fr-FR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148064" y="2564904"/>
            <a:ext cx="23663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B(−2 ; 3)</a:t>
            </a:r>
            <a:endParaRPr lang="fr-FR" sz="4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47664" y="2564904"/>
            <a:ext cx="26965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007434"/>
                </a:solidFill>
              </a:rPr>
              <a:t>A(−3 ; −1)</a:t>
            </a:r>
            <a:endParaRPr lang="fr-FR" sz="4400" dirty="0">
              <a:solidFill>
                <a:srgbClr val="007434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457482" y="2564904"/>
            <a:ext cx="26965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007434"/>
                </a:solidFill>
              </a:rPr>
              <a:t>B(−2 ; −3)</a:t>
            </a:r>
            <a:endParaRPr lang="fr-FR" sz="4400" dirty="0">
              <a:solidFill>
                <a:srgbClr val="007434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55576" y="4149080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−2 − (−3) = 1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5576" y="4725144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−3 − (−1) = −2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5436096" y="4005064"/>
            <a:ext cx="2376264" cy="1457325"/>
            <a:chOff x="5436096" y="4005064"/>
            <a:chExt cx="2376264" cy="1457325"/>
          </a:xfrm>
        </p:grpSpPr>
        <p:sp>
          <p:nvSpPr>
            <p:cNvPr id="12" name="ZoneTexte 11"/>
            <p:cNvSpPr txBox="1"/>
            <p:nvPr/>
          </p:nvSpPr>
          <p:spPr>
            <a:xfrm>
              <a:off x="5436096" y="4438712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>
              <a:off x="5544376" y="4510720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6660232" y="4006664"/>
              <a:ext cx="986167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  1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 −2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64585" y="4005064"/>
              <a:ext cx="1247775" cy="14573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115616" y="2564904"/>
            <a:ext cx="33089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A(1,5 ; </a:t>
            </a:r>
            <a:r>
              <a:rPr lang="fr-FR" sz="4400" dirty="0" smtClean="0">
                <a:solidFill>
                  <a:srgbClr val="007434"/>
                </a:solidFill>
              </a:rPr>
              <a:t>−</a:t>
            </a:r>
            <a:r>
              <a:rPr lang="fr-FR" sz="4400" dirty="0" smtClean="0"/>
              <a:t>2,1)</a:t>
            </a:r>
            <a:endParaRPr lang="fr-FR" sz="4400" dirty="0"/>
          </a:p>
        </p:txBody>
      </p:sp>
      <p:sp>
        <p:nvSpPr>
          <p:cNvPr id="6" name="ZoneTexte 5"/>
          <p:cNvSpPr txBox="1"/>
          <p:nvPr/>
        </p:nvSpPr>
        <p:spPr>
          <a:xfrm>
            <a:off x="5148064" y="2564904"/>
            <a:ext cx="36391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B(</a:t>
            </a:r>
            <a:r>
              <a:rPr lang="fr-FR" sz="4400" dirty="0" smtClean="0">
                <a:solidFill>
                  <a:srgbClr val="007434"/>
                </a:solidFill>
              </a:rPr>
              <a:t>−</a:t>
            </a:r>
            <a:r>
              <a:rPr lang="fr-FR" sz="4400" dirty="0" smtClean="0"/>
              <a:t>2,3 ; </a:t>
            </a:r>
            <a:r>
              <a:rPr lang="fr-FR" sz="4400" dirty="0" smtClean="0">
                <a:solidFill>
                  <a:srgbClr val="007434"/>
                </a:solidFill>
              </a:rPr>
              <a:t>−</a:t>
            </a:r>
            <a:r>
              <a:rPr lang="fr-FR" sz="4400" dirty="0" smtClean="0"/>
              <a:t>3,4)</a:t>
            </a:r>
            <a:endParaRPr lang="fr-FR" sz="4400" dirty="0"/>
          </a:p>
        </p:txBody>
      </p:sp>
      <p:sp>
        <p:nvSpPr>
          <p:cNvPr id="5" name="ZoneTexte 4"/>
          <p:cNvSpPr txBox="1"/>
          <p:nvPr/>
        </p:nvSpPr>
        <p:spPr>
          <a:xfrm>
            <a:off x="395536" y="4149080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−2,3 − 1,5 = −3,8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4725144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00B050"/>
                </a:solidFill>
              </a:rPr>
              <a:t>−3,4 − (−2,1) = −1,3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5940152" y="3971900"/>
            <a:ext cx="2736304" cy="1545332"/>
            <a:chOff x="5940152" y="3971900"/>
            <a:chExt cx="2736304" cy="1545332"/>
          </a:xfrm>
        </p:grpSpPr>
        <p:sp>
          <p:nvSpPr>
            <p:cNvPr id="13" name="ZoneTexte 12"/>
            <p:cNvSpPr txBox="1"/>
            <p:nvPr/>
          </p:nvSpPr>
          <p:spPr>
            <a:xfrm>
              <a:off x="5940152" y="4438712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 smtClean="0">
                  <a:solidFill>
                    <a:srgbClr val="00B050"/>
                  </a:solidFill>
                </a:rPr>
                <a:t>AB </a:t>
              </a:r>
              <a:endParaRPr lang="fr-FR" sz="4000" dirty="0">
                <a:solidFill>
                  <a:srgbClr val="00B050"/>
                </a:solidFill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>
              <a:off x="6048432" y="4510720"/>
              <a:ext cx="720080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7164288" y="4006664"/>
              <a:ext cx="1300356" cy="14465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400" dirty="0" smtClean="0">
                  <a:solidFill>
                    <a:srgbClr val="00B050"/>
                  </a:solidFill>
                </a:rPr>
                <a:t>−3,8</a:t>
              </a:r>
            </a:p>
            <a:p>
              <a:r>
                <a:rPr lang="fr-FR" sz="4400" dirty="0" smtClean="0">
                  <a:solidFill>
                    <a:srgbClr val="00B050"/>
                  </a:solidFill>
                </a:rPr>
                <a:t>−1,3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20272" y="3971900"/>
              <a:ext cx="1656184" cy="15453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Vecteu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Image 3" descr="Vecteur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Image 5" descr="Vecteur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3025" y="1218778"/>
            <a:ext cx="6457950" cy="51625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1713</TotalTime>
  <Words>283</Words>
  <Application>Microsoft Office PowerPoint</Application>
  <PresentationFormat>Affichage à l'écran (4:3)</PresentationFormat>
  <Paragraphs>132</Paragraphs>
  <Slides>24</Slides>
  <Notes>24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Coordonnées de vecteurs par lecture graphique et calcul</vt:lpstr>
      <vt:lpstr>Donner les coordonnées  du vecteur AB.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vecteurs</dc:title>
  <dc:creator>IREM Clermont</dc:creator>
  <cp:lastModifiedBy>auderi</cp:lastModifiedBy>
  <cp:revision>293</cp:revision>
  <dcterms:created xsi:type="dcterms:W3CDTF">2008-11-15T15:38:50Z</dcterms:created>
  <dcterms:modified xsi:type="dcterms:W3CDTF">2016-07-02T17:34:57Z</dcterms:modified>
</cp:coreProperties>
</file>