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6" r:id="rId4"/>
    <p:sldId id="279" r:id="rId5"/>
    <p:sldId id="280" r:id="rId6"/>
    <p:sldId id="281" r:id="rId7"/>
    <p:sldId id="282" r:id="rId8"/>
    <p:sldId id="283" r:id="rId9"/>
    <p:sldId id="284" r:id="rId10"/>
    <p:sldId id="287" r:id="rId11"/>
    <p:sldId id="285" r:id="rId12"/>
    <p:sldId id="286" r:id="rId13"/>
    <p:sldId id="288" r:id="rId14"/>
    <p:sldId id="277" r:id="rId15"/>
    <p:sldId id="300" r:id="rId16"/>
    <p:sldId id="310" r:id="rId17"/>
    <p:sldId id="311" r:id="rId18"/>
    <p:sldId id="312" r:id="rId19"/>
    <p:sldId id="313" r:id="rId20"/>
    <p:sldId id="314" r:id="rId21"/>
    <p:sldId id="316" r:id="rId22"/>
    <p:sldId id="315" r:id="rId23"/>
    <p:sldId id="317" r:id="rId24"/>
    <p:sldId id="318" r:id="rId25"/>
    <p:sldId id="299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4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24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71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91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4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2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79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68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66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63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835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38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3955160"/>
            <a:ext cx="9144000" cy="1470025"/>
          </a:xfrm>
        </p:spPr>
        <p:txBody>
          <a:bodyPr/>
          <a:lstStyle/>
          <a:p>
            <a:r>
              <a:rPr lang="fr-FR" dirty="0" smtClean="0"/>
              <a:t>Coordonnées de vecteurs</a:t>
            </a:r>
            <a:br>
              <a:rPr lang="fr-FR" dirty="0" smtClean="0"/>
            </a:br>
            <a:r>
              <a:rPr lang="fr-FR" dirty="0" smtClean="0"/>
              <a:t>par le calcul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4400" b="1" dirty="0" smtClean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11</a:t>
            </a:r>
            <a:endParaRPr lang="fr-FR" sz="4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3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>
                <a:latin typeface="Cambria"/>
                <a:cs typeface="Cambria"/>
              </a:rPr>
              <a:t>F</a:t>
            </a:r>
            <a:r>
              <a:rPr lang="fr-FR" sz="4400" i="1" dirty="0" smtClean="0">
                <a:latin typeface="Cambria"/>
                <a:cs typeface="Cambria"/>
              </a:rPr>
              <a:t> </a:t>
            </a:r>
            <a:r>
              <a:rPr lang="fr-FR" sz="4400" dirty="0" smtClean="0">
                <a:latin typeface="Cambria"/>
                <a:cs typeface="Cambria"/>
              </a:rPr>
              <a:t>(−2 , 3)    </a:t>
            </a:r>
            <a:r>
              <a:rPr lang="fr-FR" sz="4400" i="1" dirty="0" smtClean="0">
                <a:latin typeface="Cambria"/>
                <a:cs typeface="Cambria"/>
              </a:rPr>
              <a:t>G </a:t>
            </a:r>
            <a:r>
              <a:rPr lang="fr-FR" sz="4400" dirty="0" smtClean="0">
                <a:latin typeface="Cambria"/>
                <a:cs typeface="Cambria"/>
              </a:rPr>
              <a:t>(−2 , −3)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7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sp>
        <p:nvSpPr>
          <p:cNvPr id="10" name="ZoneTexte 9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38616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>
                <a:latin typeface="Cambria"/>
                <a:cs typeface="Cambria"/>
              </a:rPr>
              <a:t>F</a:t>
            </a:r>
            <a:r>
              <a:rPr lang="fr-FR" sz="4400" i="1" dirty="0" smtClean="0">
                <a:latin typeface="Cambria"/>
                <a:cs typeface="Cambria"/>
              </a:rPr>
              <a:t> </a:t>
            </a:r>
            <a:r>
              <a:rPr lang="fr-FR" sz="4400" dirty="0" smtClean="0">
                <a:latin typeface="Cambria"/>
                <a:cs typeface="Cambria"/>
              </a:rPr>
              <a:t>(−2 , 3)    </a:t>
            </a:r>
            <a:r>
              <a:rPr lang="fr-FR" sz="4400" i="1" dirty="0" smtClean="0">
                <a:latin typeface="Cambria"/>
                <a:cs typeface="Cambria"/>
              </a:rPr>
              <a:t>G </a:t>
            </a:r>
            <a:r>
              <a:rPr lang="fr-FR" sz="4400" dirty="0" smtClean="0">
                <a:latin typeface="Cambria"/>
                <a:cs typeface="Cambria"/>
              </a:rPr>
              <a:t>(−2 , −3)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8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18029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>
                <a:latin typeface="Cambria"/>
                <a:cs typeface="Cambria"/>
              </a:rPr>
              <a:t>F</a:t>
            </a:r>
            <a:r>
              <a:rPr lang="fr-FR" sz="4400" i="1" dirty="0" smtClean="0">
                <a:latin typeface="Cambria"/>
                <a:cs typeface="Cambria"/>
              </a:rPr>
              <a:t> </a:t>
            </a:r>
            <a:r>
              <a:rPr lang="fr-FR" sz="4400" dirty="0" smtClean="0">
                <a:latin typeface="Cambria"/>
                <a:cs typeface="Cambria"/>
              </a:rPr>
              <a:t>(−2 , 3)    </a:t>
            </a:r>
            <a:r>
              <a:rPr lang="fr-FR" sz="4400" i="1" dirty="0" smtClean="0">
                <a:latin typeface="Cambria"/>
                <a:cs typeface="Cambria"/>
              </a:rPr>
              <a:t>G </a:t>
            </a:r>
            <a:r>
              <a:rPr lang="fr-FR" sz="4400" dirty="0" smtClean="0">
                <a:latin typeface="Cambria"/>
                <a:cs typeface="Cambria"/>
              </a:rPr>
              <a:t>(−2 , −3)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9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02884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H </a:t>
            </a:r>
            <a:r>
              <a:rPr lang="fr-FR" sz="4400" dirty="0" smtClean="0">
                <a:latin typeface="Cambria"/>
                <a:cs typeface="Cambria"/>
              </a:rPr>
              <a:t>(−4 , 6)    </a:t>
            </a:r>
            <a:r>
              <a:rPr lang="fr-FR" sz="4400" i="1" dirty="0" smtClean="0">
                <a:latin typeface="Cambria"/>
                <a:cs typeface="Cambria"/>
              </a:rPr>
              <a:t>C </a:t>
            </a:r>
            <a:r>
              <a:rPr lang="fr-FR" sz="4400" dirty="0" smtClean="0">
                <a:latin typeface="Cambria"/>
                <a:cs typeface="Cambria"/>
              </a:rPr>
              <a:t>(3, 1)    </a:t>
            </a:r>
            <a:r>
              <a:rPr lang="fr-FR" sz="4400" i="1" dirty="0" smtClean="0">
                <a:latin typeface="Cambria"/>
                <a:cs typeface="Cambria"/>
              </a:rPr>
              <a:t>G </a:t>
            </a:r>
            <a:r>
              <a:rPr lang="fr-FR" sz="4400" dirty="0" smtClean="0">
                <a:latin typeface="Cambria"/>
                <a:cs typeface="Cambria"/>
              </a:rPr>
              <a:t>(−2 , −3)      </a:t>
            </a:r>
            <a:endParaRPr lang="fr-FR" sz="4400" i="1" dirty="0">
              <a:latin typeface="Cambria"/>
              <a:cs typeface="Cambria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149" y="3402180"/>
            <a:ext cx="5753100" cy="7620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sp>
        <p:nvSpPr>
          <p:cNvPr id="10" name="ZoneTexte 9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02876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CORRECTION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B </a:t>
            </a:r>
            <a:r>
              <a:rPr lang="fr-FR" sz="4400" dirty="0" smtClean="0">
                <a:latin typeface="Cambria"/>
                <a:cs typeface="Cambria"/>
              </a:rPr>
              <a:t>(5 , 4)    </a:t>
            </a:r>
            <a:r>
              <a:rPr lang="fr-FR" sz="4400" i="1" dirty="0" smtClean="0">
                <a:latin typeface="Cambria"/>
                <a:cs typeface="Cambria"/>
              </a:rPr>
              <a:t>C </a:t>
            </a:r>
            <a:r>
              <a:rPr lang="fr-FR" sz="4400" dirty="0" smtClean="0">
                <a:latin typeface="Cambria"/>
                <a:cs typeface="Cambria"/>
              </a:rPr>
              <a:t>(3 , 1)      </a:t>
            </a:r>
            <a:endParaRPr lang="fr-FR" sz="4400" i="1" dirty="0">
              <a:latin typeface="Cambria"/>
              <a:cs typeface="Cambria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016000" cy="635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49275" y="4410000"/>
            <a:ext cx="1836000" cy="122400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1450" y="4409999"/>
            <a:ext cx="1291465" cy="1224000"/>
          </a:xfrm>
          <a:prstGeom prst="rect">
            <a:avLst/>
          </a:prstGeom>
          <a:noFill/>
        </p:spPr>
      </p:pic>
      <p:sp>
        <p:nvSpPr>
          <p:cNvPr id="12" name="ZoneTexte 11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164695" y="4586990"/>
            <a:ext cx="1314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donc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99491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B </a:t>
            </a:r>
            <a:r>
              <a:rPr lang="fr-FR" sz="4400" dirty="0" smtClean="0">
                <a:latin typeface="Cambria"/>
                <a:cs typeface="Cambria"/>
              </a:rPr>
              <a:t>(5 , 4)    </a:t>
            </a:r>
            <a:r>
              <a:rPr lang="fr-FR" sz="4400" i="1" dirty="0" smtClean="0">
                <a:latin typeface="Cambria"/>
                <a:cs typeface="Cambria"/>
              </a:rPr>
              <a:t>C </a:t>
            </a:r>
            <a:r>
              <a:rPr lang="fr-FR" sz="4400" dirty="0" smtClean="0">
                <a:latin typeface="Cambria"/>
                <a:cs typeface="Cambria"/>
              </a:rPr>
              <a:t>(3 , 1)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016000" cy="762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2886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1566" y="4410000"/>
            <a:ext cx="1821767" cy="1224000"/>
          </a:xfrm>
          <a:prstGeom prst="rect">
            <a:avLst/>
          </a:prstGeom>
          <a:noFill/>
        </p:spPr>
      </p:pic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70725" y="4410000"/>
            <a:ext cx="860625" cy="1224000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2905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164695" y="4586990"/>
            <a:ext cx="1314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donc</a:t>
            </a:r>
            <a:endParaRPr lang="fr-FR" sz="4400" dirty="0"/>
          </a:p>
        </p:txBody>
      </p:sp>
      <p:sp>
        <p:nvSpPr>
          <p:cNvPr id="18" name="ZoneTexte 17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56293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B </a:t>
            </a:r>
            <a:r>
              <a:rPr lang="fr-FR" sz="4400" dirty="0" smtClean="0">
                <a:latin typeface="Cambria"/>
                <a:cs typeface="Cambria"/>
              </a:rPr>
              <a:t>(5 , 4)    </a:t>
            </a:r>
            <a:r>
              <a:rPr lang="fr-FR" sz="4400" i="1" dirty="0" smtClean="0">
                <a:latin typeface="Cambria"/>
                <a:cs typeface="Cambria"/>
              </a:rPr>
              <a:t>C </a:t>
            </a:r>
            <a:r>
              <a:rPr lang="fr-FR" sz="4400" dirty="0" smtClean="0">
                <a:latin typeface="Cambria"/>
                <a:cs typeface="Cambria"/>
              </a:rPr>
              <a:t>(3 , 1)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016000" cy="76200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3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49275" y="4409999"/>
            <a:ext cx="1821768" cy="1224000"/>
          </a:xfrm>
          <a:prstGeom prst="rect">
            <a:avLst/>
          </a:prstGeom>
          <a:noFill/>
        </p:spPr>
      </p:pic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56870" y="4409999"/>
            <a:ext cx="1291465" cy="1224000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164695" y="4586990"/>
            <a:ext cx="1314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donc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177050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D </a:t>
            </a:r>
            <a:r>
              <a:rPr lang="fr-FR" sz="4400" dirty="0" smtClean="0">
                <a:latin typeface="Cambria"/>
                <a:cs typeface="Cambria"/>
              </a:rPr>
              <a:t>(−5 , 1)    </a:t>
            </a:r>
            <a:r>
              <a:rPr lang="fr-FR" sz="4400" i="1" dirty="0" smtClean="0">
                <a:latin typeface="Cambria"/>
                <a:cs typeface="Cambria"/>
              </a:rPr>
              <a:t>E </a:t>
            </a:r>
            <a:r>
              <a:rPr lang="fr-FR" sz="4400" dirty="0" smtClean="0">
                <a:latin typeface="Cambria"/>
                <a:cs typeface="Cambria"/>
              </a:rPr>
              <a:t>(−3 , −2)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4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7710" y="4410000"/>
            <a:ext cx="2239256" cy="1224000"/>
          </a:xfrm>
          <a:prstGeom prst="rect">
            <a:avLst/>
          </a:prstGeom>
          <a:noFill/>
        </p:spPr>
      </p:pic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70725" y="4409999"/>
            <a:ext cx="1291465" cy="1224000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164695" y="4586990"/>
            <a:ext cx="1314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donc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138656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D </a:t>
            </a:r>
            <a:r>
              <a:rPr lang="fr-FR" sz="4400" dirty="0" smtClean="0">
                <a:latin typeface="Cambria"/>
                <a:cs typeface="Cambria"/>
              </a:rPr>
              <a:t>(−5 , 1)    </a:t>
            </a:r>
            <a:r>
              <a:rPr lang="fr-FR" sz="4400" i="1" dirty="0" smtClean="0">
                <a:latin typeface="Cambria"/>
                <a:cs typeface="Cambria"/>
              </a:rPr>
              <a:t>E </a:t>
            </a:r>
            <a:r>
              <a:rPr lang="fr-FR" sz="4400" dirty="0" smtClean="0">
                <a:latin typeface="Cambria"/>
                <a:cs typeface="Cambria"/>
              </a:rPr>
              <a:t>(−3 , −2)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5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35420" y="4410000"/>
            <a:ext cx="2389315" cy="1224000"/>
          </a:xfrm>
          <a:prstGeom prst="rect">
            <a:avLst/>
          </a:prstGeom>
          <a:noFill/>
        </p:spPr>
      </p:pic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70726" y="4410000"/>
            <a:ext cx="853953" cy="1224000"/>
          </a:xfrm>
          <a:prstGeom prst="rect">
            <a:avLst/>
          </a:prstGeom>
          <a:noFill/>
        </p:spPr>
      </p:pic>
      <p:sp>
        <p:nvSpPr>
          <p:cNvPr id="14" name="ZoneTexte 13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164695" y="4586990"/>
            <a:ext cx="1314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donc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72944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20641" y="2318774"/>
            <a:ext cx="1809750" cy="752475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977390" y="2240848"/>
            <a:ext cx="420624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Dans le repère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3481" y="2253418"/>
            <a:ext cx="2019300" cy="9271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59119"/>
            <a:ext cx="9144000" cy="5143676"/>
          </a:xfrm>
        </p:spPr>
        <p:txBody>
          <a:bodyPr>
            <a:normAutofit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  calculer les coordonnées de chaque vecteur à l’aide des </a:t>
            </a:r>
            <a:r>
              <a:rPr lang="fr-FR" dirty="0" smtClean="0"/>
              <a:t>coordonnées</a:t>
            </a:r>
            <a:br>
              <a:rPr lang="fr-FR" dirty="0" smtClean="0"/>
            </a:br>
            <a:r>
              <a:rPr lang="fr-FR" dirty="0" smtClean="0"/>
              <a:t> </a:t>
            </a:r>
            <a:r>
              <a:rPr lang="fr-FR" dirty="0" smtClean="0"/>
              <a:t>des points.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850" y="2774118"/>
            <a:ext cx="220931" cy="22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D </a:t>
            </a:r>
            <a:r>
              <a:rPr lang="fr-FR" sz="4400" dirty="0" smtClean="0">
                <a:latin typeface="Cambria"/>
                <a:cs typeface="Cambria"/>
              </a:rPr>
              <a:t>(−5 , 1)    </a:t>
            </a:r>
            <a:r>
              <a:rPr lang="fr-FR" sz="4400" i="1" dirty="0" smtClean="0">
                <a:latin typeface="Cambria"/>
                <a:cs typeface="Cambria"/>
              </a:rPr>
              <a:t>E </a:t>
            </a:r>
            <a:r>
              <a:rPr lang="fr-FR" sz="4400" dirty="0" smtClean="0">
                <a:latin typeface="Cambria"/>
                <a:cs typeface="Cambria"/>
              </a:rPr>
              <a:t>(−3 , −2)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6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0000" y="4410000"/>
            <a:ext cx="3050727" cy="1224000"/>
          </a:xfrm>
          <a:prstGeom prst="rect">
            <a:avLst/>
          </a:prstGeom>
          <a:noFill/>
        </p:spPr>
      </p:pic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43015" y="4410000"/>
            <a:ext cx="1281376" cy="1224000"/>
          </a:xfrm>
          <a:prstGeom prst="rect">
            <a:avLst/>
          </a:prstGeom>
          <a:noFill/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164695" y="4586990"/>
            <a:ext cx="1314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donc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66048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>
                <a:latin typeface="Cambria"/>
                <a:cs typeface="Cambria"/>
              </a:rPr>
              <a:t>F</a:t>
            </a:r>
            <a:r>
              <a:rPr lang="fr-FR" sz="4400" i="1" dirty="0" smtClean="0">
                <a:latin typeface="Cambria"/>
                <a:cs typeface="Cambria"/>
              </a:rPr>
              <a:t> </a:t>
            </a:r>
            <a:r>
              <a:rPr lang="fr-FR" sz="4400" dirty="0" smtClean="0">
                <a:latin typeface="Cambria"/>
                <a:cs typeface="Cambria"/>
              </a:rPr>
              <a:t>(−2 , 3)    </a:t>
            </a:r>
            <a:r>
              <a:rPr lang="fr-FR" sz="4400" i="1" dirty="0" smtClean="0">
                <a:latin typeface="Cambria"/>
                <a:cs typeface="Cambria"/>
              </a:rPr>
              <a:t>G </a:t>
            </a:r>
            <a:r>
              <a:rPr lang="fr-FR" sz="4400" dirty="0" smtClean="0">
                <a:latin typeface="Cambria"/>
                <a:cs typeface="Cambria"/>
              </a:rPr>
              <a:t>(−2 , −3)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7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1565" y="4410000"/>
            <a:ext cx="2256750" cy="1224000"/>
          </a:xfrm>
          <a:prstGeom prst="rect">
            <a:avLst/>
          </a:prstGeom>
          <a:noFill/>
        </p:spPr>
      </p:pic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43015" y="4409999"/>
            <a:ext cx="1291465" cy="1224000"/>
          </a:xfrm>
          <a:prstGeom prst="rect">
            <a:avLst/>
          </a:prstGeom>
          <a:noFill/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2886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164695" y="4586990"/>
            <a:ext cx="1314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donc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338616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>
                <a:latin typeface="Cambria"/>
                <a:cs typeface="Cambria"/>
              </a:rPr>
              <a:t>F</a:t>
            </a:r>
            <a:r>
              <a:rPr lang="fr-FR" sz="4400" i="1" dirty="0" smtClean="0">
                <a:latin typeface="Cambria"/>
                <a:cs typeface="Cambria"/>
              </a:rPr>
              <a:t> </a:t>
            </a:r>
            <a:r>
              <a:rPr lang="fr-FR" sz="4400" dirty="0" smtClean="0">
                <a:latin typeface="Cambria"/>
                <a:cs typeface="Cambria"/>
              </a:rPr>
              <a:t>(−2 , 3)    </a:t>
            </a:r>
            <a:r>
              <a:rPr lang="fr-FR" sz="4400" i="1" dirty="0" smtClean="0">
                <a:latin typeface="Cambria"/>
                <a:cs typeface="Cambria"/>
              </a:rPr>
              <a:t>G </a:t>
            </a:r>
            <a:r>
              <a:rPr lang="fr-FR" sz="4400" dirty="0" smtClean="0">
                <a:latin typeface="Cambria"/>
                <a:cs typeface="Cambria"/>
              </a:rPr>
              <a:t>(−2 , −3)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8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0002" y="4410000"/>
            <a:ext cx="2758193" cy="1224000"/>
          </a:xfrm>
          <a:prstGeom prst="rect">
            <a:avLst/>
          </a:prstGeom>
          <a:noFill/>
        </p:spPr>
      </p:pic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0000" y="4410000"/>
            <a:ext cx="860626" cy="1224000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164695" y="4586990"/>
            <a:ext cx="1314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donc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318029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>
                <a:latin typeface="Cambria"/>
                <a:cs typeface="Cambria"/>
              </a:rPr>
              <a:t>F</a:t>
            </a:r>
            <a:r>
              <a:rPr lang="fr-FR" sz="4400" i="1" dirty="0" smtClean="0">
                <a:latin typeface="Cambria"/>
                <a:cs typeface="Cambria"/>
              </a:rPr>
              <a:t> </a:t>
            </a:r>
            <a:r>
              <a:rPr lang="fr-FR" sz="4400" dirty="0" smtClean="0">
                <a:latin typeface="Cambria"/>
                <a:cs typeface="Cambria"/>
              </a:rPr>
              <a:t>(−2 , 3)    </a:t>
            </a:r>
            <a:r>
              <a:rPr lang="fr-FR" sz="4400" i="1" dirty="0" smtClean="0">
                <a:latin typeface="Cambria"/>
                <a:cs typeface="Cambria"/>
              </a:rPr>
              <a:t>G </a:t>
            </a:r>
            <a:r>
              <a:rPr lang="fr-FR" sz="4400" dirty="0" smtClean="0">
                <a:latin typeface="Cambria"/>
                <a:cs typeface="Cambria"/>
              </a:rPr>
              <a:t>(−2 , −3)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9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1565" y="4410000"/>
            <a:ext cx="2389315" cy="1224000"/>
          </a:xfrm>
          <a:prstGeom prst="rect">
            <a:avLst/>
          </a:prstGeom>
          <a:noFill/>
        </p:spPr>
      </p:pic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43015" y="4409999"/>
            <a:ext cx="867402" cy="1224000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164695" y="4586990"/>
            <a:ext cx="1314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donc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02884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H </a:t>
            </a:r>
            <a:r>
              <a:rPr lang="fr-FR" sz="4400" dirty="0" smtClean="0">
                <a:latin typeface="Cambria"/>
                <a:cs typeface="Cambria"/>
              </a:rPr>
              <a:t>(−4 , 6)    </a:t>
            </a:r>
            <a:r>
              <a:rPr lang="fr-FR" sz="4400" i="1" dirty="0" smtClean="0">
                <a:latin typeface="Cambria"/>
                <a:cs typeface="Cambria"/>
              </a:rPr>
              <a:t>C </a:t>
            </a:r>
            <a:r>
              <a:rPr lang="fr-FR" sz="4400" dirty="0" smtClean="0">
                <a:latin typeface="Cambria"/>
                <a:cs typeface="Cambria"/>
              </a:rPr>
              <a:t>(3, 1)    </a:t>
            </a:r>
            <a:r>
              <a:rPr lang="fr-FR" sz="4400" i="1" dirty="0" smtClean="0">
                <a:latin typeface="Cambria"/>
                <a:cs typeface="Cambria"/>
              </a:rPr>
              <a:t>G </a:t>
            </a:r>
            <a:r>
              <a:rPr lang="fr-FR" sz="4400" dirty="0" smtClean="0">
                <a:latin typeface="Cambria"/>
                <a:cs typeface="Cambria"/>
              </a:rPr>
              <a:t>(−2 , −3)      </a:t>
            </a:r>
            <a:endParaRPr lang="fr-FR" sz="4400" i="1" dirty="0">
              <a:latin typeface="Cambria"/>
              <a:cs typeface="Cambria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10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149" y="3402180"/>
            <a:ext cx="5753100" cy="7620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1567" y="4410000"/>
            <a:ext cx="2758193" cy="1224000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29160" y="4410000"/>
            <a:ext cx="1281375" cy="1224000"/>
          </a:xfrm>
          <a:prstGeom prst="rect">
            <a:avLst/>
          </a:prstGeom>
          <a:noFill/>
        </p:spPr>
      </p:pic>
      <p:sp>
        <p:nvSpPr>
          <p:cNvPr id="15" name="ZoneTexte 14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164695" y="4586990"/>
            <a:ext cx="1314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donc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02876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FIN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B </a:t>
            </a:r>
            <a:r>
              <a:rPr lang="fr-FR" sz="4400" dirty="0" smtClean="0">
                <a:latin typeface="Cambria"/>
                <a:cs typeface="Cambria"/>
              </a:rPr>
              <a:t>(5 , 4)    </a:t>
            </a:r>
            <a:r>
              <a:rPr lang="fr-FR" sz="4400" i="1" dirty="0" smtClean="0">
                <a:latin typeface="Cambria"/>
                <a:cs typeface="Cambria"/>
              </a:rPr>
              <a:t>C </a:t>
            </a:r>
            <a:r>
              <a:rPr lang="fr-FR" sz="4400" dirty="0" smtClean="0">
                <a:latin typeface="Cambria"/>
                <a:cs typeface="Cambria"/>
              </a:rPr>
              <a:t>(3 , 1)      </a:t>
            </a:r>
            <a:endParaRPr lang="fr-FR" sz="4400" i="1" dirty="0">
              <a:latin typeface="Cambria"/>
              <a:cs typeface="Cambria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143000" cy="889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164695" y="4586990"/>
            <a:ext cx="1314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donc</a:t>
            </a:r>
            <a:endParaRPr lang="fr-FR" sz="44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18550" y="4411099"/>
            <a:ext cx="1821768" cy="1224000"/>
          </a:xfrm>
          <a:prstGeom prst="rect">
            <a:avLst/>
          </a:prstGeom>
          <a:noFill/>
        </p:spPr>
      </p:pic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305" y="4411099"/>
            <a:ext cx="867402" cy="12240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fr-FR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92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B </a:t>
            </a:r>
            <a:r>
              <a:rPr lang="fr-FR" sz="4400" dirty="0" smtClean="0">
                <a:latin typeface="Cambria"/>
                <a:cs typeface="Cambria"/>
              </a:rPr>
              <a:t>(5 , 4)    </a:t>
            </a:r>
            <a:r>
              <a:rPr lang="fr-FR" sz="4400" i="1" dirty="0" smtClean="0">
                <a:latin typeface="Cambria"/>
                <a:cs typeface="Cambria"/>
              </a:rPr>
              <a:t>C </a:t>
            </a:r>
            <a:r>
              <a:rPr lang="fr-FR" sz="4400" dirty="0" smtClean="0">
                <a:latin typeface="Cambria"/>
                <a:cs typeface="Cambria"/>
              </a:rPr>
              <a:t>(3 , 1)      </a:t>
            </a:r>
            <a:endParaRPr lang="fr-FR" sz="4400" i="1" dirty="0">
              <a:latin typeface="Cambria"/>
              <a:cs typeface="Cambria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016000" cy="635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99491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B </a:t>
            </a:r>
            <a:r>
              <a:rPr lang="fr-FR" sz="4400" dirty="0" smtClean="0">
                <a:latin typeface="Cambria"/>
                <a:cs typeface="Cambria"/>
              </a:rPr>
              <a:t>(5 , 4)    </a:t>
            </a:r>
            <a:r>
              <a:rPr lang="fr-FR" sz="4400" i="1" dirty="0" smtClean="0">
                <a:latin typeface="Cambria"/>
                <a:cs typeface="Cambria"/>
              </a:rPr>
              <a:t>C </a:t>
            </a:r>
            <a:r>
              <a:rPr lang="fr-FR" sz="4400" dirty="0" smtClean="0">
                <a:latin typeface="Cambria"/>
                <a:cs typeface="Cambria"/>
              </a:rPr>
              <a:t>(3 , 1)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016000" cy="762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2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2886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56293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B </a:t>
            </a:r>
            <a:r>
              <a:rPr lang="fr-FR" sz="4400" dirty="0" smtClean="0">
                <a:latin typeface="Cambria"/>
                <a:cs typeface="Cambria"/>
              </a:rPr>
              <a:t>(5 , 4)    </a:t>
            </a:r>
            <a:r>
              <a:rPr lang="fr-FR" sz="4400" i="1" dirty="0" smtClean="0">
                <a:latin typeface="Cambria"/>
                <a:cs typeface="Cambria"/>
              </a:rPr>
              <a:t>C </a:t>
            </a:r>
            <a:r>
              <a:rPr lang="fr-FR" sz="4400" dirty="0" smtClean="0">
                <a:latin typeface="Cambria"/>
                <a:cs typeface="Cambria"/>
              </a:rPr>
              <a:t>(3 , 1)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016000" cy="76200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3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sp>
        <p:nvSpPr>
          <p:cNvPr id="9" name="ZoneTexte 8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77050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D </a:t>
            </a:r>
            <a:r>
              <a:rPr lang="fr-FR" sz="4400" dirty="0" smtClean="0">
                <a:latin typeface="Cambria"/>
                <a:cs typeface="Cambria"/>
              </a:rPr>
              <a:t>(−5 , 1)    </a:t>
            </a:r>
            <a:r>
              <a:rPr lang="fr-FR" sz="4400" i="1" dirty="0" smtClean="0">
                <a:latin typeface="Cambria"/>
                <a:cs typeface="Cambria"/>
              </a:rPr>
              <a:t>E </a:t>
            </a:r>
            <a:r>
              <a:rPr lang="fr-FR" sz="4400" dirty="0" smtClean="0">
                <a:latin typeface="Cambria"/>
                <a:cs typeface="Cambria"/>
              </a:rPr>
              <a:t>(−3 , −2)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4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sp>
        <p:nvSpPr>
          <p:cNvPr id="10" name="ZoneTexte 9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38656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D </a:t>
            </a:r>
            <a:r>
              <a:rPr lang="fr-FR" sz="4400" dirty="0" smtClean="0">
                <a:latin typeface="Cambria"/>
                <a:cs typeface="Cambria"/>
              </a:rPr>
              <a:t>(−5 , 1)    </a:t>
            </a:r>
            <a:r>
              <a:rPr lang="fr-FR" sz="4400" i="1" dirty="0" smtClean="0">
                <a:latin typeface="Cambria"/>
                <a:cs typeface="Cambria"/>
              </a:rPr>
              <a:t>E </a:t>
            </a:r>
            <a:r>
              <a:rPr lang="fr-FR" sz="4400" dirty="0" smtClean="0">
                <a:latin typeface="Cambria"/>
                <a:cs typeface="Cambria"/>
              </a:rPr>
              <a:t>(−3 , −2)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5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72944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950" y="1399190"/>
            <a:ext cx="77343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 smtClean="0">
                <a:latin typeface="Cambria"/>
                <a:cs typeface="Cambria"/>
              </a:rPr>
              <a:t>A </a:t>
            </a:r>
            <a:r>
              <a:rPr lang="fr-FR" sz="4400" dirty="0" smtClean="0">
                <a:latin typeface="Cambria"/>
                <a:cs typeface="Cambria"/>
              </a:rPr>
              <a:t>(2 , 3)    </a:t>
            </a:r>
            <a:r>
              <a:rPr lang="fr-FR" sz="4400" i="1" dirty="0" smtClean="0">
                <a:latin typeface="Cambria"/>
                <a:cs typeface="Cambria"/>
              </a:rPr>
              <a:t>D </a:t>
            </a:r>
            <a:r>
              <a:rPr lang="fr-FR" sz="4400" dirty="0" smtClean="0">
                <a:latin typeface="Cambria"/>
                <a:cs typeface="Cambria"/>
              </a:rPr>
              <a:t>(−5 , 1)    </a:t>
            </a:r>
            <a:r>
              <a:rPr lang="fr-FR" sz="4400" i="1" dirty="0" smtClean="0">
                <a:latin typeface="Cambria"/>
                <a:cs typeface="Cambria"/>
              </a:rPr>
              <a:t>E </a:t>
            </a:r>
            <a:r>
              <a:rPr lang="fr-FR" sz="4400" dirty="0" smtClean="0">
                <a:latin typeface="Cambria"/>
                <a:cs typeface="Cambria"/>
              </a:rPr>
              <a:t>(−3 , −2)      </a:t>
            </a:r>
            <a:endParaRPr lang="fr-FR" sz="4400" i="1" dirty="0">
              <a:latin typeface="Cambria"/>
              <a:cs typeface="Cambria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00" y="3312240"/>
            <a:ext cx="1270000" cy="88900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6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40000" y="2520240"/>
            <a:ext cx="66356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Les coordonnées du vecteur</a:t>
            </a:r>
            <a:endParaRPr lang="fr-FR" sz="4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05906" y="4572000"/>
            <a:ext cx="15889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cs typeface="Cambria"/>
              </a:rPr>
              <a:t>sont</a:t>
            </a:r>
            <a:r>
              <a:rPr lang="fr-FR" sz="4400" dirty="0" smtClean="0">
                <a:latin typeface="Cambria"/>
                <a:cs typeface="Cambria"/>
              </a:rPr>
              <a:t> </a:t>
            </a:r>
            <a:endParaRPr lang="fr-FR" sz="4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66048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585</Words>
  <Application>Microsoft Office PowerPoint</Application>
  <PresentationFormat>Affichage à l'écran (4:3)</PresentationFormat>
  <Paragraphs>112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Coordonnées de vecteurs par le calcul</vt:lpstr>
      <vt:lpstr>    calculer les coordonnées de chaque vecteur à l’aide des coordonnées  des points.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Vecteurs égaux et parallélogrammes</dc:title>
  <dc:creator>AKC</dc:creator>
  <cp:lastModifiedBy>auderi</cp:lastModifiedBy>
  <cp:revision>80</cp:revision>
  <dcterms:created xsi:type="dcterms:W3CDTF">2015-01-13T11:11:44Z</dcterms:created>
  <dcterms:modified xsi:type="dcterms:W3CDTF">2016-02-19T13:48:00Z</dcterms:modified>
</cp:coreProperties>
</file>